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theme/themeOverride1.xml" ContentType="application/vnd.openxmlformats-officedocument.themeOverride+xml"/>
  <Override PartName="/ppt/notesSlides/notesSlide6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1"/>
  </p:notesMasterIdLst>
  <p:sldIdLst>
    <p:sldId id="256" r:id="rId2"/>
    <p:sldId id="257" r:id="rId3"/>
    <p:sldId id="290" r:id="rId4"/>
    <p:sldId id="331" r:id="rId5"/>
    <p:sldId id="334" r:id="rId6"/>
    <p:sldId id="335" r:id="rId7"/>
    <p:sldId id="300" r:id="rId8"/>
    <p:sldId id="291" r:id="rId9"/>
    <p:sldId id="337" r:id="rId10"/>
    <p:sldId id="338" r:id="rId11"/>
    <p:sldId id="341" r:id="rId12"/>
    <p:sldId id="342" r:id="rId13"/>
    <p:sldId id="343" r:id="rId14"/>
    <p:sldId id="344" r:id="rId15"/>
    <p:sldId id="345" r:id="rId16"/>
    <p:sldId id="346" r:id="rId17"/>
    <p:sldId id="347" r:id="rId18"/>
    <p:sldId id="292" r:id="rId19"/>
    <p:sldId id="339" r:id="rId20"/>
    <p:sldId id="351" r:id="rId21"/>
    <p:sldId id="352" r:id="rId22"/>
    <p:sldId id="353" r:id="rId23"/>
    <p:sldId id="348" r:id="rId24"/>
    <p:sldId id="350" r:id="rId25"/>
    <p:sldId id="340" r:id="rId26"/>
    <p:sldId id="356" r:id="rId27"/>
    <p:sldId id="359" r:id="rId28"/>
    <p:sldId id="357" r:id="rId29"/>
    <p:sldId id="358" r:id="rId30"/>
    <p:sldId id="360" r:id="rId31"/>
    <p:sldId id="361" r:id="rId32"/>
    <p:sldId id="363" r:id="rId33"/>
    <p:sldId id="377" r:id="rId34"/>
    <p:sldId id="378" r:id="rId35"/>
    <p:sldId id="396" r:id="rId36"/>
    <p:sldId id="380" r:id="rId37"/>
    <p:sldId id="383" r:id="rId38"/>
    <p:sldId id="384" r:id="rId39"/>
    <p:sldId id="385" r:id="rId40"/>
    <p:sldId id="386" r:id="rId41"/>
    <p:sldId id="387" r:id="rId42"/>
    <p:sldId id="388" r:id="rId43"/>
    <p:sldId id="389" r:id="rId44"/>
    <p:sldId id="390" r:id="rId45"/>
    <p:sldId id="381" r:id="rId46"/>
    <p:sldId id="392" r:id="rId47"/>
    <p:sldId id="391" r:id="rId48"/>
    <p:sldId id="394" r:id="rId49"/>
    <p:sldId id="393" r:id="rId50"/>
    <p:sldId id="379" r:id="rId51"/>
    <p:sldId id="397" r:id="rId52"/>
    <p:sldId id="395" r:id="rId53"/>
    <p:sldId id="402" r:id="rId54"/>
    <p:sldId id="409" r:id="rId55"/>
    <p:sldId id="400" r:id="rId56"/>
    <p:sldId id="401" r:id="rId57"/>
    <p:sldId id="403" r:id="rId58"/>
    <p:sldId id="405" r:id="rId59"/>
    <p:sldId id="404" r:id="rId60"/>
    <p:sldId id="406" r:id="rId61"/>
    <p:sldId id="407" r:id="rId62"/>
    <p:sldId id="408" r:id="rId63"/>
    <p:sldId id="398" r:id="rId64"/>
    <p:sldId id="399" r:id="rId65"/>
    <p:sldId id="293" r:id="rId66"/>
    <p:sldId id="362" r:id="rId67"/>
    <p:sldId id="355" r:id="rId68"/>
    <p:sldId id="336" r:id="rId69"/>
    <p:sldId id="277" r:id="rId70"/>
  </p:sldIdLst>
  <p:sldSz cx="10160000" cy="5715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711" userDrawn="1">
          <p15:clr>
            <a:srgbClr val="A4A3A4"/>
          </p15:clr>
        </p15:guide>
        <p15:guide id="2" pos="1386" userDrawn="1">
          <p15:clr>
            <a:srgbClr val="A4A3A4"/>
          </p15:clr>
        </p15:guide>
        <p15:guide id="3" pos="1703" userDrawn="1">
          <p15:clr>
            <a:srgbClr val="A4A3A4"/>
          </p15:clr>
        </p15:guide>
        <p15:guide id="5" pos="478" userDrawn="1">
          <p15:clr>
            <a:srgbClr val="A4A3A4"/>
          </p15:clr>
        </p15:guide>
        <p15:guide id="6" pos="3654" userDrawn="1">
          <p15:clr>
            <a:srgbClr val="A4A3A4"/>
          </p15:clr>
        </p15:guide>
        <p15:guide id="7" pos="5332" userDrawn="1">
          <p15:clr>
            <a:srgbClr val="A4A3A4"/>
          </p15:clr>
        </p15:guide>
        <p15:guide id="8" pos="3336" userDrawn="1">
          <p15:clr>
            <a:srgbClr val="A4A3A4"/>
          </p15:clr>
        </p15:guide>
        <p15:guide id="9" pos="252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62626"/>
    <a:srgbClr val="4F81BD"/>
    <a:srgbClr val="E9EDF4"/>
    <a:srgbClr val="D0D8E8"/>
    <a:srgbClr val="FFFFFF"/>
    <a:srgbClr val="0094D9"/>
    <a:srgbClr val="898989"/>
    <a:srgbClr val="F2F2F2"/>
    <a:srgbClr val="6DC2E9"/>
    <a:srgbClr val="19547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817" autoAdjust="0"/>
    <p:restoredTop sz="71765" autoAdjust="0"/>
  </p:normalViewPr>
  <p:slideViewPr>
    <p:cSldViewPr>
      <p:cViewPr>
        <p:scale>
          <a:sx n="100" d="100"/>
          <a:sy n="100" d="100"/>
        </p:scale>
        <p:origin x="984" y="-54"/>
      </p:cViewPr>
      <p:guideLst>
        <p:guide orient="horz" pos="711"/>
        <p:guide pos="1386"/>
        <p:guide pos="1703"/>
        <p:guide pos="478"/>
        <p:guide pos="3654"/>
        <p:guide pos="5332"/>
        <p:guide pos="3336"/>
        <p:guide pos="252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percentStacked"/>
        <c:varyColors val="0"/>
        <c:ser>
          <c:idx val="0"/>
          <c:order val="0"/>
          <c:tx>
            <c:strRef>
              <c:f>工作表1!$B$1</c:f>
              <c:strCache>
                <c:ptCount val="1"/>
                <c:pt idx="0">
                  <c:v>數列 1</c:v>
                </c:pt>
              </c:strCache>
            </c:strRef>
          </c:tx>
          <c:spPr>
            <a:solidFill>
              <a:schemeClr val="accent1"/>
            </a:solidFill>
            <a:ln>
              <a:noFill/>
            </a:ln>
            <a:effectLst/>
          </c:spPr>
          <c:invertIfNegative val="0"/>
          <c:cat>
            <c:strRef>
              <c:f>工作表1!$A$2:$A$4</c:f>
              <c:strCache>
                <c:ptCount val="3"/>
                <c:pt idx="0">
                  <c:v>Architecture Design</c:v>
                </c:pt>
                <c:pt idx="1">
                  <c:v>AXI-4</c:v>
                </c:pt>
                <c:pt idx="2">
                  <c:v>FIPS 203 and 202 (python)</c:v>
                </c:pt>
              </c:strCache>
            </c:strRef>
          </c:cat>
          <c:val>
            <c:numRef>
              <c:f>工作表1!$B$2:$B$4</c:f>
              <c:numCache>
                <c:formatCode>General</c:formatCode>
                <c:ptCount val="3"/>
                <c:pt idx="0">
                  <c:v>25</c:v>
                </c:pt>
                <c:pt idx="1">
                  <c:v>30</c:v>
                </c:pt>
                <c:pt idx="2">
                  <c:v>100</c:v>
                </c:pt>
              </c:numCache>
            </c:numRef>
          </c:val>
          <c:extLst>
            <c:ext xmlns:c16="http://schemas.microsoft.com/office/drawing/2014/chart" uri="{C3380CC4-5D6E-409C-BE32-E72D297353CC}">
              <c16:uniqueId val="{00000000-7F27-4590-859D-8140A5E7E7B8}"/>
            </c:ext>
          </c:extLst>
        </c:ser>
        <c:ser>
          <c:idx val="1"/>
          <c:order val="1"/>
          <c:tx>
            <c:strRef>
              <c:f>工作表1!$C$1</c:f>
              <c:strCache>
                <c:ptCount val="1"/>
                <c:pt idx="0">
                  <c:v>數列 2</c:v>
                </c:pt>
              </c:strCache>
            </c:strRef>
          </c:tx>
          <c:spPr>
            <a:solidFill>
              <a:schemeClr val="accent2"/>
            </a:solidFill>
            <a:ln>
              <a:noFill/>
            </a:ln>
            <a:effectLst/>
          </c:spPr>
          <c:invertIfNegative val="0"/>
          <c:dPt>
            <c:idx val="0"/>
            <c:invertIfNegative val="0"/>
            <c:bubble3D val="0"/>
            <c:spPr>
              <a:solidFill>
                <a:srgbClr val="FFFFFF"/>
              </a:solidFill>
              <a:ln>
                <a:noFill/>
              </a:ln>
              <a:effectLst/>
            </c:spPr>
            <c:extLst>
              <c:ext xmlns:c16="http://schemas.microsoft.com/office/drawing/2014/chart" uri="{C3380CC4-5D6E-409C-BE32-E72D297353CC}">
                <c16:uniqueId val="{00000006-7F27-4590-859D-8140A5E7E7B8}"/>
              </c:ext>
            </c:extLst>
          </c:dPt>
          <c:dPt>
            <c:idx val="1"/>
            <c:invertIfNegative val="0"/>
            <c:bubble3D val="0"/>
            <c:spPr>
              <a:solidFill>
                <a:srgbClr val="FFFFFF"/>
              </a:solidFill>
              <a:ln>
                <a:noFill/>
              </a:ln>
              <a:effectLst/>
            </c:spPr>
            <c:extLst>
              <c:ext xmlns:c16="http://schemas.microsoft.com/office/drawing/2014/chart" uri="{C3380CC4-5D6E-409C-BE32-E72D297353CC}">
                <c16:uniqueId val="{00000005-7F27-4590-859D-8140A5E7E7B8}"/>
              </c:ext>
            </c:extLst>
          </c:dPt>
          <c:dPt>
            <c:idx val="2"/>
            <c:invertIfNegative val="0"/>
            <c:bubble3D val="0"/>
            <c:spPr>
              <a:solidFill>
                <a:srgbClr val="FFFFFF"/>
              </a:solidFill>
              <a:ln>
                <a:noFill/>
              </a:ln>
              <a:effectLst/>
            </c:spPr>
            <c:extLst>
              <c:ext xmlns:c16="http://schemas.microsoft.com/office/drawing/2014/chart" uri="{C3380CC4-5D6E-409C-BE32-E72D297353CC}">
                <c16:uniqueId val="{00000004-7F27-4590-859D-8140A5E7E7B8}"/>
              </c:ext>
            </c:extLst>
          </c:dPt>
          <c:dPt>
            <c:idx val="3"/>
            <c:invertIfNegative val="0"/>
            <c:bubble3D val="0"/>
            <c:spPr>
              <a:solidFill>
                <a:srgbClr val="FFFFFF"/>
              </a:solidFill>
              <a:ln>
                <a:noFill/>
              </a:ln>
              <a:effectLst/>
            </c:spPr>
            <c:extLst>
              <c:ext xmlns:c16="http://schemas.microsoft.com/office/drawing/2014/chart" uri="{C3380CC4-5D6E-409C-BE32-E72D297353CC}">
                <c16:uniqueId val="{00000007-7F27-4590-859D-8140A5E7E7B8}"/>
              </c:ext>
            </c:extLst>
          </c:dPt>
          <c:cat>
            <c:strRef>
              <c:f>工作表1!$A$2:$A$4</c:f>
              <c:strCache>
                <c:ptCount val="3"/>
                <c:pt idx="0">
                  <c:v>Architecture Design</c:v>
                </c:pt>
                <c:pt idx="1">
                  <c:v>AXI-4</c:v>
                </c:pt>
                <c:pt idx="2">
                  <c:v>FIPS 203 and 202 (python)</c:v>
                </c:pt>
              </c:strCache>
            </c:strRef>
          </c:cat>
          <c:val>
            <c:numRef>
              <c:f>工作表1!$C$2:$C$4</c:f>
              <c:numCache>
                <c:formatCode>General</c:formatCode>
                <c:ptCount val="3"/>
                <c:pt idx="0">
                  <c:v>75</c:v>
                </c:pt>
                <c:pt idx="1">
                  <c:v>70</c:v>
                </c:pt>
                <c:pt idx="2">
                  <c:v>0</c:v>
                </c:pt>
              </c:numCache>
            </c:numRef>
          </c:val>
          <c:extLst>
            <c:ext xmlns:c16="http://schemas.microsoft.com/office/drawing/2014/chart" uri="{C3380CC4-5D6E-409C-BE32-E72D297353CC}">
              <c16:uniqueId val="{00000001-7F27-4590-859D-8140A5E7E7B8}"/>
            </c:ext>
          </c:extLst>
        </c:ser>
        <c:ser>
          <c:idx val="2"/>
          <c:order val="2"/>
          <c:tx>
            <c:strRef>
              <c:f>工作表1!$D$1</c:f>
              <c:strCache>
                <c:ptCount val="1"/>
                <c:pt idx="0">
                  <c:v>欄1</c:v>
                </c:pt>
              </c:strCache>
            </c:strRef>
          </c:tx>
          <c:spPr>
            <a:solidFill>
              <a:schemeClr val="accent3"/>
            </a:solidFill>
            <a:ln>
              <a:noFill/>
            </a:ln>
            <a:effectLst/>
          </c:spPr>
          <c:invertIfNegative val="0"/>
          <c:cat>
            <c:strRef>
              <c:f>工作表1!$A$2:$A$4</c:f>
              <c:strCache>
                <c:ptCount val="3"/>
                <c:pt idx="0">
                  <c:v>Architecture Design</c:v>
                </c:pt>
                <c:pt idx="1">
                  <c:v>AXI-4</c:v>
                </c:pt>
                <c:pt idx="2">
                  <c:v>FIPS 203 and 202 (python)</c:v>
                </c:pt>
              </c:strCache>
            </c:strRef>
          </c:cat>
          <c:val>
            <c:numRef>
              <c:f>工作表1!$D$2:$D$4</c:f>
              <c:numCache>
                <c:formatCode>General</c:formatCode>
                <c:ptCount val="3"/>
              </c:numCache>
            </c:numRef>
          </c:val>
          <c:extLst>
            <c:ext xmlns:c16="http://schemas.microsoft.com/office/drawing/2014/chart" uri="{C3380CC4-5D6E-409C-BE32-E72D297353CC}">
              <c16:uniqueId val="{00000002-7F27-4590-859D-8140A5E7E7B8}"/>
            </c:ext>
          </c:extLst>
        </c:ser>
        <c:dLbls>
          <c:showLegendKey val="0"/>
          <c:showVal val="0"/>
          <c:showCatName val="0"/>
          <c:showSerName val="0"/>
          <c:showPercent val="0"/>
          <c:showBubbleSize val="0"/>
        </c:dLbls>
        <c:gapWidth val="150"/>
        <c:overlap val="100"/>
        <c:axId val="869234431"/>
        <c:axId val="869225695"/>
      </c:barChart>
      <c:catAx>
        <c:axId val="869234431"/>
        <c:scaling>
          <c:orientation val="minMax"/>
        </c:scaling>
        <c:delete val="0"/>
        <c:axPos val="l"/>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marL="0" algn="l" defTabSz="914400" rtl="0" eaLnBrk="1" latinLnBrk="0" hangingPunct="1">
              <a:defRPr lang="en-US" altLang="zh-TW" sz="1400" b="0" i="0" u="none" strike="noStrike" kern="1200" baseline="0">
                <a:solidFill>
                  <a:schemeClr val="tx1"/>
                </a:solidFill>
                <a:latin typeface="Times New Roman" panose="02020603050405020304" pitchFamily="18" charset="0"/>
                <a:ea typeface="+mn-ea"/>
                <a:cs typeface="Segoe UI" panose="020B0502040204020203" pitchFamily="34" charset="0"/>
              </a:defRPr>
            </a:pPr>
            <a:endParaRPr lang="zh-TW"/>
          </a:p>
        </c:txPr>
        <c:crossAx val="869225695"/>
        <c:crosses val="autoZero"/>
        <c:auto val="1"/>
        <c:lblAlgn val="ctr"/>
        <c:lblOffset val="100"/>
        <c:noMultiLvlLbl val="0"/>
      </c:catAx>
      <c:valAx>
        <c:axId val="869225695"/>
        <c:scaling>
          <c:orientation val="minMax"/>
        </c:scaling>
        <c:delete val="0"/>
        <c:axPos val="b"/>
        <c:majorGridlines>
          <c:spPr>
            <a:ln w="9525" cap="flat" cmpd="sng" algn="ctr">
              <a:solidFill>
                <a:schemeClr val="tx1">
                  <a:lumMod val="15000"/>
                  <a:lumOff val="85000"/>
                </a:schemeClr>
              </a:solidFill>
              <a:round/>
            </a:ln>
            <a:effectLst/>
          </c:spPr>
        </c:majorGridlines>
        <c:numFmt formatCode="0%" sourceLinked="1"/>
        <c:majorTickMark val="out"/>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TW"/>
          </a:p>
        </c:txPr>
        <c:crossAx val="869234431"/>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accent1"/>
      </a:solidFill>
    </a:ln>
    <a:effectLst/>
  </c:spPr>
  <c:txPr>
    <a:bodyPr/>
    <a:lstStyle/>
    <a:p>
      <a:pPr>
        <a:defRPr/>
      </a:pPr>
      <a:endParaRPr lang="zh-TW"/>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76EEE2A-E1DA-431F-81A2-EDD56C375C3D}" type="datetimeFigureOut">
              <a:rPr lang="zh-CN" altLang="en-US" smtClean="0"/>
              <a:t>2024/11/19</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9A40415-9386-408E-9CCF-54F7835AD1E7}" type="slidenum">
              <a:rPr lang="zh-CN" altLang="en-US" smtClean="0"/>
              <a:t>‹#›</a:t>
            </a:fld>
            <a:endParaRPr lang="zh-CN" altLang="en-US"/>
          </a:p>
        </p:txBody>
      </p:sp>
    </p:spTree>
    <p:extLst>
      <p:ext uri="{BB962C8B-B14F-4D97-AF65-F5344CB8AC3E}">
        <p14:creationId xmlns:p14="http://schemas.microsoft.com/office/powerpoint/2010/main" val="39100171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9A40415-9386-408E-9CCF-54F7835AD1E7}" type="slidenum">
              <a:rPr lang="zh-CN" altLang="en-US" smtClean="0"/>
              <a:t>1</a:t>
            </a:fld>
            <a:endParaRPr lang="zh-CN" altLang="en-US"/>
          </a:p>
        </p:txBody>
      </p:sp>
    </p:spTree>
    <p:extLst>
      <p:ext uri="{BB962C8B-B14F-4D97-AF65-F5344CB8AC3E}">
        <p14:creationId xmlns:p14="http://schemas.microsoft.com/office/powerpoint/2010/main" val="5491145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TW" altLang="en-US" dirty="0"/>
          </a:p>
        </p:txBody>
      </p:sp>
      <p:sp>
        <p:nvSpPr>
          <p:cNvPr id="4" name="灯片编号占位符 3"/>
          <p:cNvSpPr>
            <a:spLocks noGrp="1"/>
          </p:cNvSpPr>
          <p:nvPr>
            <p:ph type="sldNum" sz="quarter" idx="10"/>
          </p:nvPr>
        </p:nvSpPr>
        <p:spPr/>
        <p:txBody>
          <a:bodyPr/>
          <a:lstStyle/>
          <a:p>
            <a:fld id="{69A40415-9386-408E-9CCF-54F7835AD1E7}" type="slidenum">
              <a:rPr lang="zh-CN" altLang="en-US" smtClean="0"/>
              <a:t>10</a:t>
            </a:fld>
            <a:endParaRPr lang="zh-CN" altLang="en-US"/>
          </a:p>
        </p:txBody>
      </p:sp>
    </p:spTree>
    <p:extLst>
      <p:ext uri="{BB962C8B-B14F-4D97-AF65-F5344CB8AC3E}">
        <p14:creationId xmlns:p14="http://schemas.microsoft.com/office/powerpoint/2010/main" val="28672993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TW" altLang="en-US" dirty="0"/>
          </a:p>
        </p:txBody>
      </p:sp>
      <p:sp>
        <p:nvSpPr>
          <p:cNvPr id="4" name="灯片编号占位符 3"/>
          <p:cNvSpPr>
            <a:spLocks noGrp="1"/>
          </p:cNvSpPr>
          <p:nvPr>
            <p:ph type="sldNum" sz="quarter" idx="10"/>
          </p:nvPr>
        </p:nvSpPr>
        <p:spPr/>
        <p:txBody>
          <a:bodyPr/>
          <a:lstStyle/>
          <a:p>
            <a:fld id="{69A40415-9386-408E-9CCF-54F7835AD1E7}" type="slidenum">
              <a:rPr lang="zh-CN" altLang="en-US" smtClean="0"/>
              <a:t>11</a:t>
            </a:fld>
            <a:endParaRPr lang="zh-CN" altLang="en-US"/>
          </a:p>
        </p:txBody>
      </p:sp>
    </p:spTree>
    <p:extLst>
      <p:ext uri="{BB962C8B-B14F-4D97-AF65-F5344CB8AC3E}">
        <p14:creationId xmlns:p14="http://schemas.microsoft.com/office/powerpoint/2010/main" val="14221264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en-US" altLang="zh-TW" b="1" dirty="0"/>
              <a:t>1. LWE</a:t>
            </a:r>
            <a:r>
              <a:rPr lang="zh-TW" altLang="en-US" b="1" dirty="0"/>
              <a:t>問題的引入：</a:t>
            </a:r>
          </a:p>
          <a:p>
            <a:pPr>
              <a:buFont typeface="Arial" panose="020B0604020202020204" pitchFamily="34" charset="0"/>
              <a:buChar char="•"/>
            </a:pPr>
            <a:r>
              <a:rPr lang="en-US" altLang="zh-TW" dirty="0"/>
              <a:t>LWE</a:t>
            </a:r>
            <a:r>
              <a:rPr lang="zh-TW" altLang="en-US" dirty="0"/>
              <a:t>問題的核心在於解決涉及「帶有誤差的線性方程組」的挑戰。</a:t>
            </a:r>
          </a:p>
          <a:p>
            <a:pPr>
              <a:buFont typeface="Arial" panose="020B0604020202020204" pitchFamily="34" charset="0"/>
              <a:buChar char="•"/>
            </a:pPr>
            <a:r>
              <a:rPr lang="zh-TW" altLang="en-US" dirty="0"/>
              <a:t>傳統線性方程組問題在沒有誤差的情況下是容易解決的，但當引入隨機誤差後，問題變得極其困難。</a:t>
            </a:r>
          </a:p>
          <a:p>
            <a:r>
              <a:rPr lang="en-US" altLang="zh-TW" b="1" dirty="0"/>
              <a:t>2. LWE</a:t>
            </a:r>
            <a:r>
              <a:rPr lang="zh-TW" altLang="en-US" b="1" dirty="0"/>
              <a:t>的具體描述：</a:t>
            </a:r>
          </a:p>
          <a:p>
            <a:pPr>
              <a:buFont typeface="Arial" panose="020B0604020202020204" pitchFamily="34" charset="0"/>
              <a:buChar char="•"/>
            </a:pPr>
            <a:r>
              <a:rPr lang="zh-TW" altLang="en-US" dirty="0"/>
              <a:t>假設存在一個「秘密」向量 </a:t>
            </a:r>
            <a:r>
              <a:rPr lang="en-US" altLang="zh-TW" dirty="0"/>
              <a:t>s</a:t>
            </a:r>
            <a:r>
              <a:rPr lang="zh-TW" altLang="en-US" dirty="0"/>
              <a:t>，以及一系列與之相關的線性方程式，但這些方程式中引入了隨機誤差。</a:t>
            </a:r>
          </a:p>
          <a:p>
            <a:pPr>
              <a:buFont typeface="Arial" panose="020B0604020202020204" pitchFamily="34" charset="0"/>
              <a:buChar char="•"/>
            </a:pPr>
            <a:r>
              <a:rPr lang="en-US" altLang="zh-TW" dirty="0"/>
              <a:t>LWE</a:t>
            </a:r>
            <a:r>
              <a:rPr lang="zh-TW" altLang="en-US" dirty="0"/>
              <a:t>問題要求根據這些「近似」的方程式來推導出原始的秘密向量 </a:t>
            </a:r>
            <a:r>
              <a:rPr lang="en-US" altLang="zh-TW" dirty="0"/>
              <a:t>s</a:t>
            </a:r>
            <a:r>
              <a:rPr lang="zh-TW" altLang="en-US" dirty="0"/>
              <a:t>。</a:t>
            </a:r>
          </a:p>
          <a:p>
            <a:r>
              <a:rPr lang="en-US" altLang="zh-TW" b="1" dirty="0"/>
              <a:t>3. LWE</a:t>
            </a:r>
            <a:r>
              <a:rPr lang="zh-TW" altLang="en-US" b="1" dirty="0"/>
              <a:t>問題的難度：</a:t>
            </a:r>
          </a:p>
          <a:p>
            <a:pPr>
              <a:buFont typeface="Arial" panose="020B0604020202020204" pitchFamily="34" charset="0"/>
              <a:buChar char="•"/>
            </a:pPr>
            <a:r>
              <a:rPr lang="zh-TW" altLang="en-US" dirty="0"/>
              <a:t>在加入誤差後，原本容易解的方程組變得難以解決，因為誤差在多次運算後會累積</a:t>
            </a:r>
            <a:r>
              <a:rPr lang="en-US" altLang="zh-TW" dirty="0"/>
              <a:t>(</a:t>
            </a:r>
            <a:r>
              <a:rPr lang="zh-TW" altLang="en-US" dirty="0"/>
              <a:t>在最後一個</a:t>
            </a:r>
            <a:r>
              <a:rPr lang="en-US" altLang="zh-TW" dirty="0"/>
              <a:t>row</a:t>
            </a:r>
            <a:r>
              <a:rPr lang="zh-TW" altLang="en-US" dirty="0"/>
              <a:t>時誤差累積可能會導致結果錯誤</a:t>
            </a:r>
            <a:r>
              <a:rPr lang="en-US" altLang="zh-TW" dirty="0"/>
              <a:t>)</a:t>
            </a:r>
            <a:r>
              <a:rPr lang="zh-TW" altLang="en-US" dirty="0"/>
              <a:t>，導致結果偏差過大而無法可靠地還原秘密向量 </a:t>
            </a:r>
            <a:r>
              <a:rPr lang="en-US" altLang="zh-TW" dirty="0"/>
              <a:t>s</a:t>
            </a:r>
            <a:r>
              <a:rPr lang="zh-TW" altLang="en-US" dirty="0"/>
              <a:t>。</a:t>
            </a:r>
          </a:p>
          <a:p>
            <a:pPr>
              <a:buFont typeface="Arial" panose="020B0604020202020204" pitchFamily="34" charset="0"/>
              <a:buChar char="•"/>
            </a:pPr>
            <a:r>
              <a:rPr lang="zh-TW" altLang="en-US" dirty="0"/>
              <a:t>事實上，解決</a:t>
            </a:r>
            <a:r>
              <a:rPr lang="en-US" altLang="zh-TW" dirty="0"/>
              <a:t>LWE</a:t>
            </a:r>
            <a:r>
              <a:rPr lang="zh-TW" altLang="en-US" dirty="0"/>
              <a:t>問題等同於解決一些在格子中被認為是非常困難的問題，因此</a:t>
            </a:r>
            <a:r>
              <a:rPr lang="en-US" altLang="zh-TW" dirty="0"/>
              <a:t>LWE</a:t>
            </a:r>
            <a:r>
              <a:rPr lang="zh-TW" altLang="en-US" dirty="0"/>
              <a:t>在密碼學中具有重要意義。</a:t>
            </a:r>
          </a:p>
          <a:p>
            <a:r>
              <a:rPr lang="en-US" altLang="zh-TW" b="1" dirty="0"/>
              <a:t>4. LWE</a:t>
            </a:r>
            <a:r>
              <a:rPr lang="zh-TW" altLang="en-US" b="1" dirty="0"/>
              <a:t>的密碼學應用：</a:t>
            </a:r>
          </a:p>
          <a:p>
            <a:pPr>
              <a:buFont typeface="Arial" panose="020B0604020202020204" pitchFamily="34" charset="0"/>
              <a:buChar char="•"/>
            </a:pPr>
            <a:r>
              <a:rPr lang="en-US" altLang="zh-TW" dirty="0"/>
              <a:t>LWE</a:t>
            </a:r>
            <a:r>
              <a:rPr lang="zh-TW" altLang="en-US" dirty="0"/>
              <a:t>問題與格子問題的困難性密切相關，並且迄今為止沒有找到有效的經典或量子算法來解決這些格子問題。</a:t>
            </a:r>
          </a:p>
          <a:p>
            <a:pPr>
              <a:buFont typeface="Arial" panose="020B0604020202020204" pitchFamily="34" charset="0"/>
              <a:buChar char="•"/>
            </a:pPr>
            <a:r>
              <a:rPr lang="zh-TW" altLang="en-US" dirty="0"/>
              <a:t>基於此，</a:t>
            </a:r>
            <a:r>
              <a:rPr lang="en-US" altLang="zh-TW" dirty="0"/>
              <a:t>LWE</a:t>
            </a:r>
            <a:r>
              <a:rPr lang="zh-TW" altLang="en-US" dirty="0"/>
              <a:t>成為構建抗量子攻擊的加密系統的基礎之一。</a:t>
            </a:r>
          </a:p>
          <a:p>
            <a:pPr marL="0" marR="0" lvl="0" indent="0" algn="l" defTabSz="914400" rtl="0" eaLnBrk="1" fontAlgn="auto" latinLnBrk="0" hangingPunct="1">
              <a:lnSpc>
                <a:spcPct val="100000"/>
              </a:lnSpc>
              <a:spcBef>
                <a:spcPts val="0"/>
              </a:spcBef>
              <a:spcAft>
                <a:spcPts val="0"/>
              </a:spcAft>
              <a:buClrTx/>
              <a:buSzTx/>
              <a:buFontTx/>
              <a:buNone/>
              <a:tabLst/>
              <a:defRPr/>
            </a:pPr>
            <a:endParaRPr lang="zh-TW" altLang="en-US" dirty="0"/>
          </a:p>
        </p:txBody>
      </p:sp>
      <p:sp>
        <p:nvSpPr>
          <p:cNvPr id="4" name="灯片编号占位符 3"/>
          <p:cNvSpPr>
            <a:spLocks noGrp="1"/>
          </p:cNvSpPr>
          <p:nvPr>
            <p:ph type="sldNum" sz="quarter" idx="10"/>
          </p:nvPr>
        </p:nvSpPr>
        <p:spPr/>
        <p:txBody>
          <a:bodyPr/>
          <a:lstStyle/>
          <a:p>
            <a:fld id="{69A40415-9386-408E-9CCF-54F7835AD1E7}" type="slidenum">
              <a:rPr lang="zh-CN" altLang="en-US" smtClean="0"/>
              <a:t>12</a:t>
            </a:fld>
            <a:endParaRPr lang="zh-CN" altLang="en-US"/>
          </a:p>
        </p:txBody>
      </p:sp>
    </p:spTree>
    <p:extLst>
      <p:ext uri="{BB962C8B-B14F-4D97-AF65-F5344CB8AC3E}">
        <p14:creationId xmlns:p14="http://schemas.microsoft.com/office/powerpoint/2010/main" val="25866248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en-US" altLang="zh-TW" b="1" dirty="0"/>
              <a:t>LWE</a:t>
            </a:r>
            <a:r>
              <a:rPr lang="zh-TW" altLang="en-US" b="1" dirty="0"/>
              <a:t>與格子問題的關聯：</a:t>
            </a:r>
            <a:endParaRPr lang="zh-TW" altLang="en-US" dirty="0"/>
          </a:p>
          <a:p>
            <a:pPr>
              <a:buFont typeface="Arial" panose="020B0604020202020204" pitchFamily="34" charset="0"/>
              <a:buChar char="•"/>
            </a:pPr>
            <a:r>
              <a:rPr lang="en-US" altLang="zh-TW" dirty="0"/>
              <a:t>LWE</a:t>
            </a:r>
            <a:r>
              <a:rPr lang="zh-TW" altLang="en-US" dirty="0"/>
              <a:t>問題是一個與格子理論相關的密碼學問題。解決</a:t>
            </a:r>
            <a:r>
              <a:rPr lang="en-US" altLang="zh-TW" dirty="0"/>
              <a:t>LWE</a:t>
            </a:r>
            <a:r>
              <a:rPr lang="zh-TW" altLang="en-US" dirty="0"/>
              <a:t>問題的難度與解決某些格子問題（例如</a:t>
            </a:r>
            <a:r>
              <a:rPr lang="en-US" altLang="zh-TW" dirty="0"/>
              <a:t>CVP</a:t>
            </a:r>
            <a:r>
              <a:rPr lang="zh-TW" altLang="en-US" dirty="0"/>
              <a:t>）的難度密切相關。</a:t>
            </a:r>
          </a:p>
          <a:p>
            <a:pPr>
              <a:buFont typeface="Arial" panose="020B0604020202020204" pitchFamily="34" charset="0"/>
              <a:buChar char="•"/>
            </a:pPr>
            <a:r>
              <a:rPr lang="en-US" altLang="zh-TW" dirty="0"/>
              <a:t>CVP</a:t>
            </a:r>
            <a:r>
              <a:rPr lang="zh-TW" altLang="en-US" dirty="0"/>
              <a:t>問題要求在給定一個點和一個格子的情況下，找到與該點最近的格子向量。</a:t>
            </a:r>
          </a:p>
          <a:p>
            <a:r>
              <a:rPr lang="zh-TW" altLang="en-US" b="1" dirty="0"/>
              <a:t>從</a:t>
            </a:r>
            <a:r>
              <a:rPr lang="en-US" altLang="zh-TW" b="1" dirty="0"/>
              <a:t>LWE</a:t>
            </a:r>
            <a:r>
              <a:rPr lang="zh-TW" altLang="en-US" b="1" dirty="0"/>
              <a:t>到</a:t>
            </a:r>
            <a:r>
              <a:rPr lang="en-US" altLang="zh-TW" b="1" dirty="0"/>
              <a:t>CVP</a:t>
            </a:r>
            <a:r>
              <a:rPr lang="zh-TW" altLang="en-US" b="1" dirty="0"/>
              <a:t>的轉化：</a:t>
            </a:r>
            <a:endParaRPr lang="zh-TW" altLang="en-US" dirty="0"/>
          </a:p>
          <a:p>
            <a:pPr>
              <a:buFont typeface="Arial" panose="020B0604020202020204" pitchFamily="34" charset="0"/>
              <a:buChar char="•"/>
            </a:pPr>
            <a:r>
              <a:rPr lang="zh-TW" altLang="en-US" dirty="0"/>
              <a:t>文件中指出，解決</a:t>
            </a:r>
            <a:r>
              <a:rPr lang="en-US" altLang="zh-TW" dirty="0"/>
              <a:t>n</a:t>
            </a:r>
            <a:r>
              <a:rPr lang="zh-TW" altLang="en-US" dirty="0"/>
              <a:t>維</a:t>
            </a:r>
            <a:r>
              <a:rPr lang="en-US" altLang="zh-TW" dirty="0"/>
              <a:t>LWE</a:t>
            </a:r>
            <a:r>
              <a:rPr lang="zh-TW" altLang="en-US" dirty="0"/>
              <a:t>問題（即模數為多項式量級的</a:t>
            </a:r>
            <a:r>
              <a:rPr lang="en-US" altLang="zh-TW" dirty="0"/>
              <a:t>LWE</a:t>
            </a:r>
            <a:r>
              <a:rPr lang="zh-TW" altLang="en-US" dirty="0"/>
              <a:t>問題）實際上可以被轉化為解決一個在</a:t>
            </a:r>
            <a:r>
              <a:rPr lang="en-US" altLang="zh-TW" dirty="0"/>
              <a:t>n</a:t>
            </a:r>
            <a:r>
              <a:rPr lang="zh-TW" altLang="en-US" dirty="0"/>
              <a:t>維格子中的最壞情況下的</a:t>
            </a:r>
            <a:r>
              <a:rPr lang="en-US" altLang="zh-TW" dirty="0"/>
              <a:t>CVP</a:t>
            </a:r>
            <a:r>
              <a:rPr lang="zh-TW" altLang="en-US" dirty="0"/>
              <a:t>問題。</a:t>
            </a:r>
          </a:p>
          <a:p>
            <a:pPr>
              <a:buFont typeface="Arial" panose="020B0604020202020204" pitchFamily="34" charset="0"/>
              <a:buChar char="•"/>
            </a:pPr>
            <a:r>
              <a:rPr lang="zh-TW" altLang="en-US" dirty="0"/>
              <a:t>這種轉化表明，如果能有效解決</a:t>
            </a:r>
            <a:r>
              <a:rPr lang="en-US" altLang="zh-TW" dirty="0"/>
              <a:t>LWE</a:t>
            </a:r>
            <a:r>
              <a:rPr lang="zh-TW" altLang="en-US" dirty="0"/>
              <a:t>問題，那麼我們就能解決某些非常困難的格子問題，這使得</a:t>
            </a:r>
            <a:r>
              <a:rPr lang="en-US" altLang="zh-TW" dirty="0"/>
              <a:t>LWE</a:t>
            </a:r>
            <a:r>
              <a:rPr lang="zh-TW" altLang="en-US" dirty="0"/>
              <a:t>問題在密碼學中變得尤為重要，因為解決</a:t>
            </a:r>
            <a:r>
              <a:rPr lang="en-US" altLang="zh-TW" dirty="0"/>
              <a:t>CVP</a:t>
            </a:r>
            <a:r>
              <a:rPr lang="zh-TW" altLang="en-US" dirty="0"/>
              <a:t>問題在理論上被認為是非常困難的。</a:t>
            </a:r>
          </a:p>
          <a:p>
            <a:r>
              <a:rPr lang="en-US" altLang="zh-TW" b="1" dirty="0"/>
              <a:t>LWE</a:t>
            </a:r>
            <a:r>
              <a:rPr lang="zh-TW" altLang="en-US" b="1" dirty="0"/>
              <a:t>的硬性保證：</a:t>
            </a:r>
            <a:endParaRPr lang="zh-TW" altLang="en-US" dirty="0"/>
          </a:p>
          <a:p>
            <a:pPr>
              <a:buFont typeface="Arial" panose="020B0604020202020204" pitchFamily="34" charset="0"/>
              <a:buChar char="•"/>
            </a:pPr>
            <a:r>
              <a:rPr lang="en-US" altLang="zh-TW" dirty="0"/>
              <a:t>LWE</a:t>
            </a:r>
            <a:r>
              <a:rPr lang="zh-TW" altLang="en-US" dirty="0"/>
              <a:t>問題被證明是難解的，並且沒有已知的經典或量子算法能有效解決這類問題。</a:t>
            </a:r>
          </a:p>
          <a:p>
            <a:pPr>
              <a:buFont typeface="Arial" panose="020B0604020202020204" pitchFamily="34" charset="0"/>
              <a:buChar char="•"/>
            </a:pPr>
            <a:r>
              <a:rPr lang="zh-TW" altLang="en-US" dirty="0"/>
              <a:t>因此，基於</a:t>
            </a:r>
            <a:r>
              <a:rPr lang="en-US" altLang="zh-TW" dirty="0"/>
              <a:t>LWE</a:t>
            </a:r>
            <a:r>
              <a:rPr lang="zh-TW" altLang="en-US" dirty="0"/>
              <a:t>的加密系統被認為是安全的，特別是在量子計算的背景下。</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對於</a:t>
            </a:r>
            <a:r>
              <a:rPr lang="en-US" altLang="zh-TW" dirty="0"/>
              <a:t>LWE</a:t>
            </a:r>
            <a:r>
              <a:rPr lang="zh-TW" altLang="en-US" dirty="0"/>
              <a:t>問題，已知的經典演算法在解決問題時的時間複雜度是指數級的。具體來說，最好的已知演算法的複雜度為</a:t>
            </a:r>
            <a:r>
              <a:rPr lang="en-US" altLang="zh-TW" dirty="0"/>
              <a:t>O(2^n)</a:t>
            </a:r>
            <a:r>
              <a:rPr lang="zh-TW" altLang="en-US" dirty="0"/>
              <a:t>或更高，取決於實現方式和參數設定</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根據目前的研究，</a:t>
            </a:r>
            <a:r>
              <a:rPr lang="en-US" altLang="zh-TW" dirty="0"/>
              <a:t>LWE</a:t>
            </a:r>
            <a:r>
              <a:rPr lang="zh-TW" altLang="en-US" dirty="0"/>
              <a:t>問題在量子計算環境中也被認為是安全的，因為沒有已知的量子演算法能夠在多項式時間內解決</a:t>
            </a:r>
            <a:r>
              <a:rPr lang="en-US" altLang="zh-TW" dirty="0"/>
              <a:t>LWE</a:t>
            </a:r>
            <a:r>
              <a:rPr lang="zh-TW" altLang="en-US" dirty="0"/>
              <a:t>問題</a:t>
            </a:r>
          </a:p>
        </p:txBody>
      </p:sp>
      <p:sp>
        <p:nvSpPr>
          <p:cNvPr id="4" name="灯片编号占位符 3"/>
          <p:cNvSpPr>
            <a:spLocks noGrp="1"/>
          </p:cNvSpPr>
          <p:nvPr>
            <p:ph type="sldNum" sz="quarter" idx="10"/>
          </p:nvPr>
        </p:nvSpPr>
        <p:spPr/>
        <p:txBody>
          <a:bodyPr/>
          <a:lstStyle/>
          <a:p>
            <a:fld id="{69A40415-9386-408E-9CCF-54F7835AD1E7}" type="slidenum">
              <a:rPr lang="zh-CN" altLang="en-US" smtClean="0"/>
              <a:t>13</a:t>
            </a:fld>
            <a:endParaRPr lang="zh-CN" altLang="en-US"/>
          </a:p>
        </p:txBody>
      </p:sp>
    </p:spTree>
    <p:extLst>
      <p:ext uri="{BB962C8B-B14F-4D97-AF65-F5344CB8AC3E}">
        <p14:creationId xmlns:p14="http://schemas.microsoft.com/office/powerpoint/2010/main" val="35653531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TW" altLang="en-US" dirty="0"/>
              <a:t>儘管上述加密方案是安全的，但此方案不太實用。主要原因是由於加密效率低。當從明文傳遞到密文時，訊息會被放大 </a:t>
            </a:r>
            <a:r>
              <a:rPr lang="en-US" altLang="zh-TW" dirty="0"/>
              <a:t>n </a:t>
            </a:r>
            <a:r>
              <a:rPr lang="zh-TW" altLang="en-US" dirty="0"/>
              <a:t>倍。由於加密作用於一位，並且發送的訊息是一個</a:t>
            </a:r>
            <a:r>
              <a:rPr lang="en-US" altLang="zh-TW" dirty="0"/>
              <a:t>n</a:t>
            </a:r>
            <a:r>
              <a:rPr lang="zh-TW" altLang="en-US" dirty="0"/>
              <a:t>維向量，因此發送長訊息的效率非常低，特別是當</a:t>
            </a:r>
            <a:r>
              <a:rPr lang="en-US" altLang="zh-TW" dirty="0"/>
              <a:t>n</a:t>
            </a:r>
            <a:r>
              <a:rPr lang="zh-TW" altLang="en-US" dirty="0"/>
              <a:t>很大時。因此，我們需要一個替代的加密方案來避免這個問題。</a:t>
            </a:r>
          </a:p>
        </p:txBody>
      </p:sp>
      <p:sp>
        <p:nvSpPr>
          <p:cNvPr id="4" name="灯片编号占位符 3"/>
          <p:cNvSpPr>
            <a:spLocks noGrp="1"/>
          </p:cNvSpPr>
          <p:nvPr>
            <p:ph type="sldNum" sz="quarter" idx="10"/>
          </p:nvPr>
        </p:nvSpPr>
        <p:spPr/>
        <p:txBody>
          <a:bodyPr/>
          <a:lstStyle/>
          <a:p>
            <a:fld id="{69A40415-9386-408E-9CCF-54F7835AD1E7}" type="slidenum">
              <a:rPr lang="zh-CN" altLang="en-US" smtClean="0"/>
              <a:t>14</a:t>
            </a:fld>
            <a:endParaRPr lang="zh-CN" altLang="en-US"/>
          </a:p>
        </p:txBody>
      </p:sp>
    </p:spTree>
    <p:extLst>
      <p:ext uri="{BB962C8B-B14F-4D97-AF65-F5344CB8AC3E}">
        <p14:creationId xmlns:p14="http://schemas.microsoft.com/office/powerpoint/2010/main" val="36858556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en-US" altLang="zh-TW" b="1" dirty="0"/>
              <a:t>Ring-LWE</a:t>
            </a:r>
            <a:r>
              <a:rPr lang="zh-TW" altLang="en-US" b="1" dirty="0"/>
              <a:t>的基本概念：</a:t>
            </a:r>
            <a:endParaRPr lang="zh-TW" altLang="en-US" dirty="0"/>
          </a:p>
          <a:p>
            <a:pPr>
              <a:buFont typeface="Arial" panose="020B0604020202020204" pitchFamily="34" charset="0"/>
              <a:buChar char="•"/>
            </a:pPr>
            <a:r>
              <a:rPr lang="en-US" altLang="zh-TW" dirty="0"/>
              <a:t>Ring-LWE</a:t>
            </a:r>
            <a:r>
              <a:rPr lang="zh-TW" altLang="en-US" dirty="0"/>
              <a:t>是學習誤差問題（</a:t>
            </a:r>
            <a:r>
              <a:rPr lang="en-US" altLang="zh-TW" dirty="0"/>
              <a:t>LWE</a:t>
            </a:r>
            <a:r>
              <a:rPr lang="zh-TW" altLang="en-US" dirty="0"/>
              <a:t>）的擴展版本，應用於環（</a:t>
            </a:r>
            <a:r>
              <a:rPr lang="en-US" altLang="zh-TW" dirty="0"/>
              <a:t>ring</a:t>
            </a:r>
            <a:r>
              <a:rPr lang="zh-TW" altLang="en-US" dirty="0"/>
              <a:t>）上的格子。這樣的擴展使得加密系統在處理上更加高效，特別是涉及多項式運算的時候。</a:t>
            </a:r>
          </a:p>
          <a:p>
            <a:pPr>
              <a:buFont typeface="Arial" panose="020B0604020202020204" pitchFamily="34" charset="0"/>
              <a:buChar char="•"/>
            </a:pPr>
            <a:r>
              <a:rPr lang="zh-TW" altLang="en-US" dirty="0"/>
              <a:t>相較於</a:t>
            </a:r>
            <a:r>
              <a:rPr lang="en-US" altLang="zh-TW" dirty="0"/>
              <a:t>LWE</a:t>
            </a:r>
            <a:r>
              <a:rPr lang="zh-TW" altLang="en-US" dirty="0"/>
              <a:t>問題，</a:t>
            </a:r>
            <a:r>
              <a:rPr lang="en-US" altLang="zh-TW" dirty="0"/>
              <a:t>Ring-LWE</a:t>
            </a:r>
            <a:r>
              <a:rPr lang="zh-TW" altLang="en-US" dirty="0"/>
              <a:t>利用數學環結構來減少計算的複雜度，同時仍然保留</a:t>
            </a:r>
            <a:r>
              <a:rPr lang="en-US" altLang="zh-TW" dirty="0"/>
              <a:t>LWE</a:t>
            </a:r>
            <a:r>
              <a:rPr lang="zh-TW" altLang="en-US" dirty="0"/>
              <a:t>的安全性。</a:t>
            </a:r>
            <a:endParaRPr lang="en-US" altLang="zh-TW" dirty="0"/>
          </a:p>
          <a:p>
            <a:pPr>
              <a:buFont typeface="Arial" panose="020B0604020202020204" pitchFamily="34" charset="0"/>
              <a:buChar char="•"/>
            </a:pPr>
            <a:r>
              <a:rPr lang="en-US" altLang="zh-TW" dirty="0"/>
              <a:t>R=…</a:t>
            </a:r>
            <a:r>
              <a:rPr lang="zh-TW" altLang="en-US" dirty="0"/>
              <a:t>，其中，</a:t>
            </a:r>
            <a:r>
              <a:rPr lang="en-US" altLang="zh-TW" dirty="0" err="1"/>
              <a:t>zp</a:t>
            </a:r>
            <a:r>
              <a:rPr lang="zh-TW" altLang="en-US" dirty="0"/>
              <a:t>代表一個</a:t>
            </a:r>
            <a:r>
              <a:rPr lang="en-US" altLang="zh-TW" dirty="0"/>
              <a:t>mod p </a:t>
            </a:r>
            <a:r>
              <a:rPr lang="zh-TW" altLang="en-US" dirty="0"/>
              <a:t>的整數集合</a:t>
            </a:r>
          </a:p>
          <a:p>
            <a:r>
              <a:rPr lang="zh-TW" altLang="en-US" b="1" dirty="0"/>
              <a:t>安全性：</a:t>
            </a:r>
            <a:endParaRPr lang="zh-TW" altLang="en-US" dirty="0"/>
          </a:p>
          <a:p>
            <a:pPr>
              <a:buFont typeface="Arial" panose="020B0604020202020204" pitchFamily="34" charset="0"/>
              <a:buChar char="•"/>
            </a:pPr>
            <a:r>
              <a:rPr lang="en-US" altLang="zh-TW" dirty="0"/>
              <a:t>Ring-LWE</a:t>
            </a:r>
            <a:r>
              <a:rPr lang="zh-TW" altLang="en-US" dirty="0"/>
              <a:t>基於格子問題的難度，這意味著它能夠抵抗傳統和量子攻擊，類似於</a:t>
            </a:r>
            <a:r>
              <a:rPr lang="en-US" altLang="zh-TW" dirty="0"/>
              <a:t>LWE</a:t>
            </a:r>
            <a:r>
              <a:rPr lang="zh-TW" altLang="en-US" dirty="0"/>
              <a:t>。</a:t>
            </a:r>
          </a:p>
          <a:p>
            <a:pPr>
              <a:buFont typeface="Arial" panose="020B0604020202020204" pitchFamily="34" charset="0"/>
              <a:buChar char="•"/>
            </a:pPr>
            <a:r>
              <a:rPr lang="zh-TW" altLang="en-US" dirty="0"/>
              <a:t>對於實際的加密應用，</a:t>
            </a:r>
            <a:r>
              <a:rPr lang="en-US" altLang="zh-TW" dirty="0"/>
              <a:t>Ring-LWE</a:t>
            </a:r>
            <a:r>
              <a:rPr lang="zh-TW" altLang="en-US" dirty="0"/>
              <a:t>提供了在效率和安全性之間的一個良好平衡。</a:t>
            </a:r>
          </a:p>
          <a:p>
            <a:r>
              <a:rPr lang="zh-TW" altLang="en-US" b="1" dirty="0"/>
              <a:t>加密系統的結構：</a:t>
            </a:r>
            <a:endParaRPr lang="zh-TW" altLang="en-US" dirty="0"/>
          </a:p>
          <a:p>
            <a:pPr>
              <a:buFont typeface="Arial" panose="020B0604020202020204" pitchFamily="34" charset="0"/>
              <a:buChar char="•"/>
            </a:pPr>
            <a:r>
              <a:rPr lang="zh-TW" altLang="en-US" dirty="0"/>
              <a:t>在</a:t>
            </a:r>
            <a:r>
              <a:rPr lang="en-US" altLang="zh-TW" dirty="0"/>
              <a:t>Ring-LWE</a:t>
            </a:r>
            <a:r>
              <a:rPr lang="zh-TW" altLang="en-US" dirty="0"/>
              <a:t>加密系統中，明文被表示為一個多項式，並與秘密多項式相乘，然後再加入某種形式的雜訊來生成密文。</a:t>
            </a:r>
          </a:p>
          <a:p>
            <a:pPr>
              <a:buFont typeface="Arial" panose="020B0604020202020204" pitchFamily="34" charset="0"/>
              <a:buChar char="•"/>
            </a:pPr>
            <a:r>
              <a:rPr lang="zh-TW" altLang="en-US" dirty="0"/>
              <a:t>解密過程中，接收方通過應用秘密鑰匙並去除噪聲來恢復原始訊息。</a:t>
            </a:r>
          </a:p>
          <a:p>
            <a:endParaRPr lang="zh-TW" altLang="en-US" dirty="0"/>
          </a:p>
        </p:txBody>
      </p:sp>
      <p:sp>
        <p:nvSpPr>
          <p:cNvPr id="4" name="灯片编号占位符 3"/>
          <p:cNvSpPr>
            <a:spLocks noGrp="1"/>
          </p:cNvSpPr>
          <p:nvPr>
            <p:ph type="sldNum" sz="quarter" idx="10"/>
          </p:nvPr>
        </p:nvSpPr>
        <p:spPr/>
        <p:txBody>
          <a:bodyPr/>
          <a:lstStyle/>
          <a:p>
            <a:fld id="{69A40415-9386-408E-9CCF-54F7835AD1E7}" type="slidenum">
              <a:rPr lang="zh-CN" altLang="en-US" smtClean="0"/>
              <a:t>15</a:t>
            </a:fld>
            <a:endParaRPr lang="zh-CN" altLang="en-US"/>
          </a:p>
        </p:txBody>
      </p:sp>
    </p:spTree>
    <p:extLst>
      <p:ext uri="{BB962C8B-B14F-4D97-AF65-F5344CB8AC3E}">
        <p14:creationId xmlns:p14="http://schemas.microsoft.com/office/powerpoint/2010/main" val="18203844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en-US" altLang="zh-TW" b="1" dirty="0"/>
              <a:t>MLWE (Module Learning with Errors)</a:t>
            </a:r>
            <a:endParaRPr lang="zh-TW" altLang="en-US" dirty="0"/>
          </a:p>
          <a:p>
            <a:pPr>
              <a:buFont typeface="Arial" panose="020B0604020202020204" pitchFamily="34" charset="0"/>
              <a:buChar char="•"/>
            </a:pPr>
            <a:r>
              <a:rPr lang="zh-TW" altLang="en-US" b="1" dirty="0"/>
              <a:t>定義：</a:t>
            </a:r>
            <a:r>
              <a:rPr lang="zh-TW" altLang="en-US" dirty="0"/>
              <a:t> </a:t>
            </a:r>
            <a:r>
              <a:rPr lang="en-US" altLang="zh-TW" dirty="0"/>
              <a:t>MLWE</a:t>
            </a:r>
            <a:r>
              <a:rPr lang="zh-TW" altLang="en-US" dirty="0"/>
              <a:t>是</a:t>
            </a:r>
            <a:r>
              <a:rPr lang="en-US" altLang="zh-TW" dirty="0"/>
              <a:t>RLWE</a:t>
            </a:r>
            <a:r>
              <a:rPr lang="zh-TW" altLang="en-US" dirty="0"/>
              <a:t>問題的擴展。它將</a:t>
            </a:r>
            <a:r>
              <a:rPr lang="en-US" altLang="zh-TW" dirty="0"/>
              <a:t>LWE</a:t>
            </a:r>
            <a:r>
              <a:rPr lang="zh-TW" altLang="en-US" dirty="0"/>
              <a:t>問題從向量擴展到模組結構，</a:t>
            </a:r>
            <a:endParaRPr lang="en-US" altLang="zh-TW" dirty="0"/>
          </a:p>
          <a:p>
            <a:pPr>
              <a:buFont typeface="Arial" panose="020B0604020202020204" pitchFamily="34" charset="0"/>
              <a:buChar char="•"/>
            </a:pPr>
            <a:r>
              <a:rPr lang="zh-TW" altLang="en-US" dirty="0"/>
              <a:t>使用更進階的數學結構來提高加密系統的靈活性和效率。</a:t>
            </a:r>
          </a:p>
          <a:p>
            <a:pPr>
              <a:buFont typeface="Arial" panose="020B0604020202020204" pitchFamily="34" charset="0"/>
              <a:buChar char="•"/>
            </a:pPr>
            <a:r>
              <a:rPr lang="zh-TW" altLang="en-US" b="1" dirty="0"/>
              <a:t>結構：</a:t>
            </a:r>
            <a:r>
              <a:rPr lang="zh-TW" altLang="en-US" dirty="0"/>
              <a:t> </a:t>
            </a:r>
            <a:r>
              <a:rPr lang="en-US" altLang="zh-TW" dirty="0"/>
              <a:t>MLWE</a:t>
            </a:r>
            <a:r>
              <a:rPr lang="zh-TW" altLang="en-US" dirty="0"/>
              <a:t>問題涉及模組（通常是在環上的模組）和高斯或均勻分佈的噪聲。密鑰、訊息以及誤差都被表示為模組元素。</a:t>
            </a:r>
          </a:p>
        </p:txBody>
      </p:sp>
      <p:sp>
        <p:nvSpPr>
          <p:cNvPr id="4" name="灯片编号占位符 3"/>
          <p:cNvSpPr>
            <a:spLocks noGrp="1"/>
          </p:cNvSpPr>
          <p:nvPr>
            <p:ph type="sldNum" sz="quarter" idx="10"/>
          </p:nvPr>
        </p:nvSpPr>
        <p:spPr/>
        <p:txBody>
          <a:bodyPr/>
          <a:lstStyle/>
          <a:p>
            <a:fld id="{69A40415-9386-408E-9CCF-54F7835AD1E7}" type="slidenum">
              <a:rPr lang="zh-CN" altLang="en-US" smtClean="0"/>
              <a:t>16</a:t>
            </a:fld>
            <a:endParaRPr lang="zh-CN" altLang="en-US"/>
          </a:p>
        </p:txBody>
      </p:sp>
    </p:spTree>
    <p:extLst>
      <p:ext uri="{BB962C8B-B14F-4D97-AF65-F5344CB8AC3E}">
        <p14:creationId xmlns:p14="http://schemas.microsoft.com/office/powerpoint/2010/main" val="13531110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TW" altLang="en-US" dirty="0"/>
          </a:p>
        </p:txBody>
      </p:sp>
      <p:sp>
        <p:nvSpPr>
          <p:cNvPr id="4" name="灯片编号占位符 3"/>
          <p:cNvSpPr>
            <a:spLocks noGrp="1"/>
          </p:cNvSpPr>
          <p:nvPr>
            <p:ph type="sldNum" sz="quarter" idx="10"/>
          </p:nvPr>
        </p:nvSpPr>
        <p:spPr/>
        <p:txBody>
          <a:bodyPr/>
          <a:lstStyle/>
          <a:p>
            <a:fld id="{69A40415-9386-408E-9CCF-54F7835AD1E7}" type="slidenum">
              <a:rPr lang="zh-CN" altLang="en-US" smtClean="0"/>
              <a:t>17</a:t>
            </a:fld>
            <a:endParaRPr lang="zh-CN" altLang="en-US"/>
          </a:p>
        </p:txBody>
      </p:sp>
    </p:spTree>
    <p:extLst>
      <p:ext uri="{BB962C8B-B14F-4D97-AF65-F5344CB8AC3E}">
        <p14:creationId xmlns:p14="http://schemas.microsoft.com/office/powerpoint/2010/main" val="31759630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FC721462-D095-4E59-A8AC-4FBA96965AB6}" type="slidenum">
              <a:rPr lang="zh-CN" altLang="en-US" smtClean="0"/>
              <a:pPr/>
              <a:t>18</a:t>
            </a:fld>
            <a:endParaRPr lang="zh-CN" altLang="en-US"/>
          </a:p>
        </p:txBody>
      </p:sp>
    </p:spTree>
    <p:extLst>
      <p:ext uri="{BB962C8B-B14F-4D97-AF65-F5344CB8AC3E}">
        <p14:creationId xmlns:p14="http://schemas.microsoft.com/office/powerpoint/2010/main" val="25798656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en-US" altLang="zh-TW" b="1" dirty="0"/>
              <a:t>KEM</a:t>
            </a:r>
            <a:r>
              <a:rPr lang="zh-TW" altLang="en-US" b="1" dirty="0"/>
              <a:t>的用途：</a:t>
            </a:r>
            <a:endParaRPr lang="zh-TW" altLang="en-US" dirty="0"/>
          </a:p>
          <a:p>
            <a:pPr>
              <a:buFont typeface="Arial" panose="020B0604020202020204" pitchFamily="34" charset="0"/>
              <a:buChar char="•"/>
            </a:pPr>
            <a:r>
              <a:rPr lang="en-US" altLang="zh-TW" dirty="0"/>
              <a:t>KEM</a:t>
            </a:r>
            <a:r>
              <a:rPr lang="zh-TW" altLang="en-US" dirty="0"/>
              <a:t>是一種加密方案，用於在兩個通信方之間建立共享的秘密密鑰。這個共享的密鑰可以用於後續的對稱密鑰加密操作，從而保護通信的機密性。</a:t>
            </a:r>
            <a:endParaRPr lang="en-US" altLang="zh-TW" dirty="0"/>
          </a:p>
          <a:p>
            <a:pPr>
              <a:buFont typeface="Arial" panose="020B0604020202020204" pitchFamily="34" charset="0"/>
              <a:buChar char="•"/>
            </a:pPr>
            <a:r>
              <a:rPr lang="zh-TW" altLang="en-US" dirty="0"/>
              <a:t>其中對稱加密的部分可以使用如</a:t>
            </a:r>
            <a:r>
              <a:rPr lang="en-US" altLang="zh-TW" dirty="0"/>
              <a:t>AES</a:t>
            </a:r>
          </a:p>
          <a:p>
            <a:pPr>
              <a:buFont typeface="Arial" panose="020B0604020202020204" pitchFamily="34" charset="0"/>
              <a:buChar char="•"/>
            </a:pPr>
            <a:r>
              <a:rPr lang="zh-TW" altLang="en-US" dirty="0"/>
              <a:t>這邊的</a:t>
            </a:r>
            <a:r>
              <a:rPr lang="en-US" altLang="zh-TW" dirty="0"/>
              <a:t>KEM</a:t>
            </a:r>
            <a:r>
              <a:rPr lang="zh-TW" altLang="en-US" dirty="0"/>
              <a:t>是一個廣泛的概念，不只是這邊的</a:t>
            </a:r>
            <a:r>
              <a:rPr lang="en-US" altLang="zh-TW" dirty="0" err="1"/>
              <a:t>kyber</a:t>
            </a:r>
            <a:r>
              <a:rPr lang="zh-TW" altLang="en-US" dirty="0"/>
              <a:t>算法，</a:t>
            </a:r>
            <a:r>
              <a:rPr lang="en-US" altLang="zh-TW" dirty="0"/>
              <a:t>RSA</a:t>
            </a:r>
            <a:r>
              <a:rPr lang="zh-TW" altLang="en-US" dirty="0"/>
              <a:t>也可以被套用</a:t>
            </a:r>
          </a:p>
          <a:p>
            <a:r>
              <a:rPr lang="en-US" altLang="zh-TW" b="1" dirty="0"/>
              <a:t>KEM</a:t>
            </a:r>
            <a:r>
              <a:rPr lang="zh-TW" altLang="en-US" b="1" dirty="0"/>
              <a:t>的三個核心算法：</a:t>
            </a:r>
          </a:p>
          <a:p>
            <a:r>
              <a:rPr lang="en-US" altLang="zh-TW" b="1" dirty="0" err="1"/>
              <a:t>KeyGen</a:t>
            </a:r>
            <a:r>
              <a:rPr lang="zh-TW" altLang="en-US" b="1" dirty="0"/>
              <a:t>： 一個概率性密鑰生成算法，用於生成一對密鑰</a:t>
            </a:r>
            <a:r>
              <a:rPr lang="en-US" altLang="zh-TW" b="1" dirty="0"/>
              <a:t>(</a:t>
            </a:r>
            <a:r>
              <a:rPr lang="zh-TW" altLang="en-US" b="1" dirty="0"/>
              <a:t>公鑰和私鑰</a:t>
            </a:r>
            <a:r>
              <a:rPr lang="en-US" altLang="zh-TW" b="1" dirty="0"/>
              <a:t>)</a:t>
            </a:r>
          </a:p>
          <a:p>
            <a:r>
              <a:rPr lang="en-US" altLang="zh-TW" b="1" dirty="0" err="1"/>
              <a:t>Encaps</a:t>
            </a:r>
            <a:r>
              <a:rPr lang="zh-TW" altLang="en-US" b="1" dirty="0"/>
              <a:t>： 一個概率性的封裝算法，使用公鑰將加密明文。</a:t>
            </a:r>
          </a:p>
          <a:p>
            <a:r>
              <a:rPr lang="en-US" altLang="zh-TW" b="1" dirty="0" err="1"/>
              <a:t>Decaps</a:t>
            </a:r>
            <a:r>
              <a:rPr lang="zh-TW" altLang="en-US" b="1" dirty="0"/>
              <a:t>： 一個確定性的解封裝算法，使用密鑰來解碼密文</a:t>
            </a:r>
            <a:endParaRPr lang="en-US" altLang="zh-TW" b="1" dirty="0"/>
          </a:p>
          <a:p>
            <a:endParaRPr lang="en-US" altLang="zh-TW" b="1" dirty="0"/>
          </a:p>
          <a:p>
            <a:r>
              <a:rPr lang="zh-TW" altLang="en-US" dirty="0"/>
              <a:t>使用「</a:t>
            </a:r>
            <a:r>
              <a:rPr lang="en-US" altLang="zh-TW" dirty="0"/>
              <a:t>probabilistic</a:t>
            </a:r>
            <a:r>
              <a:rPr lang="zh-TW" altLang="en-US" dirty="0"/>
              <a:t>（概率性）」這個字，是因為密鑰封裝機制（</a:t>
            </a:r>
            <a:r>
              <a:rPr lang="en-US" altLang="zh-TW" dirty="0"/>
              <a:t>KEM</a:t>
            </a:r>
            <a:r>
              <a:rPr lang="zh-TW" altLang="en-US" dirty="0"/>
              <a:t>）中的某些算法，如</a:t>
            </a:r>
            <a:r>
              <a:rPr lang="en-US" altLang="zh-TW" dirty="0" err="1"/>
              <a:t>KeyGen</a:t>
            </a:r>
            <a:r>
              <a:rPr lang="zh-TW" altLang="en-US" dirty="0"/>
              <a:t>和</a:t>
            </a:r>
            <a:r>
              <a:rPr lang="en-US" altLang="zh-TW" dirty="0" err="1"/>
              <a:t>Encaps</a:t>
            </a:r>
            <a:r>
              <a:rPr lang="zh-TW" altLang="en-US" dirty="0"/>
              <a:t>。即使在相同的輸入條件下，這些算法在每次運行時會生成不同的結果，。</a:t>
            </a:r>
          </a:p>
          <a:p>
            <a:r>
              <a:rPr lang="zh-TW" altLang="en-US" b="1" dirty="0"/>
              <a:t>具體原因如下：</a:t>
            </a:r>
          </a:p>
          <a:p>
            <a:pPr>
              <a:buFont typeface="+mj-lt"/>
              <a:buAutoNum type="arabicPeriod"/>
            </a:pPr>
            <a:r>
              <a:rPr lang="zh-TW" altLang="en-US" b="1" dirty="0"/>
              <a:t>安全性增強：</a:t>
            </a:r>
            <a:endParaRPr lang="zh-TW" altLang="en-US" dirty="0"/>
          </a:p>
          <a:p>
            <a:pPr marL="742950" lvl="1" indent="-285750">
              <a:buFont typeface="+mj-lt"/>
              <a:buAutoNum type="arabicPeriod"/>
            </a:pPr>
            <a:r>
              <a:rPr lang="zh-TW" altLang="en-US" dirty="0"/>
              <a:t>在加密算法中，引入隨機性可以防止攻擊者通過重複觀察相同的輸入和輸出來推測出密鑰或破壞加密系統。概率性使得每次加密操作生成的密文或密鑰不同，增加了攻擊的難度。</a:t>
            </a:r>
          </a:p>
          <a:p>
            <a:pPr>
              <a:buFont typeface="+mj-lt"/>
              <a:buAutoNum type="arabicPeriod"/>
            </a:pPr>
            <a:r>
              <a:rPr lang="zh-TW" altLang="en-US" b="1" dirty="0"/>
              <a:t>密鑰和密文的唯一性：</a:t>
            </a:r>
            <a:endParaRPr lang="zh-TW" altLang="en-US" dirty="0"/>
          </a:p>
          <a:p>
            <a:pPr marL="742950" lvl="1" indent="-285750">
              <a:buFont typeface="+mj-lt"/>
              <a:buAutoNum type="arabicPeriod"/>
            </a:pPr>
            <a:r>
              <a:rPr lang="zh-TW" altLang="en-US" dirty="0"/>
              <a:t>通過使用概率性算法，即使對同一消息或輸入，生成的密文也是不同的。這保證了加密系統的「語義安全性」，即即使攻擊者觀察到多個密文，也無法推斷出任何有關原始消息的信息。</a:t>
            </a:r>
          </a:p>
          <a:p>
            <a:pPr>
              <a:buFont typeface="+mj-lt"/>
              <a:buAutoNum type="arabicPeriod"/>
            </a:pPr>
            <a:r>
              <a:rPr lang="zh-TW" altLang="en-US" b="1" dirty="0"/>
              <a:t>防止重放攻擊：</a:t>
            </a:r>
            <a:endParaRPr lang="zh-TW" altLang="en-US" dirty="0"/>
          </a:p>
          <a:p>
            <a:pPr marL="742950" lvl="1" indent="-285750">
              <a:buFont typeface="+mj-lt"/>
              <a:buAutoNum type="arabicPeriod"/>
            </a:pPr>
            <a:r>
              <a:rPr lang="zh-TW" altLang="en-US" dirty="0"/>
              <a:t>概率性算法生成的密文是唯一的，這有助於防止重放攻擊，因為即使攻擊者截獲了密文並重複發送，它也無法通過相同的密文推斷出密鑰或原始消息。</a:t>
            </a:r>
          </a:p>
          <a:p>
            <a:endParaRPr lang="zh-TW" altLang="en-US" dirty="0"/>
          </a:p>
        </p:txBody>
      </p:sp>
      <p:sp>
        <p:nvSpPr>
          <p:cNvPr id="4" name="灯片编号占位符 3"/>
          <p:cNvSpPr>
            <a:spLocks noGrp="1"/>
          </p:cNvSpPr>
          <p:nvPr>
            <p:ph type="sldNum" sz="quarter" idx="10"/>
          </p:nvPr>
        </p:nvSpPr>
        <p:spPr/>
        <p:txBody>
          <a:bodyPr/>
          <a:lstStyle/>
          <a:p>
            <a:fld id="{69A40415-9386-408E-9CCF-54F7835AD1E7}" type="slidenum">
              <a:rPr lang="zh-CN" altLang="en-US" smtClean="0"/>
              <a:t>19</a:t>
            </a:fld>
            <a:endParaRPr lang="zh-CN" altLang="en-US"/>
          </a:p>
        </p:txBody>
      </p:sp>
    </p:spTree>
    <p:extLst>
      <p:ext uri="{BB962C8B-B14F-4D97-AF65-F5344CB8AC3E}">
        <p14:creationId xmlns:p14="http://schemas.microsoft.com/office/powerpoint/2010/main" val="7008133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9A40415-9386-408E-9CCF-54F7835AD1E7}" type="slidenum">
              <a:rPr lang="zh-CN" altLang="en-US" smtClean="0"/>
              <a:t>2</a:t>
            </a:fld>
            <a:endParaRPr lang="zh-CN" altLang="en-US"/>
          </a:p>
        </p:txBody>
      </p:sp>
    </p:spTree>
    <p:extLst>
      <p:ext uri="{BB962C8B-B14F-4D97-AF65-F5344CB8AC3E}">
        <p14:creationId xmlns:p14="http://schemas.microsoft.com/office/powerpoint/2010/main" val="34688606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algn="l">
              <a:buFont typeface="Arial" panose="020B0604020202020204" pitchFamily="34" charset="0"/>
              <a:buChar char="•"/>
            </a:pPr>
            <a:r>
              <a:rPr lang="zh-TW" altLang="en-US" b="0" i="0" dirty="0">
                <a:effectLst/>
                <a:latin typeface="__fkGroteskNeue_598ab8"/>
              </a:rPr>
              <a:t>首先生成一個隨機矩陣 </a:t>
            </a:r>
            <a:r>
              <a:rPr lang="en-US" altLang="zh-TW" b="0" i="0" dirty="0">
                <a:effectLst/>
                <a:latin typeface="__fkGroteskNeue_598ab8"/>
              </a:rPr>
              <a:t>A ∈ R^(</a:t>
            </a:r>
            <a:r>
              <a:rPr lang="en-US" altLang="zh-TW" b="0" i="0" dirty="0" err="1">
                <a:effectLst/>
                <a:latin typeface="__fkGroteskNeue_598ab8"/>
              </a:rPr>
              <a:t>k×k</a:t>
            </a:r>
            <a:r>
              <a:rPr lang="en-US" altLang="zh-TW" b="0" i="0" dirty="0">
                <a:effectLst/>
                <a:latin typeface="__fkGroteskNeue_598ab8"/>
              </a:rPr>
              <a:t>)_q </a:t>
            </a:r>
            <a:r>
              <a:rPr lang="zh-TW" altLang="en-US" b="0" i="0" dirty="0">
                <a:effectLst/>
                <a:latin typeface="__fkGroteskNeue_598ab8"/>
              </a:rPr>
              <a:t>和一個秘密向量 </a:t>
            </a:r>
            <a:r>
              <a:rPr lang="en-US" altLang="zh-TW" b="0" i="0" dirty="0">
                <a:effectLst/>
                <a:latin typeface="__fkGroteskNeue_598ab8"/>
              </a:rPr>
              <a:t>s ∈ </a:t>
            </a:r>
            <a:r>
              <a:rPr lang="en-US" altLang="zh-TW" b="0" i="0" dirty="0" err="1">
                <a:effectLst/>
                <a:latin typeface="__fkGroteskNeue_598ab8"/>
              </a:rPr>
              <a:t>R^k_q</a:t>
            </a:r>
            <a:r>
              <a:rPr lang="zh-TW" altLang="en-US" b="0" i="0" dirty="0">
                <a:effectLst/>
                <a:latin typeface="__fkGroteskNeue_598ab8"/>
              </a:rPr>
              <a:t>。</a:t>
            </a:r>
          </a:p>
          <a:p>
            <a:pPr algn="l">
              <a:buFont typeface="Arial" panose="020B0604020202020204" pitchFamily="34" charset="0"/>
              <a:buChar char="•"/>
            </a:pPr>
            <a:r>
              <a:rPr lang="zh-TW" altLang="en-US" b="0" i="0" dirty="0">
                <a:effectLst/>
                <a:latin typeface="__fkGroteskNeue_598ab8"/>
              </a:rPr>
              <a:t>計算 </a:t>
            </a:r>
            <a:r>
              <a:rPr lang="en-US" altLang="zh-TW" b="0" i="0" dirty="0">
                <a:effectLst/>
                <a:latin typeface="__fkGroteskNeue_598ab8"/>
              </a:rPr>
              <a:t>b = A·s + e mod q</a:t>
            </a:r>
            <a:r>
              <a:rPr lang="zh-TW" altLang="en-US" b="0" i="0" dirty="0">
                <a:effectLst/>
                <a:latin typeface="__fkGroteskNeue_598ab8"/>
              </a:rPr>
              <a:t>，其中 </a:t>
            </a:r>
            <a:r>
              <a:rPr lang="en-US" altLang="zh-TW" b="0" i="0" dirty="0">
                <a:effectLst/>
                <a:latin typeface="__fkGroteskNeue_598ab8"/>
              </a:rPr>
              <a:t>e </a:t>
            </a:r>
            <a:r>
              <a:rPr lang="zh-TW" altLang="en-US" b="0" i="0" dirty="0">
                <a:effectLst/>
                <a:latin typeface="__fkGroteskNeue_598ab8"/>
              </a:rPr>
              <a:t>是從噪聲分佈中抽取的向量。</a:t>
            </a:r>
          </a:p>
          <a:p>
            <a:pPr algn="l">
              <a:buFont typeface="Arial" panose="020B0604020202020204" pitchFamily="34" charset="0"/>
              <a:buChar char="•"/>
            </a:pPr>
            <a:r>
              <a:rPr lang="zh-TW" altLang="en-US" b="0" i="0" dirty="0">
                <a:effectLst/>
                <a:latin typeface="__fkGroteskNeue_598ab8"/>
              </a:rPr>
              <a:t>公鑰是 </a:t>
            </a:r>
            <a:r>
              <a:rPr lang="en-US" altLang="zh-TW" b="0" i="0" dirty="0">
                <a:effectLst/>
                <a:latin typeface="__fkGroteskNeue_598ab8"/>
              </a:rPr>
              <a:t>(A, b)</a:t>
            </a:r>
            <a:r>
              <a:rPr lang="zh-TW" altLang="en-US" b="0" i="0" dirty="0">
                <a:effectLst/>
                <a:latin typeface="__fkGroteskNeue_598ab8"/>
              </a:rPr>
              <a:t>，私鑰是 </a:t>
            </a:r>
            <a:r>
              <a:rPr lang="en-US" altLang="zh-TW" b="0" i="0" dirty="0">
                <a:effectLst/>
                <a:latin typeface="__fkGroteskNeue_598ab8"/>
              </a:rPr>
              <a:t>s</a:t>
            </a:r>
            <a:r>
              <a:rPr lang="zh-TW" altLang="en-US" b="0" i="0" dirty="0">
                <a:effectLst/>
                <a:latin typeface="__fkGroteskNeue_598ab8"/>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zh-TW" altLang="en-US" dirty="0"/>
          </a:p>
        </p:txBody>
      </p:sp>
      <p:sp>
        <p:nvSpPr>
          <p:cNvPr id="4" name="灯片编号占位符 3"/>
          <p:cNvSpPr>
            <a:spLocks noGrp="1"/>
          </p:cNvSpPr>
          <p:nvPr>
            <p:ph type="sldNum" sz="quarter" idx="10"/>
          </p:nvPr>
        </p:nvSpPr>
        <p:spPr/>
        <p:txBody>
          <a:bodyPr/>
          <a:lstStyle/>
          <a:p>
            <a:fld id="{69A40415-9386-408E-9CCF-54F7835AD1E7}" type="slidenum">
              <a:rPr lang="zh-CN" altLang="en-US" smtClean="0"/>
              <a:t>20</a:t>
            </a:fld>
            <a:endParaRPr lang="zh-CN" altLang="en-US"/>
          </a:p>
        </p:txBody>
      </p:sp>
    </p:spTree>
    <p:extLst>
      <p:ext uri="{BB962C8B-B14F-4D97-AF65-F5344CB8AC3E}">
        <p14:creationId xmlns:p14="http://schemas.microsoft.com/office/powerpoint/2010/main" val="315417244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algn="l">
              <a:buFont typeface="Arial" panose="020B0604020202020204" pitchFamily="34" charset="0"/>
              <a:buChar char="•"/>
            </a:pPr>
            <a:r>
              <a:rPr lang="zh-TW" altLang="en-US" b="0" i="0" dirty="0">
                <a:effectLst/>
                <a:latin typeface="__fkGroteskNeue_598ab8"/>
              </a:rPr>
              <a:t>加密時，使用公鑰 </a:t>
            </a:r>
            <a:r>
              <a:rPr lang="en-US" altLang="zh-TW" b="0" i="0" dirty="0">
                <a:effectLst/>
                <a:latin typeface="__fkGroteskNeue_598ab8"/>
              </a:rPr>
              <a:t>(A, b) </a:t>
            </a:r>
            <a:r>
              <a:rPr lang="zh-TW" altLang="en-US" b="0" i="0" dirty="0">
                <a:effectLst/>
                <a:latin typeface="__fkGroteskNeue_598ab8"/>
              </a:rPr>
              <a:t>和隨機向量 </a:t>
            </a:r>
            <a:r>
              <a:rPr lang="en-US" altLang="zh-TW" b="0" i="0" dirty="0">
                <a:effectLst/>
                <a:latin typeface="__fkGroteskNeue_598ab8"/>
              </a:rPr>
              <a:t>r ∈ </a:t>
            </a:r>
            <a:r>
              <a:rPr lang="en-US" altLang="zh-TW" b="0" i="0" dirty="0" err="1">
                <a:effectLst/>
                <a:latin typeface="__fkGroteskNeue_598ab8"/>
              </a:rPr>
              <a:t>R^k_q</a:t>
            </a:r>
            <a:r>
              <a:rPr lang="en-US" altLang="zh-TW" b="0" i="0" dirty="0">
                <a:effectLst/>
                <a:latin typeface="__fkGroteskNeue_598ab8"/>
              </a:rPr>
              <a:t> </a:t>
            </a:r>
            <a:r>
              <a:rPr lang="zh-TW" altLang="en-US" b="0" i="0" dirty="0">
                <a:effectLst/>
                <a:latin typeface="__fkGroteskNeue_598ab8"/>
              </a:rPr>
              <a:t>計算：</a:t>
            </a:r>
            <a:br>
              <a:rPr lang="zh-TW" altLang="en-US" b="0" i="0" dirty="0">
                <a:effectLst/>
                <a:latin typeface="__fkGroteskNeue_598ab8"/>
              </a:rPr>
            </a:br>
            <a:r>
              <a:rPr lang="en-US" altLang="zh-TW" b="0" i="0" dirty="0">
                <a:effectLst/>
                <a:latin typeface="__fkGroteskNeue_598ab8"/>
              </a:rPr>
              <a:t>u = </a:t>
            </a:r>
            <a:r>
              <a:rPr lang="en-US" altLang="zh-TW" b="0" i="0" dirty="0" err="1">
                <a:effectLst/>
                <a:latin typeface="__fkGroteskNeue_598ab8"/>
              </a:rPr>
              <a:t>A·r</a:t>
            </a:r>
            <a:r>
              <a:rPr lang="en-US" altLang="zh-TW" b="0" i="0" dirty="0">
                <a:effectLst/>
                <a:latin typeface="__fkGroteskNeue_598ab8"/>
              </a:rPr>
              <a:t> mod q</a:t>
            </a:r>
            <a:br>
              <a:rPr lang="en-US" altLang="zh-TW" b="0" i="0" dirty="0">
                <a:effectLst/>
                <a:latin typeface="__fkGroteskNeue_598ab8"/>
              </a:rPr>
            </a:br>
            <a:r>
              <a:rPr lang="en-US" altLang="zh-TW" b="0" i="0" dirty="0">
                <a:effectLst/>
                <a:latin typeface="__fkGroteskNeue_598ab8"/>
              </a:rPr>
              <a:t>v = </a:t>
            </a:r>
            <a:r>
              <a:rPr lang="en-US" altLang="zh-TW" b="0" i="0" dirty="0" err="1">
                <a:effectLst/>
                <a:latin typeface="__fkGroteskNeue_598ab8"/>
              </a:rPr>
              <a:t>b·r</a:t>
            </a:r>
            <a:r>
              <a:rPr lang="en-US" altLang="zh-TW" b="0" i="0" dirty="0">
                <a:effectLst/>
                <a:latin typeface="__fkGroteskNeue_598ab8"/>
              </a:rPr>
              <a:t> + </a:t>
            </a:r>
            <a:r>
              <a:rPr lang="el-GR" altLang="zh-TW" b="0" i="0" dirty="0">
                <a:effectLst/>
                <a:latin typeface="__fkGroteskNeue_598ab8"/>
              </a:rPr>
              <a:t>μ ∈ </a:t>
            </a:r>
            <a:r>
              <a:rPr lang="en-US" altLang="zh-TW" b="0" i="0" dirty="0" err="1">
                <a:effectLst/>
                <a:latin typeface="__fkGroteskNeue_598ab8"/>
              </a:rPr>
              <a:t>R_q</a:t>
            </a:r>
            <a:endParaRPr lang="en-US" altLang="zh-TW" b="0" i="0" dirty="0">
              <a:effectLst/>
              <a:latin typeface="__fkGroteskNeue_598ab8"/>
            </a:endParaRPr>
          </a:p>
          <a:p>
            <a:pPr algn="l">
              <a:buFont typeface="Arial" panose="020B0604020202020204" pitchFamily="34" charset="0"/>
              <a:buChar char="•"/>
            </a:pPr>
            <a:r>
              <a:rPr lang="zh-TW" altLang="en-US" b="0" i="0" dirty="0">
                <a:effectLst/>
                <a:latin typeface="__fkGroteskNeue_598ab8"/>
              </a:rPr>
              <a:t>其中 </a:t>
            </a:r>
            <a:r>
              <a:rPr lang="el-GR" altLang="zh-TW" b="0" i="0" dirty="0">
                <a:effectLst/>
                <a:latin typeface="__fkGroteskNeue_598ab8"/>
              </a:rPr>
              <a:t>μ </a:t>
            </a:r>
            <a:r>
              <a:rPr lang="zh-TW" altLang="en-US" b="0" i="0" dirty="0">
                <a:effectLst/>
                <a:latin typeface="__fkGroteskNeue_598ab8"/>
              </a:rPr>
              <a:t>是明文編碼。</a:t>
            </a:r>
          </a:p>
          <a:p>
            <a:pPr algn="l">
              <a:buFont typeface="Arial" panose="020B0604020202020204" pitchFamily="34" charset="0"/>
              <a:buChar char="•"/>
            </a:pPr>
            <a:r>
              <a:rPr lang="zh-TW" altLang="en-US" b="0" i="0" dirty="0">
                <a:effectLst/>
                <a:latin typeface="__fkGroteskNeue_598ab8"/>
              </a:rPr>
              <a:t>密文是 </a:t>
            </a:r>
            <a:r>
              <a:rPr lang="en-US" altLang="zh-TW" b="0" i="0" dirty="0">
                <a:effectLst/>
                <a:latin typeface="__fkGroteskNeue_598ab8"/>
              </a:rPr>
              <a:t>(u, v)</a:t>
            </a:r>
            <a:r>
              <a:rPr lang="zh-TW" altLang="en-US" b="0" i="0" dirty="0">
                <a:effectLst/>
                <a:latin typeface="__fkGroteskNeue_598ab8"/>
              </a:rPr>
              <a:t>。</a:t>
            </a:r>
          </a:p>
        </p:txBody>
      </p:sp>
      <p:sp>
        <p:nvSpPr>
          <p:cNvPr id="4" name="灯片编号占位符 3"/>
          <p:cNvSpPr>
            <a:spLocks noGrp="1"/>
          </p:cNvSpPr>
          <p:nvPr>
            <p:ph type="sldNum" sz="quarter" idx="10"/>
          </p:nvPr>
        </p:nvSpPr>
        <p:spPr/>
        <p:txBody>
          <a:bodyPr/>
          <a:lstStyle/>
          <a:p>
            <a:fld id="{69A40415-9386-408E-9CCF-54F7835AD1E7}" type="slidenum">
              <a:rPr lang="zh-CN" altLang="en-US" smtClean="0"/>
              <a:t>21</a:t>
            </a:fld>
            <a:endParaRPr lang="zh-CN" altLang="en-US"/>
          </a:p>
        </p:txBody>
      </p:sp>
    </p:spTree>
    <p:extLst>
      <p:ext uri="{BB962C8B-B14F-4D97-AF65-F5344CB8AC3E}">
        <p14:creationId xmlns:p14="http://schemas.microsoft.com/office/powerpoint/2010/main" val="231375761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algn="l">
              <a:buFont typeface="Arial" panose="020B0604020202020204" pitchFamily="34" charset="0"/>
              <a:buChar char="•"/>
            </a:pPr>
            <a:r>
              <a:rPr lang="zh-TW" altLang="en-US" b="0" i="0" dirty="0">
                <a:effectLst/>
                <a:latin typeface="__fkGroteskNeue_598ab8"/>
              </a:rPr>
              <a:t>解密時，計算：</a:t>
            </a:r>
            <a:br>
              <a:rPr lang="zh-TW" altLang="en-US" b="0" i="0" dirty="0">
                <a:effectLst/>
                <a:latin typeface="__fkGroteskNeue_598ab8"/>
              </a:rPr>
            </a:br>
            <a:r>
              <a:rPr lang="en-US" altLang="zh-TW" b="0" i="0" dirty="0">
                <a:effectLst/>
                <a:latin typeface="__fkGroteskNeue_598ab8"/>
              </a:rPr>
              <a:t>v - </a:t>
            </a:r>
            <a:r>
              <a:rPr lang="en-US" altLang="zh-TW" b="0" i="0" dirty="0" err="1">
                <a:effectLst/>
                <a:latin typeface="__fkGroteskNeue_598ab8"/>
              </a:rPr>
              <a:t>s·u</a:t>
            </a:r>
            <a:r>
              <a:rPr lang="en-US" altLang="zh-TW" b="0" i="0" dirty="0">
                <a:effectLst/>
                <a:latin typeface="__fkGroteskNeue_598ab8"/>
              </a:rPr>
              <a:t> = (</a:t>
            </a:r>
            <a:r>
              <a:rPr lang="en-US" altLang="zh-TW" b="0" i="0" dirty="0" err="1">
                <a:effectLst/>
                <a:latin typeface="__fkGroteskNeue_598ab8"/>
              </a:rPr>
              <a:t>b·r</a:t>
            </a:r>
            <a:r>
              <a:rPr lang="en-US" altLang="zh-TW" b="0" i="0" dirty="0">
                <a:effectLst/>
                <a:latin typeface="__fkGroteskNeue_598ab8"/>
              </a:rPr>
              <a:t> + </a:t>
            </a:r>
            <a:r>
              <a:rPr lang="el-GR" altLang="zh-TW" b="0" i="0" dirty="0">
                <a:effectLst/>
                <a:latin typeface="__fkGroteskNeue_598ab8"/>
              </a:rPr>
              <a:t>μ) - </a:t>
            </a:r>
            <a:r>
              <a:rPr lang="en-US" altLang="zh-TW" b="0" i="0" dirty="0">
                <a:effectLst/>
                <a:latin typeface="__fkGroteskNeue_598ab8"/>
              </a:rPr>
              <a:t>s·(</a:t>
            </a:r>
            <a:r>
              <a:rPr lang="en-US" altLang="zh-TW" b="0" i="0" dirty="0" err="1">
                <a:effectLst/>
                <a:latin typeface="__fkGroteskNeue_598ab8"/>
              </a:rPr>
              <a:t>A·r</a:t>
            </a:r>
            <a:r>
              <a:rPr lang="en-US" altLang="zh-TW" b="0" i="0" dirty="0">
                <a:effectLst/>
                <a:latin typeface="__fkGroteskNeue_598ab8"/>
              </a:rPr>
              <a:t>) = (A·s + e)·r + </a:t>
            </a:r>
            <a:r>
              <a:rPr lang="el-GR" altLang="zh-TW" b="0" i="0" dirty="0">
                <a:effectLst/>
                <a:latin typeface="__fkGroteskNeue_598ab8"/>
              </a:rPr>
              <a:t>μ - </a:t>
            </a:r>
            <a:r>
              <a:rPr lang="en-US" altLang="zh-TW" b="0" i="0" dirty="0">
                <a:effectLst/>
                <a:latin typeface="__fkGroteskNeue_598ab8"/>
              </a:rPr>
              <a:t>s·(</a:t>
            </a:r>
            <a:r>
              <a:rPr lang="en-US" altLang="zh-TW" b="0" i="0" dirty="0" err="1">
                <a:effectLst/>
                <a:latin typeface="__fkGroteskNeue_598ab8"/>
              </a:rPr>
              <a:t>A·r</a:t>
            </a:r>
            <a:r>
              <a:rPr lang="en-US" altLang="zh-TW" b="0" i="0" dirty="0">
                <a:effectLst/>
                <a:latin typeface="__fkGroteskNeue_598ab8"/>
              </a:rPr>
              <a:t>) = </a:t>
            </a:r>
            <a:r>
              <a:rPr lang="en-US" altLang="zh-TW" b="0" i="0" dirty="0" err="1">
                <a:effectLst/>
                <a:latin typeface="__fkGroteskNeue_598ab8"/>
              </a:rPr>
              <a:t>e·r</a:t>
            </a:r>
            <a:r>
              <a:rPr lang="en-US" altLang="zh-TW" b="0" i="0" dirty="0">
                <a:effectLst/>
                <a:latin typeface="__fkGroteskNeue_598ab8"/>
              </a:rPr>
              <a:t> + </a:t>
            </a:r>
            <a:r>
              <a:rPr lang="el-GR" altLang="zh-TW" b="0" i="0" dirty="0">
                <a:effectLst/>
                <a:latin typeface="__fkGroteskNeue_598ab8"/>
              </a:rPr>
              <a:t>μ</a:t>
            </a:r>
          </a:p>
          <a:p>
            <a:pPr algn="l">
              <a:buFont typeface="Arial" panose="020B0604020202020204" pitchFamily="34" charset="0"/>
              <a:buChar char="•"/>
            </a:pPr>
            <a:r>
              <a:rPr lang="zh-TW" altLang="en-US" b="0" i="0" dirty="0">
                <a:effectLst/>
                <a:latin typeface="__fkGroteskNeue_598ab8"/>
              </a:rPr>
              <a:t>由於 </a:t>
            </a:r>
            <a:r>
              <a:rPr lang="en-US" altLang="zh-TW" b="0" i="0" dirty="0">
                <a:effectLst/>
                <a:latin typeface="__fkGroteskNeue_598ab8"/>
              </a:rPr>
              <a:t>e </a:t>
            </a:r>
            <a:r>
              <a:rPr lang="zh-TW" altLang="en-US" b="0" i="0" dirty="0">
                <a:effectLst/>
                <a:latin typeface="__fkGroteskNeue_598ab8"/>
              </a:rPr>
              <a:t>是一個短向量，</a:t>
            </a:r>
            <a:r>
              <a:rPr lang="en-US" altLang="zh-TW" b="0" i="0" dirty="0" err="1">
                <a:effectLst/>
                <a:latin typeface="__fkGroteskNeue_598ab8"/>
              </a:rPr>
              <a:t>e·r</a:t>
            </a:r>
            <a:r>
              <a:rPr lang="en-US" altLang="zh-TW" b="0" i="0" dirty="0">
                <a:effectLst/>
                <a:latin typeface="__fkGroteskNeue_598ab8"/>
              </a:rPr>
              <a:t> </a:t>
            </a:r>
            <a:r>
              <a:rPr lang="zh-TW" altLang="en-US" b="0" i="0" dirty="0">
                <a:effectLst/>
                <a:latin typeface="__fkGroteskNeue_598ab8"/>
              </a:rPr>
              <a:t>是一個短向量。</a:t>
            </a:r>
          </a:p>
          <a:p>
            <a:pPr algn="l">
              <a:buFont typeface="Arial" panose="020B0604020202020204" pitchFamily="34" charset="0"/>
              <a:buChar char="•"/>
            </a:pPr>
            <a:r>
              <a:rPr lang="zh-TW" altLang="en-US" b="0" i="0" dirty="0">
                <a:effectLst/>
                <a:latin typeface="__fkGroteskNeue_598ab8"/>
              </a:rPr>
              <a:t>通過將 </a:t>
            </a:r>
            <a:r>
              <a:rPr lang="en-US" altLang="zh-TW" b="0" i="0" dirty="0">
                <a:effectLst/>
                <a:latin typeface="__fkGroteskNeue_598ab8"/>
              </a:rPr>
              <a:t>v - </a:t>
            </a:r>
            <a:r>
              <a:rPr lang="en-US" altLang="zh-TW" b="0" i="0" dirty="0" err="1">
                <a:effectLst/>
                <a:latin typeface="__fkGroteskNeue_598ab8"/>
              </a:rPr>
              <a:t>s·u</a:t>
            </a:r>
            <a:r>
              <a:rPr lang="en-US" altLang="zh-TW" b="0" i="0" dirty="0">
                <a:effectLst/>
                <a:latin typeface="__fkGroteskNeue_598ab8"/>
              </a:rPr>
              <a:t> </a:t>
            </a:r>
            <a:r>
              <a:rPr lang="zh-TW" altLang="en-US" b="0" i="0" dirty="0">
                <a:effectLst/>
                <a:latin typeface="__fkGroteskNeue_598ab8"/>
              </a:rPr>
              <a:t>四捨五入到最接近的整數倍的</a:t>
            </a:r>
            <a:r>
              <a:rPr lang="el-GR" altLang="zh-TW" b="0" i="0" dirty="0">
                <a:effectLst/>
                <a:latin typeface="__fkGroteskNeue_598ab8"/>
              </a:rPr>
              <a:t>μ</a:t>
            </a:r>
            <a:r>
              <a:rPr lang="zh-TW" altLang="el-GR" b="0" i="0" dirty="0">
                <a:effectLst/>
                <a:latin typeface="__fkGroteskNeue_598ab8"/>
              </a:rPr>
              <a:t>，</a:t>
            </a:r>
            <a:r>
              <a:rPr lang="zh-TW" altLang="en-US" b="0" i="0" dirty="0">
                <a:effectLst/>
                <a:latin typeface="__fkGroteskNeue_598ab8"/>
              </a:rPr>
              <a:t>可以恢復出明文。</a:t>
            </a:r>
          </a:p>
        </p:txBody>
      </p:sp>
      <p:sp>
        <p:nvSpPr>
          <p:cNvPr id="4" name="灯片编号占位符 3"/>
          <p:cNvSpPr>
            <a:spLocks noGrp="1"/>
          </p:cNvSpPr>
          <p:nvPr>
            <p:ph type="sldNum" sz="quarter" idx="10"/>
          </p:nvPr>
        </p:nvSpPr>
        <p:spPr/>
        <p:txBody>
          <a:bodyPr/>
          <a:lstStyle/>
          <a:p>
            <a:fld id="{69A40415-9386-408E-9CCF-54F7835AD1E7}" type="slidenum">
              <a:rPr lang="zh-CN" altLang="en-US" smtClean="0"/>
              <a:t>22</a:t>
            </a:fld>
            <a:endParaRPr lang="zh-CN" altLang="en-US"/>
          </a:p>
        </p:txBody>
      </p:sp>
    </p:spTree>
    <p:extLst>
      <p:ext uri="{BB962C8B-B14F-4D97-AF65-F5344CB8AC3E}">
        <p14:creationId xmlns:p14="http://schemas.microsoft.com/office/powerpoint/2010/main" val="13195057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dirty="0" err="1">
                <a:latin typeface="Times New Roman" panose="02020603050405020304" pitchFamily="18" charset="0"/>
                <a:cs typeface="Segoe UI" panose="020B0502040204020203" pitchFamily="34" charset="0"/>
              </a:rPr>
              <a:t>SampleNTT</a:t>
            </a:r>
            <a:r>
              <a:rPr lang="en-US" altLang="zh-TW" sz="1200" dirty="0">
                <a:latin typeface="Times New Roman" panose="02020603050405020304" pitchFamily="18" charset="0"/>
                <a:cs typeface="Segoe UI" panose="020B0502040204020203"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以 </a:t>
            </a:r>
            <a:r>
              <a:rPr lang="en-US" altLang="zh-TW" dirty="0"/>
              <a:t>32 </a:t>
            </a:r>
            <a:r>
              <a:rPr lang="zh-TW" altLang="en-US" dirty="0"/>
              <a:t>位元組種子和兩個索引作為輸入，並輸出 𝑇𝑞 的偽隨機元素。</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其中的</a:t>
            </a:r>
            <a:r>
              <a:rPr lang="en-US" altLang="zh-TW" dirty="0" err="1"/>
              <a:t>Tq</a:t>
            </a:r>
            <a:r>
              <a:rPr lang="zh-TW" altLang="en-US" dirty="0"/>
              <a:t>是由多項式，也就是</a:t>
            </a:r>
            <a:r>
              <a:rPr lang="en-US" altLang="zh-TW" dirty="0" err="1"/>
              <a:t>Rq</a:t>
            </a:r>
            <a:r>
              <a:rPr lang="zh-TW" altLang="en-US" dirty="0"/>
              <a:t>中的元素經過</a:t>
            </a:r>
            <a:r>
              <a:rPr lang="en-US" altLang="zh-TW" dirty="0"/>
              <a:t>NTT</a:t>
            </a:r>
            <a:r>
              <a:rPr lang="zh-TW" altLang="en-US" dirty="0"/>
              <a:t>數論變換所得出的結果</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dirty="0" err="1">
                <a:latin typeface="Times New Roman" panose="02020603050405020304" pitchFamily="18" charset="0"/>
                <a:cs typeface="Segoe UI" panose="020B0502040204020203" pitchFamily="34" charset="0"/>
              </a:rPr>
              <a:t>SamplePolyCBD</a:t>
            </a:r>
            <a:r>
              <a:rPr lang="en-US" altLang="zh-TW" sz="1200" dirty="0">
                <a:latin typeface="Times New Roman" panose="02020603050405020304" pitchFamily="18" charset="0"/>
                <a:cs typeface="Segoe UI" panose="020B0502040204020203"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Segoe UI" panose="020B0502040204020203" pitchFamily="34" charset="0"/>
              </a:rPr>
              <a:t>Sampling from the centered binomial distribution</a:t>
            </a:r>
            <a:r>
              <a:rPr lang="zh-TW" altLang="en-US" sz="1200" dirty="0">
                <a:latin typeface="Times New Roman" panose="02020603050405020304" pitchFamily="18" charset="0"/>
                <a:cs typeface="Segoe UI" panose="020B0502040204020203" pitchFamily="34" charset="0"/>
              </a:rPr>
              <a:t>（從中心化二項分佈中取樣）指的是從一個特定的二項分佈中生成隨機數，這些數具有平均值為</a:t>
            </a:r>
            <a:r>
              <a:rPr lang="en-US" altLang="zh-TW" sz="1200" dirty="0">
                <a:latin typeface="Times New Roman" panose="02020603050405020304" pitchFamily="18" charset="0"/>
                <a:cs typeface="Segoe UI" panose="020B0502040204020203" pitchFamily="34" charset="0"/>
              </a:rPr>
              <a:t>0</a:t>
            </a:r>
            <a:r>
              <a:rPr lang="zh-TW" altLang="en-US" sz="1200" dirty="0">
                <a:latin typeface="Times New Roman" panose="02020603050405020304" pitchFamily="18" charset="0"/>
                <a:cs typeface="Segoe UI" panose="020B0502040204020203" pitchFamily="34" charset="0"/>
              </a:rPr>
              <a:t>的性質，並且分佈集中在</a:t>
            </a:r>
            <a:r>
              <a:rPr lang="en-US" altLang="zh-TW" sz="1200" dirty="0">
                <a:latin typeface="Times New Roman" panose="02020603050405020304" pitchFamily="18" charset="0"/>
                <a:cs typeface="Segoe UI" panose="020B0502040204020203" pitchFamily="34" charset="0"/>
              </a:rPr>
              <a:t>0</a:t>
            </a:r>
            <a:r>
              <a:rPr lang="zh-TW" altLang="en-US" sz="1200" dirty="0">
                <a:latin typeface="Times New Roman" panose="02020603050405020304" pitchFamily="18" charset="0"/>
                <a:cs typeface="Segoe UI" panose="020B0502040204020203" pitchFamily="34" charset="0"/>
              </a:rPr>
              <a:t>附近。這在加密算法中非常重要，因為它提供了一種方法來生成小幅度的隨機誤差，從而在不影響算法效率的前提下增強其安全性。</a:t>
            </a:r>
            <a:endParaRPr lang="en-US" altLang="zh-TW" sz="1200" dirty="0">
              <a:latin typeface="Times New Roman" panose="02020603050405020304" pitchFamily="18"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以種子作為輸入並輸出分佈 </a:t>
            </a:r>
            <a:r>
              <a:rPr lang="en-US" altLang="zh-TW" dirty="0"/>
              <a:t>D</a:t>
            </a:r>
            <a:r>
              <a:rPr lang="zh-TW" altLang="en-US" dirty="0"/>
              <a:t>𝜂</a:t>
            </a:r>
            <a:r>
              <a:rPr lang="en-US" altLang="zh-TW" dirty="0"/>
              <a:t>(</a:t>
            </a:r>
            <a:r>
              <a:rPr lang="zh-TW" altLang="en-US" dirty="0"/>
              <a:t>𝑅𝑞</a:t>
            </a:r>
            <a:r>
              <a:rPr lang="en-US" altLang="zh-TW" dirty="0"/>
              <a:t>) </a:t>
            </a:r>
            <a:r>
              <a:rPr lang="zh-TW" altLang="en-US" dirty="0"/>
              <a:t>的偽隨機樣本</a:t>
            </a:r>
          </a:p>
        </p:txBody>
      </p:sp>
      <p:sp>
        <p:nvSpPr>
          <p:cNvPr id="4" name="灯片编号占位符 3"/>
          <p:cNvSpPr>
            <a:spLocks noGrp="1"/>
          </p:cNvSpPr>
          <p:nvPr>
            <p:ph type="sldNum" sz="quarter" idx="10"/>
          </p:nvPr>
        </p:nvSpPr>
        <p:spPr/>
        <p:txBody>
          <a:bodyPr/>
          <a:lstStyle/>
          <a:p>
            <a:fld id="{69A40415-9386-408E-9CCF-54F7835AD1E7}" type="slidenum">
              <a:rPr lang="zh-CN" altLang="en-US" smtClean="0"/>
              <a:t>23</a:t>
            </a:fld>
            <a:endParaRPr lang="zh-CN" altLang="en-US"/>
          </a:p>
        </p:txBody>
      </p:sp>
    </p:spTree>
    <p:extLst>
      <p:ext uri="{BB962C8B-B14F-4D97-AF65-F5344CB8AC3E}">
        <p14:creationId xmlns:p14="http://schemas.microsoft.com/office/powerpoint/2010/main" val="420567074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TW" altLang="en-US" dirty="0"/>
          </a:p>
        </p:txBody>
      </p:sp>
      <p:sp>
        <p:nvSpPr>
          <p:cNvPr id="4" name="灯片编号占位符 3"/>
          <p:cNvSpPr>
            <a:spLocks noGrp="1"/>
          </p:cNvSpPr>
          <p:nvPr>
            <p:ph type="sldNum" sz="quarter" idx="10"/>
          </p:nvPr>
        </p:nvSpPr>
        <p:spPr/>
        <p:txBody>
          <a:bodyPr/>
          <a:lstStyle/>
          <a:p>
            <a:fld id="{69A40415-9386-408E-9CCF-54F7835AD1E7}" type="slidenum">
              <a:rPr lang="zh-CN" altLang="en-US" smtClean="0"/>
              <a:t>24</a:t>
            </a:fld>
            <a:endParaRPr lang="zh-CN" altLang="en-US"/>
          </a:p>
        </p:txBody>
      </p:sp>
    </p:spTree>
    <p:extLst>
      <p:ext uri="{BB962C8B-B14F-4D97-AF65-F5344CB8AC3E}">
        <p14:creationId xmlns:p14="http://schemas.microsoft.com/office/powerpoint/2010/main" val="137901876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計算對應於給定 </a:t>
            </a:r>
            <a:r>
              <a:rPr lang="en-US" altLang="zh-TW" dirty="0"/>
              <a:t>NTT </a:t>
            </a:r>
            <a:r>
              <a:rPr lang="zh-TW" altLang="en-US" dirty="0"/>
              <a:t>表示 𝑓 </a:t>
            </a:r>
            <a:r>
              <a:rPr lang="en-US" altLang="zh-TW" dirty="0"/>
              <a:t>ε </a:t>
            </a:r>
            <a:r>
              <a:rPr lang="zh-TW" altLang="en-US" dirty="0"/>
              <a:t>𝑇𝑞 的多項式 𝑓 </a:t>
            </a:r>
            <a:r>
              <a:rPr lang="en-US" altLang="zh-TW" dirty="0"/>
              <a:t>ε </a:t>
            </a:r>
            <a:r>
              <a:rPr lang="zh-TW" altLang="en-US" dirty="0"/>
              <a:t>𝑅𝑞。</a:t>
            </a:r>
          </a:p>
        </p:txBody>
      </p:sp>
      <p:sp>
        <p:nvSpPr>
          <p:cNvPr id="4" name="灯片编号占位符 3"/>
          <p:cNvSpPr>
            <a:spLocks noGrp="1"/>
          </p:cNvSpPr>
          <p:nvPr>
            <p:ph type="sldNum" sz="quarter" idx="10"/>
          </p:nvPr>
        </p:nvSpPr>
        <p:spPr/>
        <p:txBody>
          <a:bodyPr/>
          <a:lstStyle/>
          <a:p>
            <a:fld id="{69A40415-9386-408E-9CCF-54F7835AD1E7}" type="slidenum">
              <a:rPr lang="zh-CN" altLang="en-US" smtClean="0"/>
              <a:t>25</a:t>
            </a:fld>
            <a:endParaRPr lang="zh-CN" altLang="en-US"/>
          </a:p>
        </p:txBody>
      </p:sp>
    </p:spTree>
    <p:extLst>
      <p:ext uri="{BB962C8B-B14F-4D97-AF65-F5344CB8AC3E}">
        <p14:creationId xmlns:p14="http://schemas.microsoft.com/office/powerpoint/2010/main" val="160490865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TW" altLang="en-US" dirty="0"/>
          </a:p>
        </p:txBody>
      </p:sp>
      <p:sp>
        <p:nvSpPr>
          <p:cNvPr id="4" name="灯片编号占位符 3"/>
          <p:cNvSpPr>
            <a:spLocks noGrp="1"/>
          </p:cNvSpPr>
          <p:nvPr>
            <p:ph type="sldNum" sz="quarter" idx="10"/>
          </p:nvPr>
        </p:nvSpPr>
        <p:spPr/>
        <p:txBody>
          <a:bodyPr/>
          <a:lstStyle/>
          <a:p>
            <a:fld id="{69A40415-9386-408E-9CCF-54F7835AD1E7}" type="slidenum">
              <a:rPr lang="zh-CN" altLang="en-US" smtClean="0"/>
              <a:t>26</a:t>
            </a:fld>
            <a:endParaRPr lang="zh-CN" altLang="en-US"/>
          </a:p>
        </p:txBody>
      </p:sp>
    </p:spTree>
    <p:extLst>
      <p:ext uri="{BB962C8B-B14F-4D97-AF65-F5344CB8AC3E}">
        <p14:creationId xmlns:p14="http://schemas.microsoft.com/office/powerpoint/2010/main" val="129771554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TW" altLang="en-US" dirty="0"/>
          </a:p>
        </p:txBody>
      </p:sp>
      <p:sp>
        <p:nvSpPr>
          <p:cNvPr id="4" name="灯片编号占位符 3"/>
          <p:cNvSpPr>
            <a:spLocks noGrp="1"/>
          </p:cNvSpPr>
          <p:nvPr>
            <p:ph type="sldNum" sz="quarter" idx="10"/>
          </p:nvPr>
        </p:nvSpPr>
        <p:spPr/>
        <p:txBody>
          <a:bodyPr/>
          <a:lstStyle/>
          <a:p>
            <a:fld id="{69A40415-9386-408E-9CCF-54F7835AD1E7}" type="slidenum">
              <a:rPr lang="zh-CN" altLang="en-US" smtClean="0"/>
              <a:t>27</a:t>
            </a:fld>
            <a:endParaRPr lang="zh-CN" altLang="en-US"/>
          </a:p>
        </p:txBody>
      </p:sp>
    </p:spTree>
    <p:extLst>
      <p:ext uri="{BB962C8B-B14F-4D97-AF65-F5344CB8AC3E}">
        <p14:creationId xmlns:p14="http://schemas.microsoft.com/office/powerpoint/2010/main" val="45263160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TW" altLang="en-US" dirty="0"/>
          </a:p>
        </p:txBody>
      </p:sp>
      <p:sp>
        <p:nvSpPr>
          <p:cNvPr id="4" name="灯片编号占位符 3"/>
          <p:cNvSpPr>
            <a:spLocks noGrp="1"/>
          </p:cNvSpPr>
          <p:nvPr>
            <p:ph type="sldNum" sz="quarter" idx="10"/>
          </p:nvPr>
        </p:nvSpPr>
        <p:spPr/>
        <p:txBody>
          <a:bodyPr/>
          <a:lstStyle/>
          <a:p>
            <a:fld id="{69A40415-9386-408E-9CCF-54F7835AD1E7}" type="slidenum">
              <a:rPr lang="zh-CN" altLang="en-US" smtClean="0"/>
              <a:t>28</a:t>
            </a:fld>
            <a:endParaRPr lang="zh-CN" altLang="en-US"/>
          </a:p>
        </p:txBody>
      </p:sp>
    </p:spTree>
    <p:extLst>
      <p:ext uri="{BB962C8B-B14F-4D97-AF65-F5344CB8AC3E}">
        <p14:creationId xmlns:p14="http://schemas.microsoft.com/office/powerpoint/2010/main" val="397831720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TW" altLang="en-US" dirty="0"/>
          </a:p>
        </p:txBody>
      </p:sp>
      <p:sp>
        <p:nvSpPr>
          <p:cNvPr id="4" name="灯片编号占位符 3"/>
          <p:cNvSpPr>
            <a:spLocks noGrp="1"/>
          </p:cNvSpPr>
          <p:nvPr>
            <p:ph type="sldNum" sz="quarter" idx="10"/>
          </p:nvPr>
        </p:nvSpPr>
        <p:spPr/>
        <p:txBody>
          <a:bodyPr/>
          <a:lstStyle/>
          <a:p>
            <a:fld id="{69A40415-9386-408E-9CCF-54F7835AD1E7}" type="slidenum">
              <a:rPr lang="zh-CN" altLang="en-US" smtClean="0"/>
              <a:t>29</a:t>
            </a:fld>
            <a:endParaRPr lang="zh-CN" altLang="en-US"/>
          </a:p>
        </p:txBody>
      </p:sp>
    </p:spTree>
    <p:extLst>
      <p:ext uri="{BB962C8B-B14F-4D97-AF65-F5344CB8AC3E}">
        <p14:creationId xmlns:p14="http://schemas.microsoft.com/office/powerpoint/2010/main" val="39235036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FC721462-D095-4E59-A8AC-4FBA96965AB6}" type="slidenum">
              <a:rPr lang="zh-CN" altLang="en-US" smtClean="0"/>
              <a:pPr/>
              <a:t>3</a:t>
            </a:fld>
            <a:endParaRPr lang="zh-CN" altLang="en-US"/>
          </a:p>
        </p:txBody>
      </p:sp>
    </p:spTree>
    <p:extLst>
      <p:ext uri="{BB962C8B-B14F-4D97-AF65-F5344CB8AC3E}">
        <p14:creationId xmlns:p14="http://schemas.microsoft.com/office/powerpoint/2010/main" val="359578622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TW" altLang="en-US" dirty="0"/>
          </a:p>
        </p:txBody>
      </p:sp>
      <p:sp>
        <p:nvSpPr>
          <p:cNvPr id="4" name="灯片编号占位符 3"/>
          <p:cNvSpPr>
            <a:spLocks noGrp="1"/>
          </p:cNvSpPr>
          <p:nvPr>
            <p:ph type="sldNum" sz="quarter" idx="10"/>
          </p:nvPr>
        </p:nvSpPr>
        <p:spPr/>
        <p:txBody>
          <a:bodyPr/>
          <a:lstStyle/>
          <a:p>
            <a:fld id="{69A40415-9386-408E-9CCF-54F7835AD1E7}" type="slidenum">
              <a:rPr lang="zh-CN" altLang="en-US" smtClean="0"/>
              <a:t>30</a:t>
            </a:fld>
            <a:endParaRPr lang="zh-CN" altLang="en-US"/>
          </a:p>
        </p:txBody>
      </p:sp>
    </p:spTree>
    <p:extLst>
      <p:ext uri="{BB962C8B-B14F-4D97-AF65-F5344CB8AC3E}">
        <p14:creationId xmlns:p14="http://schemas.microsoft.com/office/powerpoint/2010/main" val="132634572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TW" altLang="en-US" dirty="0"/>
          </a:p>
        </p:txBody>
      </p:sp>
      <p:sp>
        <p:nvSpPr>
          <p:cNvPr id="4" name="灯片编号占位符 3"/>
          <p:cNvSpPr>
            <a:spLocks noGrp="1"/>
          </p:cNvSpPr>
          <p:nvPr>
            <p:ph type="sldNum" sz="quarter" idx="10"/>
          </p:nvPr>
        </p:nvSpPr>
        <p:spPr/>
        <p:txBody>
          <a:bodyPr/>
          <a:lstStyle/>
          <a:p>
            <a:fld id="{69A40415-9386-408E-9CCF-54F7835AD1E7}" type="slidenum">
              <a:rPr lang="zh-CN" altLang="en-US" smtClean="0"/>
              <a:t>31</a:t>
            </a:fld>
            <a:endParaRPr lang="zh-CN" altLang="en-US"/>
          </a:p>
        </p:txBody>
      </p:sp>
    </p:spTree>
    <p:extLst>
      <p:ext uri="{BB962C8B-B14F-4D97-AF65-F5344CB8AC3E}">
        <p14:creationId xmlns:p14="http://schemas.microsoft.com/office/powerpoint/2010/main" val="45343664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FC721462-D095-4E59-A8AC-4FBA96965AB6}" type="slidenum">
              <a:rPr lang="zh-CN" altLang="en-US" smtClean="0"/>
              <a:pPr/>
              <a:t>32</a:t>
            </a:fld>
            <a:endParaRPr lang="zh-CN" altLang="en-US"/>
          </a:p>
        </p:txBody>
      </p:sp>
    </p:spTree>
    <p:extLst>
      <p:ext uri="{BB962C8B-B14F-4D97-AF65-F5344CB8AC3E}">
        <p14:creationId xmlns:p14="http://schemas.microsoft.com/office/powerpoint/2010/main" val="302243043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這邊是我生成金鑰的模組的架構圖，內部會用到的有</a:t>
            </a:r>
            <a:r>
              <a:rPr lang="en-US" altLang="zh-TW" dirty="0"/>
              <a:t>memory</a:t>
            </a:r>
            <a:r>
              <a:rPr lang="zh-TW" altLang="en-US" dirty="0"/>
              <a:t>、</a:t>
            </a:r>
            <a:r>
              <a:rPr lang="en-US" altLang="zh-TW" dirty="0"/>
              <a:t>SHA</a:t>
            </a:r>
            <a:r>
              <a:rPr lang="zh-TW" altLang="en-US" dirty="0"/>
              <a:t>，而這個</a:t>
            </a:r>
            <a:r>
              <a:rPr lang="en-US" altLang="zh-TW" dirty="0"/>
              <a:t>SHA</a:t>
            </a:r>
            <a:r>
              <a:rPr lang="zh-TW" altLang="en-US" dirty="0"/>
              <a:t>會包含</a:t>
            </a:r>
            <a:r>
              <a:rPr lang="en-US" altLang="zh-TW" b="0" dirty="0">
                <a:solidFill>
                  <a:srgbClr val="9CDCFE"/>
                </a:solidFill>
                <a:effectLst/>
                <a:latin typeface="Consolas" panose="020B0609020204030204" pitchFamily="49" charset="0"/>
              </a:rPr>
              <a:t>sha3_256</a:t>
            </a:r>
            <a:r>
              <a:rPr lang="en-US" altLang="zh-TW" b="0" dirty="0">
                <a:solidFill>
                  <a:srgbClr val="CCCCCC"/>
                </a:solidFill>
                <a:effectLst/>
                <a:latin typeface="Consolas" panose="020B0609020204030204" pitchFamily="49" charset="0"/>
              </a:rPr>
              <a:t>, </a:t>
            </a:r>
            <a:r>
              <a:rPr lang="en-US" altLang="zh-TW" b="0" dirty="0">
                <a:solidFill>
                  <a:srgbClr val="9CDCFE"/>
                </a:solidFill>
                <a:effectLst/>
                <a:latin typeface="Consolas" panose="020B0609020204030204" pitchFamily="49" charset="0"/>
              </a:rPr>
              <a:t>sha3_512</a:t>
            </a:r>
            <a:r>
              <a:rPr lang="en-US" altLang="zh-TW" b="0" dirty="0">
                <a:solidFill>
                  <a:srgbClr val="CCCCCC"/>
                </a:solidFill>
                <a:effectLst/>
                <a:latin typeface="Consolas" panose="020B0609020204030204" pitchFamily="49" charset="0"/>
              </a:rPr>
              <a:t>, </a:t>
            </a:r>
            <a:r>
              <a:rPr lang="en-US" altLang="zh-TW" b="0" dirty="0">
                <a:solidFill>
                  <a:srgbClr val="9CDCFE"/>
                </a:solidFill>
                <a:effectLst/>
                <a:latin typeface="Consolas" panose="020B0609020204030204" pitchFamily="49" charset="0"/>
              </a:rPr>
              <a:t>shake_256</a:t>
            </a:r>
            <a:r>
              <a:rPr lang="en-US" altLang="zh-TW" b="0" dirty="0">
                <a:solidFill>
                  <a:srgbClr val="CCCCCC"/>
                </a:solidFill>
                <a:effectLst/>
                <a:latin typeface="Consolas" panose="020B0609020204030204" pitchFamily="49" charset="0"/>
              </a:rPr>
              <a:t> , </a:t>
            </a:r>
            <a:r>
              <a:rPr lang="en-US" altLang="zh-TW" b="0" dirty="0">
                <a:solidFill>
                  <a:srgbClr val="9CDCFE"/>
                </a:solidFill>
                <a:effectLst/>
                <a:latin typeface="Consolas" panose="020B0609020204030204" pitchFamily="49" charset="0"/>
              </a:rPr>
              <a:t>shake_128</a:t>
            </a:r>
            <a:r>
              <a:rPr lang="zh-TW" altLang="en-US" b="0" dirty="0">
                <a:solidFill>
                  <a:srgbClr val="9CDCFE"/>
                </a:solidFill>
                <a:effectLst/>
                <a:latin typeface="Consolas" panose="020B0609020204030204" pitchFamily="49" charset="0"/>
              </a:rPr>
              <a:t>四種</a:t>
            </a:r>
            <a:r>
              <a:rPr lang="en-US" altLang="zh-TW" b="0" dirty="0">
                <a:solidFill>
                  <a:srgbClr val="9CDCFE"/>
                </a:solidFill>
                <a:effectLst/>
                <a:latin typeface="Consolas" panose="020B0609020204030204" pitchFamily="49" charset="0"/>
              </a:rPr>
              <a:t>hash function</a:t>
            </a: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dirty="0">
                <a:solidFill>
                  <a:srgbClr val="9CDCFE"/>
                </a:solidFill>
                <a:effectLst/>
                <a:latin typeface="Consolas" panose="020B0609020204030204" pitchFamily="49" charset="0"/>
              </a:rPr>
              <a:t>接著是</a:t>
            </a:r>
            <a:r>
              <a:rPr lang="en-US" altLang="zh-TW" b="0" dirty="0" err="1">
                <a:solidFill>
                  <a:srgbClr val="9CDCFE"/>
                </a:solidFill>
                <a:effectLst/>
                <a:latin typeface="Consolas" panose="020B0609020204030204" pitchFamily="49" charset="0"/>
              </a:rPr>
              <a:t>SampleNTT</a:t>
            </a:r>
            <a:r>
              <a:rPr lang="zh-TW" altLang="en-US" b="0" dirty="0">
                <a:solidFill>
                  <a:srgbClr val="9CDCFE"/>
                </a:solidFill>
                <a:effectLst/>
                <a:latin typeface="Consolas" panose="020B0609020204030204" pitchFamily="49" charset="0"/>
              </a:rPr>
              <a:t>和</a:t>
            </a:r>
            <a:r>
              <a:rPr lang="en-US" altLang="zh-TW" b="0" dirty="0" err="1">
                <a:solidFill>
                  <a:srgbClr val="9CDCFE"/>
                </a:solidFill>
                <a:effectLst/>
                <a:latin typeface="Consolas" panose="020B0609020204030204" pitchFamily="49" charset="0"/>
              </a:rPr>
              <a:t>SamplePolyCBD</a:t>
            </a:r>
            <a:r>
              <a:rPr lang="zh-TW" altLang="en-US" b="0" dirty="0">
                <a:solidFill>
                  <a:srgbClr val="9CDCFE"/>
                </a:solidFill>
                <a:effectLst/>
                <a:latin typeface="Consolas" panose="020B0609020204030204" pitchFamily="49" charset="0"/>
              </a:rPr>
              <a:t>兩個產生特殊亂數的模組</a:t>
            </a:r>
            <a:endParaRPr lang="en-US" altLang="zh-TW" b="0" dirty="0">
              <a:solidFill>
                <a:srgbClr val="9CDCFE"/>
              </a:solidFill>
              <a:effectLst/>
              <a:latin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dirty="0">
                <a:solidFill>
                  <a:srgbClr val="CCCCCC"/>
                </a:solidFill>
                <a:effectLst/>
                <a:latin typeface="Consolas" panose="020B0609020204030204" pitchFamily="49" charset="0"/>
              </a:rPr>
              <a:t>而</a:t>
            </a:r>
            <a:r>
              <a:rPr lang="en-US" altLang="zh-TW" b="0" dirty="0">
                <a:solidFill>
                  <a:srgbClr val="CCCCCC"/>
                </a:solidFill>
                <a:effectLst/>
                <a:latin typeface="Consolas" panose="020B0609020204030204" pitchFamily="49" charset="0"/>
              </a:rPr>
              <a:t>NTT</a:t>
            </a:r>
            <a:r>
              <a:rPr lang="zh-TW" altLang="en-US" b="0" dirty="0">
                <a:solidFill>
                  <a:srgbClr val="CCCCCC"/>
                </a:solidFill>
                <a:effectLst/>
                <a:latin typeface="Consolas" panose="020B0609020204030204" pitchFamily="49" charset="0"/>
              </a:rPr>
              <a:t>是將數值從整數域轉到</a:t>
            </a:r>
            <a:r>
              <a:rPr lang="en-US" altLang="zh-TW" b="0" dirty="0">
                <a:solidFill>
                  <a:srgbClr val="CCCCCC"/>
                </a:solidFill>
                <a:effectLst/>
                <a:latin typeface="Consolas" panose="020B0609020204030204" pitchFamily="49" charset="0"/>
              </a:rPr>
              <a:t>NTT</a:t>
            </a:r>
            <a:r>
              <a:rPr lang="zh-TW" altLang="en-US" b="0" dirty="0">
                <a:solidFill>
                  <a:srgbClr val="CCCCCC"/>
                </a:solidFill>
                <a:effectLst/>
                <a:latin typeface="Consolas" panose="020B0609020204030204" pitchFamily="49" charset="0"/>
              </a:rPr>
              <a:t>域的模組</a:t>
            </a:r>
            <a:r>
              <a:rPr lang="en-US" altLang="zh-TW" b="0" dirty="0">
                <a:solidFill>
                  <a:srgbClr val="CCCCCC"/>
                </a:solidFill>
                <a:effectLst/>
                <a:latin typeface="Consolas" panose="020B0609020204030204" pitchFamily="49" charset="0"/>
              </a:rPr>
              <a:t>NTT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0" dirty="0">
              <a:solidFill>
                <a:srgbClr val="CCCCCC"/>
              </a:solidFill>
              <a:effectLst/>
              <a:latin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dirty="0">
                <a:solidFill>
                  <a:srgbClr val="CCCCCC"/>
                </a:solidFill>
                <a:effectLst/>
                <a:latin typeface="Consolas" panose="020B0609020204030204" pitchFamily="49" charset="0"/>
              </a:rPr>
              <a:t>後面兩個向量相加和矩陣相乘與一般的理解差不多，只是內部的乘法和加法會是使用到在</a:t>
            </a:r>
            <a:r>
              <a:rPr lang="en-US" altLang="zh-TW" b="0" dirty="0">
                <a:solidFill>
                  <a:srgbClr val="CCCCCC"/>
                </a:solidFill>
                <a:effectLst/>
                <a:latin typeface="Consolas" panose="020B0609020204030204" pitchFamily="49" charset="0"/>
              </a:rPr>
              <a:t>NTT</a:t>
            </a:r>
            <a:r>
              <a:rPr lang="zh-TW" altLang="en-US" b="0" dirty="0">
                <a:solidFill>
                  <a:srgbClr val="CCCCCC"/>
                </a:solidFill>
                <a:effectLst/>
                <a:latin typeface="Consolas" panose="020B0609020204030204" pitchFamily="49" charset="0"/>
              </a:rPr>
              <a:t>域中的乘法和加法</a:t>
            </a:r>
            <a:endParaRPr lang="en-US" altLang="zh-TW" b="0" dirty="0">
              <a:solidFill>
                <a:srgbClr val="CCCCCC"/>
              </a:solidFill>
              <a:effectLst/>
              <a:latin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TW" altLang="en-US" dirty="0"/>
          </a:p>
        </p:txBody>
      </p:sp>
    </p:spTree>
    <p:extLst>
      <p:ext uri="{BB962C8B-B14F-4D97-AF65-F5344CB8AC3E}">
        <p14:creationId xmlns:p14="http://schemas.microsoft.com/office/powerpoint/2010/main" val="374152501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而加密</a:t>
            </a:r>
            <a:r>
              <a:rPr lang="en-US" altLang="zh-TW" dirty="0" err="1"/>
              <a:t>datapath</a:t>
            </a:r>
            <a:r>
              <a:rPr lang="zh-TW" altLang="en-US" dirty="0"/>
              <a:t>基本上是包含解密的，因此這個模組可以完成加密以及解密功能，而</a:t>
            </a:r>
            <a:r>
              <a:rPr lang="en-US" altLang="zh-TW" dirty="0"/>
              <a:t>controller</a:t>
            </a:r>
            <a:r>
              <a:rPr lang="zh-TW" altLang="en-US" dirty="0"/>
              <a:t>則會設計成能夠同時包含這兩項功能</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相較於</a:t>
            </a:r>
            <a:r>
              <a:rPr lang="en-US" altLang="zh-TW" dirty="0" err="1"/>
              <a:t>KeyGen</a:t>
            </a:r>
            <a:r>
              <a:rPr lang="en-US" altLang="zh-TW" dirty="0"/>
              <a:t> </a:t>
            </a:r>
            <a:r>
              <a:rPr lang="zh-TW" altLang="en-US" dirty="0"/>
              <a:t>模組，這個加解密模組多了</a:t>
            </a:r>
            <a:r>
              <a:rPr lang="en-US" altLang="zh-TW" dirty="0"/>
              <a:t>compress</a:t>
            </a:r>
            <a:r>
              <a:rPr lang="zh-TW" altLang="en-US" dirty="0"/>
              <a:t>模組，這兩個模組主要是將資料壓縮，讓資料變小，而</a:t>
            </a:r>
            <a:r>
              <a:rPr lang="en-US" altLang="zh-TW" dirty="0"/>
              <a:t>Decompress</a:t>
            </a:r>
            <a:r>
              <a:rPr lang="zh-TW" altLang="en-US" dirty="0"/>
              <a:t>則是反向的操作</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還有就是多了</a:t>
            </a:r>
            <a:r>
              <a:rPr lang="en-US" altLang="zh-TW" b="0" dirty="0">
                <a:solidFill>
                  <a:srgbClr val="CCCCCC"/>
                </a:solidFill>
                <a:effectLst/>
                <a:latin typeface="Consolas" panose="020B0609020204030204" pitchFamily="49" charset="0"/>
              </a:rPr>
              <a:t>NTT_INV</a:t>
            </a:r>
            <a:r>
              <a:rPr lang="zh-TW" altLang="en-US" b="0" dirty="0">
                <a:solidFill>
                  <a:srgbClr val="CCCCCC"/>
                </a:solidFill>
                <a:effectLst/>
                <a:latin typeface="Consolas" panose="020B0609020204030204" pitchFamily="49" charset="0"/>
              </a:rPr>
              <a:t>這個模組，他是</a:t>
            </a:r>
            <a:r>
              <a:rPr lang="en-US" altLang="zh-TW" b="0" dirty="0" err="1">
                <a:solidFill>
                  <a:srgbClr val="CCCCCC"/>
                </a:solidFill>
                <a:effectLst/>
                <a:latin typeface="Consolas" panose="020B0609020204030204" pitchFamily="49" charset="0"/>
              </a:rPr>
              <a:t>ntt</a:t>
            </a:r>
            <a:r>
              <a:rPr lang="zh-TW" altLang="en-US" b="0" dirty="0">
                <a:solidFill>
                  <a:srgbClr val="CCCCCC"/>
                </a:solidFill>
                <a:effectLst/>
                <a:latin typeface="Consolas" panose="020B0609020204030204" pitchFamily="49" charset="0"/>
              </a:rPr>
              <a:t>的反向操作</a:t>
            </a:r>
            <a:endParaRPr lang="en-US" altLang="zh-TW" b="0" dirty="0">
              <a:solidFill>
                <a:srgbClr val="CCCCCC"/>
              </a:solidFill>
              <a:effectLst/>
              <a:latin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0" dirty="0">
              <a:solidFill>
                <a:srgbClr val="CCCCCC"/>
              </a:solidFill>
              <a:effectLst/>
              <a:latin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而向量乘法也是，使用</a:t>
            </a:r>
            <a:r>
              <a:rPr lang="en-US" altLang="zh-TW" dirty="0" err="1"/>
              <a:t>ntt</a:t>
            </a:r>
            <a:r>
              <a:rPr lang="zh-TW" altLang="en-US" dirty="0"/>
              <a:t>域的乘法</a:t>
            </a:r>
          </a:p>
        </p:txBody>
      </p:sp>
    </p:spTree>
    <p:extLst>
      <p:ext uri="{BB962C8B-B14F-4D97-AF65-F5344CB8AC3E}">
        <p14:creationId xmlns:p14="http://schemas.microsoft.com/office/powerpoint/2010/main" val="163815869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FC721462-D095-4E59-A8AC-4FBA96965AB6}" type="slidenum">
              <a:rPr lang="zh-CN" altLang="en-US" smtClean="0"/>
              <a:pPr/>
              <a:t>35</a:t>
            </a:fld>
            <a:endParaRPr lang="zh-CN" altLang="en-US"/>
          </a:p>
        </p:txBody>
      </p:sp>
    </p:spTree>
    <p:extLst>
      <p:ext uri="{BB962C8B-B14F-4D97-AF65-F5344CB8AC3E}">
        <p14:creationId xmlns:p14="http://schemas.microsoft.com/office/powerpoint/2010/main" val="91810300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TW" altLang="en-US" dirty="0"/>
          </a:p>
        </p:txBody>
      </p:sp>
    </p:spTree>
    <p:extLst>
      <p:ext uri="{BB962C8B-B14F-4D97-AF65-F5344CB8AC3E}">
        <p14:creationId xmlns:p14="http://schemas.microsoft.com/office/powerpoint/2010/main" val="321694765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KECCAK-p </a:t>
            </a:r>
            <a:r>
              <a:rPr lang="zh-TW" altLang="en-US" dirty="0"/>
              <a:t>是 </a:t>
            </a:r>
            <a:r>
              <a:rPr lang="en-US" altLang="zh-TW" dirty="0"/>
              <a:t>KECCAK </a:t>
            </a:r>
            <a:r>
              <a:rPr lang="zh-TW" altLang="en-US" dirty="0"/>
              <a:t>演算法中使用的一系列置換操作</a:t>
            </a:r>
            <a:endParaRPr lang="en-US" altLang="zh-TW" sz="1200" dirty="0">
              <a:latin typeface="Times New Roman" panose="02020603050405020304" pitchFamily="18"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Segoe UI" panose="020B0502040204020203" pitchFamily="34" charset="0"/>
              </a:rPr>
              <a:t>KECCAK-p</a:t>
            </a:r>
            <a:r>
              <a:rPr lang="zh-TW" altLang="en-US" dirty="0"/>
              <a:t>包括五個步驟映射 </a:t>
            </a:r>
            <a:r>
              <a:rPr lang="en-US" altLang="zh-TW" dirty="0"/>
              <a:t>(step mappings)</a:t>
            </a:r>
            <a:r>
              <a:rPr lang="zh-TW" altLang="en-US" dirty="0"/>
              <a:t>，用來實現數據的混合，並使其具備高強度的安全性</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KECCAK-p </a:t>
            </a:r>
            <a:r>
              <a:rPr lang="zh-TW" altLang="en-US" dirty="0"/>
              <a:t>的流程會是多次的迭代，而每輪迭代是由五個映射步驟組成：</a:t>
            </a:r>
            <a:r>
              <a:rPr lang="el-GR" altLang="zh-TW" dirty="0"/>
              <a:t>θ (</a:t>
            </a:r>
            <a:r>
              <a:rPr lang="en-US" altLang="zh-TW" dirty="0"/>
              <a:t>Theta)</a:t>
            </a:r>
            <a:r>
              <a:rPr lang="zh-TW" altLang="en-US" dirty="0"/>
              <a:t>、</a:t>
            </a:r>
            <a:r>
              <a:rPr lang="el-GR" altLang="zh-TW" dirty="0"/>
              <a:t>ρ (</a:t>
            </a:r>
            <a:r>
              <a:rPr lang="en-US" altLang="zh-TW" dirty="0"/>
              <a:t>Rho)</a:t>
            </a:r>
            <a:r>
              <a:rPr lang="zh-TW" altLang="en-US" dirty="0"/>
              <a:t>、</a:t>
            </a:r>
            <a:r>
              <a:rPr lang="el-GR" altLang="zh-TW" dirty="0"/>
              <a:t>π (</a:t>
            </a:r>
            <a:r>
              <a:rPr lang="en-US" altLang="zh-TW" dirty="0"/>
              <a:t>Pi)</a:t>
            </a:r>
            <a:r>
              <a:rPr lang="zh-TW" altLang="en-US" dirty="0"/>
              <a:t>、</a:t>
            </a:r>
            <a:r>
              <a:rPr lang="el-GR" altLang="zh-TW" dirty="0"/>
              <a:t>χ (</a:t>
            </a:r>
            <a:r>
              <a:rPr lang="en-US" altLang="zh-TW" dirty="0"/>
              <a:t>Chi) </a:t>
            </a:r>
            <a:r>
              <a:rPr lang="zh-TW" altLang="en-US" dirty="0"/>
              <a:t>和 </a:t>
            </a:r>
            <a:r>
              <a:rPr lang="el-GR" altLang="zh-TW" dirty="0"/>
              <a:t>ι (</a:t>
            </a:r>
            <a:r>
              <a:rPr lang="en-US" altLang="zh-TW" dirty="0"/>
              <a:t>Iota)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r>
              <a:rPr lang="zh-TW" altLang="en-US" dirty="0"/>
              <a:t>海綿結構是 </a:t>
            </a:r>
            <a:r>
              <a:rPr lang="en-US" altLang="zh-TW" dirty="0"/>
              <a:t>KECCAK </a:t>
            </a:r>
            <a:r>
              <a:rPr lang="zh-TW" altLang="en-US" dirty="0"/>
              <a:t>和 </a:t>
            </a:r>
            <a:r>
              <a:rPr lang="en-US" altLang="zh-TW" dirty="0"/>
              <a:t>SHA-3 </a:t>
            </a:r>
            <a:r>
              <a:rPr lang="zh-TW" altLang="en-US" dirty="0"/>
              <a:t>函數的核心架構，它能夠靈活地接受不同長度的輸入並產生所需長度的輸出。海綿結構分為“吸收” </a:t>
            </a:r>
            <a:r>
              <a:rPr lang="en-US" altLang="zh-TW" dirty="0"/>
              <a:t>(absorption) </a:t>
            </a:r>
            <a:r>
              <a:rPr lang="zh-TW" altLang="en-US" dirty="0"/>
              <a:t>和“擠出” </a:t>
            </a:r>
            <a:r>
              <a:rPr lang="en-US" altLang="zh-TW" dirty="0"/>
              <a:t>(squeezing) </a:t>
            </a:r>
            <a:r>
              <a:rPr lang="zh-TW" altLang="en-US" dirty="0"/>
              <a:t>兩個階段：</a:t>
            </a:r>
          </a:p>
          <a:p>
            <a:pPr>
              <a:buFont typeface="Arial" panose="020B0604020202020204" pitchFamily="34" charset="0"/>
              <a:buChar char="•"/>
            </a:pPr>
            <a:r>
              <a:rPr lang="zh-TW" altLang="en-US" b="1" dirty="0"/>
              <a:t>吸收階段</a:t>
            </a:r>
            <a:r>
              <a:rPr lang="zh-TW" altLang="en-US" dirty="0"/>
              <a:t>：在此階段，輸入數據按每次固定大小的區塊（稱為 </a:t>
            </a:r>
            <a:r>
              <a:rPr lang="en-US" altLang="zh-TW" dirty="0"/>
              <a:t>rate r</a:t>
            </a:r>
            <a:r>
              <a:rPr lang="zh-TW" altLang="en-US" dirty="0"/>
              <a:t>）進行填充並與內部狀態進行 </a:t>
            </a:r>
            <a:r>
              <a:rPr lang="en-US" altLang="zh-TW" dirty="0"/>
              <a:t>XOR </a:t>
            </a:r>
            <a:r>
              <a:rPr lang="zh-TW" altLang="en-US" dirty="0"/>
              <a:t>操作。內部狀態經過 </a:t>
            </a:r>
            <a:r>
              <a:rPr lang="en-US" altLang="zh-TW" dirty="0"/>
              <a:t>KECCAK-p </a:t>
            </a:r>
            <a:r>
              <a:rPr lang="zh-TW" altLang="en-US" dirty="0"/>
              <a:t>置換後更新，直到所有輸入數據處理完畢。</a:t>
            </a:r>
          </a:p>
          <a:p>
            <a:pPr>
              <a:buFont typeface="Arial" panose="020B0604020202020204" pitchFamily="34" charset="0"/>
              <a:buChar char="•"/>
            </a:pPr>
            <a:r>
              <a:rPr lang="zh-TW" altLang="en-US" b="1" dirty="0"/>
              <a:t>擠出階段</a:t>
            </a:r>
            <a:r>
              <a:rPr lang="zh-TW" altLang="en-US" dirty="0"/>
              <a:t>：當所有輸入數據被吸收後，進入擠出階段。擠出階段每次取出 </a:t>
            </a:r>
            <a:r>
              <a:rPr lang="en-US" altLang="zh-TW" dirty="0"/>
              <a:t>rate r </a:t>
            </a:r>
            <a:r>
              <a:rPr lang="zh-TW" altLang="en-US" dirty="0"/>
              <a:t>的位數作為輸出，並再次對狀態進行 </a:t>
            </a:r>
            <a:r>
              <a:rPr lang="en-US" altLang="zh-TW" dirty="0"/>
              <a:t>KECCAK-p </a:t>
            </a:r>
            <a:r>
              <a:rPr lang="zh-TW" altLang="en-US" dirty="0"/>
              <a:t>置換。這一過程可以重複執行，直至達到所需的輸出長度。</a:t>
            </a:r>
            <a:endParaRPr lang="en-US" altLang="zh-TW" dirty="0"/>
          </a:p>
          <a:p>
            <a:pPr>
              <a:buFont typeface="Arial" panose="020B0604020202020204" pitchFamily="34" charset="0"/>
              <a:buChar char="•"/>
            </a:pPr>
            <a:endParaRPr lang="en-US" altLang="zh-TW" dirty="0"/>
          </a:p>
          <a:p>
            <a:pPr>
              <a:buFont typeface="Arial" panose="020B0604020202020204" pitchFamily="34" charset="0"/>
              <a:buChar char="•"/>
            </a:pPr>
            <a:endParaRPr lang="en-US" altLang="zh-TW" dirty="0"/>
          </a:p>
          <a:p>
            <a:pPr>
              <a:buFontTx/>
              <a:buNone/>
            </a:pPr>
            <a:r>
              <a:rPr lang="en-US" altLang="zh-TW" dirty="0"/>
              <a:t>pad10*1 </a:t>
            </a:r>
            <a:r>
              <a:rPr lang="zh-TW" altLang="en-US" dirty="0"/>
              <a:t>的這個</a:t>
            </a:r>
            <a:r>
              <a:rPr lang="en-US" altLang="zh-TW" sz="1200" dirty="0">
                <a:latin typeface="Times New Roman" panose="02020603050405020304" pitchFamily="18" charset="0"/>
                <a:cs typeface="Segoe UI" panose="020B0502040204020203" pitchFamily="34" charset="0"/>
              </a:rPr>
              <a:t>Padding Rule</a:t>
            </a:r>
            <a:r>
              <a:rPr lang="zh-TW" altLang="en-US" dirty="0"/>
              <a:t>是 </a:t>
            </a:r>
            <a:r>
              <a:rPr lang="en-US" altLang="zh-TW" dirty="0"/>
              <a:t>KECCAK</a:t>
            </a:r>
            <a:r>
              <a:rPr lang="zh-TW" altLang="en-US" dirty="0"/>
              <a:t>演算法使用的一種填充方法，用於保證輸入數據長度能夠滿足海綿結構的分段需求。</a:t>
            </a:r>
          </a:p>
        </p:txBody>
      </p:sp>
    </p:spTree>
    <p:extLst>
      <p:ext uri="{BB962C8B-B14F-4D97-AF65-F5344CB8AC3E}">
        <p14:creationId xmlns:p14="http://schemas.microsoft.com/office/powerpoint/2010/main" val="314030466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Theta </a:t>
            </a:r>
            <a:r>
              <a:rPr lang="zh-TW" altLang="en-US" dirty="0"/>
              <a:t>映射是對狀態中每個比特進行 </a:t>
            </a:r>
            <a:r>
              <a:rPr lang="en-US" altLang="zh-TW" dirty="0"/>
              <a:t>XOR </a:t>
            </a:r>
            <a:r>
              <a:rPr lang="zh-TW" altLang="en-US" dirty="0"/>
              <a:t>操作，並使用來自兩個垂直相鄰的值來影響每一列中的所有</a:t>
            </a:r>
            <a:r>
              <a:rPr lang="en-US" altLang="zh-TW" dirty="0"/>
              <a:t>bit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會用到 </a:t>
            </a:r>
            <a:r>
              <a:rPr lang="en-US" altLang="zh-TW" dirty="0"/>
              <a:t>4 * 64 * 5 + 64 * 5 + 64 *  5 * 5 = 3200  </a:t>
            </a:r>
            <a:r>
              <a:rPr lang="en-US" altLang="zh-TW" dirty="0" err="1"/>
              <a:t>xor</a:t>
            </a:r>
            <a:endParaRPr lang="zh-TW" altLang="en-US" dirty="0"/>
          </a:p>
        </p:txBody>
      </p:sp>
    </p:spTree>
    <p:extLst>
      <p:ext uri="{BB962C8B-B14F-4D97-AF65-F5344CB8AC3E}">
        <p14:creationId xmlns:p14="http://schemas.microsoft.com/office/powerpoint/2010/main" val="154643553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Rho </a:t>
            </a:r>
            <a:r>
              <a:rPr lang="zh-TW" altLang="en-US" dirty="0"/>
              <a:t>映射將每個比特旋轉一個特定的位數，旋轉的幅度由其所在行和列的位置決定</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圖是當</a:t>
            </a:r>
            <a:r>
              <a:rPr lang="en-US" altLang="zh-TW" dirty="0"/>
              <a:t>b=200</a:t>
            </a:r>
            <a:r>
              <a:rPr lang="zh-TW" altLang="en-US" dirty="0"/>
              <a:t>時的範例，但我們要做的是</a:t>
            </a:r>
            <a:r>
              <a:rPr lang="en-US" altLang="zh-TW" dirty="0"/>
              <a:t>b=1600</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純接線</a:t>
            </a:r>
          </a:p>
        </p:txBody>
      </p:sp>
    </p:spTree>
    <p:extLst>
      <p:ext uri="{BB962C8B-B14F-4D97-AF65-F5344CB8AC3E}">
        <p14:creationId xmlns:p14="http://schemas.microsoft.com/office/powerpoint/2010/main" val="9720321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b="0" i="0" dirty="0">
                <a:solidFill>
                  <a:srgbClr val="000000"/>
                </a:solidFill>
                <a:effectLst/>
                <a:latin typeface="微軟正黑體" panose="020B0604030504040204" pitchFamily="34" charset="-120"/>
                <a:ea typeface="微軟正黑體" panose="020B0604030504040204" pitchFamily="34" charset="-120"/>
              </a:rPr>
              <a:t>這份文件是由美國國家標準與技術研究院（</a:t>
            </a:r>
            <a:r>
              <a:rPr lang="en-US" altLang="zh-TW" sz="1200" b="0" i="0" dirty="0">
                <a:solidFill>
                  <a:srgbClr val="000000"/>
                </a:solidFill>
                <a:effectLst/>
                <a:latin typeface="微軟正黑體" panose="020B0604030504040204" pitchFamily="34" charset="-120"/>
                <a:ea typeface="微軟正黑體" panose="020B0604030504040204" pitchFamily="34" charset="-120"/>
              </a:rPr>
              <a:t>NIST</a:t>
            </a:r>
            <a:r>
              <a:rPr lang="zh-TW" altLang="en-US" sz="1200" b="0" i="0" dirty="0">
                <a:solidFill>
                  <a:srgbClr val="000000"/>
                </a:solidFill>
                <a:effectLst/>
                <a:latin typeface="微軟正黑體" panose="020B0604030504040204" pitchFamily="34" charset="-120"/>
                <a:ea typeface="微軟正黑體" panose="020B0604030504040204" pitchFamily="34" charset="-120"/>
              </a:rPr>
              <a:t>）發布的聯邦資訊處理標準（</a:t>
            </a:r>
            <a:r>
              <a:rPr lang="en-US" altLang="zh-TW" sz="1200" b="0" i="0" dirty="0">
                <a:solidFill>
                  <a:srgbClr val="000000"/>
                </a:solidFill>
                <a:effectLst/>
                <a:latin typeface="微軟正黑體" panose="020B0604030504040204" pitchFamily="34" charset="-120"/>
                <a:ea typeface="微軟正黑體" panose="020B0604030504040204" pitchFamily="34" charset="-120"/>
              </a:rPr>
              <a:t>FIPS</a:t>
            </a:r>
            <a:r>
              <a:rPr lang="zh-TW" altLang="en-US" sz="1200" b="0" i="0" dirty="0">
                <a:solidFill>
                  <a:srgbClr val="000000"/>
                </a:solidFill>
                <a:effectLst/>
                <a:latin typeface="微軟正黑體" panose="020B0604030504040204" pitchFamily="34" charset="-120"/>
                <a:ea typeface="微軟正黑體" panose="020B0604030504040204" pitchFamily="34" charset="-120"/>
              </a:rPr>
              <a:t>）</a:t>
            </a:r>
            <a:r>
              <a:rPr lang="en-US" altLang="zh-TW" sz="1200" b="0" i="0" dirty="0">
                <a:solidFill>
                  <a:srgbClr val="000000"/>
                </a:solidFill>
                <a:effectLst/>
                <a:latin typeface="微軟正黑體" panose="020B0604030504040204" pitchFamily="34" charset="-120"/>
                <a:ea typeface="微軟正黑體" panose="020B0604030504040204" pitchFamily="34" charset="-120"/>
              </a:rPr>
              <a:t>203</a:t>
            </a:r>
            <a:r>
              <a:rPr lang="zh-TW" altLang="en-US" sz="1200" b="0" i="0" dirty="0">
                <a:solidFill>
                  <a:srgbClr val="000000"/>
                </a:solidFill>
                <a:effectLst/>
                <a:latin typeface="微軟正黑體" panose="020B0604030504040204" pitchFamily="34" charset="-120"/>
                <a:ea typeface="微軟正黑體" panose="020B0604030504040204" pitchFamily="34" charset="-120"/>
              </a:rPr>
              <a:t>草案，名為「模塊格子基密鑰封裝機制標準」（</a:t>
            </a:r>
            <a:r>
              <a:rPr lang="en-US" altLang="zh-TW" sz="1200" b="0" i="0" dirty="0">
                <a:solidFill>
                  <a:srgbClr val="000000"/>
                </a:solidFill>
                <a:effectLst/>
                <a:latin typeface="微軟正黑體" panose="020B0604030504040204" pitchFamily="34" charset="-120"/>
                <a:ea typeface="微軟正黑體" panose="020B0604030504040204" pitchFamily="34" charset="-120"/>
              </a:rPr>
              <a:t>Module-Lattice-based Key-Encapsulation Mechanism Standard</a:t>
            </a:r>
            <a:r>
              <a:rPr lang="zh-TW" altLang="en-US" sz="1200" b="0" i="0" dirty="0">
                <a:solidFill>
                  <a:srgbClr val="000000"/>
                </a:solidFill>
                <a:effectLst/>
                <a:latin typeface="微軟正黑體" panose="020B0604030504040204" pitchFamily="34" charset="-120"/>
                <a:ea typeface="微軟正黑體" panose="020B0604030504040204" pitchFamily="34" charset="-120"/>
              </a:rPr>
              <a:t>）。文件的發佈日期為</a:t>
            </a:r>
            <a:r>
              <a:rPr lang="en-US" altLang="zh-TW" sz="1200" b="0" i="0" dirty="0">
                <a:solidFill>
                  <a:srgbClr val="000000"/>
                </a:solidFill>
                <a:effectLst/>
                <a:latin typeface="微軟正黑體" panose="020B0604030504040204" pitchFamily="34" charset="-120"/>
                <a:ea typeface="微軟正黑體" panose="020B0604030504040204" pitchFamily="34" charset="-120"/>
              </a:rPr>
              <a:t>2023</a:t>
            </a:r>
            <a:r>
              <a:rPr lang="zh-TW" altLang="en-US" sz="1200" b="0" i="0" dirty="0">
                <a:solidFill>
                  <a:srgbClr val="000000"/>
                </a:solidFill>
                <a:effectLst/>
                <a:latin typeface="微軟正黑體" panose="020B0604030504040204" pitchFamily="34" charset="-120"/>
                <a:ea typeface="微軟正黑體" panose="020B0604030504040204" pitchFamily="34" charset="-120"/>
              </a:rPr>
              <a:t>年</a:t>
            </a:r>
            <a:r>
              <a:rPr lang="en-US" altLang="zh-TW" sz="1200" b="0" i="0" dirty="0">
                <a:solidFill>
                  <a:srgbClr val="000000"/>
                </a:solidFill>
                <a:effectLst/>
                <a:latin typeface="微軟正黑體" panose="020B0604030504040204" pitchFamily="34" charset="-120"/>
                <a:ea typeface="微軟正黑體" panose="020B0604030504040204" pitchFamily="34" charset="-120"/>
              </a:rPr>
              <a:t>8</a:t>
            </a:r>
            <a:r>
              <a:rPr lang="zh-TW" altLang="en-US" sz="1200" b="0" i="0" dirty="0">
                <a:solidFill>
                  <a:srgbClr val="000000"/>
                </a:solidFill>
                <a:effectLst/>
                <a:latin typeface="微軟正黑體" panose="020B0604030504040204" pitchFamily="34" charset="-120"/>
                <a:ea typeface="微軟正黑體" panose="020B0604030504040204" pitchFamily="34" charset="-120"/>
              </a:rPr>
              <a:t>月</a:t>
            </a:r>
            <a:r>
              <a:rPr lang="en-US" altLang="zh-TW" sz="1200" b="0" i="0" dirty="0">
                <a:solidFill>
                  <a:srgbClr val="000000"/>
                </a:solidFill>
                <a:effectLst/>
                <a:latin typeface="微軟正黑體" panose="020B0604030504040204" pitchFamily="34" charset="-120"/>
                <a:ea typeface="微軟正黑體" panose="020B0604030504040204" pitchFamily="34" charset="-120"/>
              </a:rPr>
              <a:t>24</a:t>
            </a:r>
            <a:r>
              <a:rPr lang="zh-TW" altLang="en-US" sz="1200" b="0" i="0" dirty="0">
                <a:solidFill>
                  <a:srgbClr val="000000"/>
                </a:solidFill>
                <a:effectLst/>
                <a:latin typeface="微軟正黑體" panose="020B0604030504040204" pitchFamily="34" charset="-120"/>
                <a:ea typeface="微軟正黑體" panose="020B0604030504040204" pitchFamily="34" charset="-120"/>
              </a:rPr>
              <a:t>日。</a:t>
            </a:r>
            <a:endParaRPr lang="en-US" altLang="zh-TW" sz="1200" b="1" dirty="0">
              <a:solidFill>
                <a:srgbClr val="000000"/>
              </a:solidFill>
              <a:latin typeface="微軟正黑體" panose="020B0604030504040204" pitchFamily="34" charset="-120"/>
              <a:ea typeface="微軟正黑體" panose="020B0604030504040204" pitchFamily="34" charset="-120"/>
            </a:endParaRPr>
          </a:p>
          <a:p>
            <a:endParaRPr lang="en-US" altLang="zh-CN" dirty="0"/>
          </a:p>
          <a:p>
            <a:r>
              <a:rPr lang="zh-TW" altLang="en-US" b="1" dirty="0"/>
              <a:t>背景：</a:t>
            </a:r>
            <a:endParaRPr lang="zh-TW" altLang="en-US" dirty="0"/>
          </a:p>
          <a:p>
            <a:pPr>
              <a:buFont typeface="Arial" panose="020B0604020202020204" pitchFamily="34" charset="0"/>
              <a:buChar char="•"/>
            </a:pPr>
            <a:r>
              <a:rPr lang="zh-TW" altLang="en-US" dirty="0"/>
              <a:t>在過去幾年中，量子計算機的發展迅速，許多現有的公鑰密碼系統（例如，基於整數分解和離散對數的密碼系統）在量子計算機的攻擊下可能會變得不安全。</a:t>
            </a:r>
          </a:p>
          <a:p>
            <a:pPr>
              <a:buFont typeface="Arial" panose="020B0604020202020204" pitchFamily="34" charset="0"/>
              <a:buChar char="•"/>
            </a:pPr>
            <a:r>
              <a:rPr lang="en-US" altLang="zh-TW" dirty="0"/>
              <a:t>NIST</a:t>
            </a:r>
            <a:r>
              <a:rPr lang="zh-TW" altLang="en-US" dirty="0"/>
              <a:t>於</a:t>
            </a:r>
            <a:r>
              <a:rPr lang="en-US" altLang="zh-TW" dirty="0"/>
              <a:t>2016</a:t>
            </a:r>
            <a:r>
              <a:rPr lang="zh-TW" altLang="en-US" dirty="0"/>
              <a:t>年啟動了一項公共過程，以選擇抗量子攻擊的公鑰加密算法進行標準化。</a:t>
            </a:r>
          </a:p>
        </p:txBody>
      </p:sp>
      <p:sp>
        <p:nvSpPr>
          <p:cNvPr id="4" name="灯片编号占位符 3"/>
          <p:cNvSpPr>
            <a:spLocks noGrp="1"/>
          </p:cNvSpPr>
          <p:nvPr>
            <p:ph type="sldNum" sz="quarter" idx="10"/>
          </p:nvPr>
        </p:nvSpPr>
        <p:spPr/>
        <p:txBody>
          <a:bodyPr/>
          <a:lstStyle/>
          <a:p>
            <a:fld id="{69A40415-9386-408E-9CCF-54F7835AD1E7}" type="slidenum">
              <a:rPr lang="zh-CN" altLang="en-US" smtClean="0"/>
              <a:t>4</a:t>
            </a:fld>
            <a:endParaRPr lang="zh-CN" altLang="en-US"/>
          </a:p>
        </p:txBody>
      </p:sp>
    </p:spTree>
    <p:extLst>
      <p:ext uri="{BB962C8B-B14F-4D97-AF65-F5344CB8AC3E}">
        <p14:creationId xmlns:p14="http://schemas.microsoft.com/office/powerpoint/2010/main" val="49517664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TW" altLang="en-US" dirty="0"/>
          </a:p>
        </p:txBody>
      </p:sp>
    </p:spTree>
    <p:extLst>
      <p:ext uri="{BB962C8B-B14F-4D97-AF65-F5344CB8AC3E}">
        <p14:creationId xmlns:p14="http://schemas.microsoft.com/office/powerpoint/2010/main" val="184485755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每個面都一樣的操作，跟</a:t>
            </a:r>
            <a:r>
              <a:rPr lang="en-US" altLang="zh-TW" dirty="0"/>
              <a:t>z</a:t>
            </a:r>
            <a:r>
              <a:rPr lang="zh-TW" altLang="en-US" dirty="0"/>
              <a:t>無關</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純接線</a:t>
            </a:r>
          </a:p>
        </p:txBody>
      </p:sp>
    </p:spTree>
    <p:extLst>
      <p:ext uri="{BB962C8B-B14F-4D97-AF65-F5344CB8AC3E}">
        <p14:creationId xmlns:p14="http://schemas.microsoft.com/office/powerpoint/2010/main" val="347825652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Chi </a:t>
            </a:r>
            <a:r>
              <a:rPr lang="zh-TW" altLang="en-US" dirty="0"/>
              <a:t>映射會作用在每一行中的每個</a:t>
            </a:r>
            <a:r>
              <a:rPr lang="en-US" altLang="zh-TW" dirty="0"/>
              <a:t>bit</a:t>
            </a:r>
            <a:r>
              <a:rPr lang="zh-TW" altLang="en-US" dirty="0"/>
              <a:t>上，使得每個</a:t>
            </a:r>
            <a:r>
              <a:rPr lang="en-US" altLang="zh-TW" dirty="0"/>
              <a:t>bit</a:t>
            </a:r>
            <a:r>
              <a:rPr lang="zh-TW" altLang="en-US" dirty="0"/>
              <a:t>和同一行的其他</a:t>
            </a:r>
            <a:r>
              <a:rPr lang="en-US" altLang="zh-TW" dirty="0"/>
              <a:t>bit</a:t>
            </a:r>
            <a:r>
              <a:rPr lang="zh-TW" altLang="en-US" dirty="0"/>
              <a:t>相互影響：</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64 * 5 </a:t>
            </a:r>
            <a:r>
              <a:rPr lang="zh-TW" altLang="en-US" dirty="0"/>
              <a:t>個 </a:t>
            </a:r>
            <a:r>
              <a:rPr lang="en-US" altLang="zh-TW" dirty="0"/>
              <a:t>and not </a:t>
            </a:r>
            <a:r>
              <a:rPr lang="en-US" altLang="zh-TW" dirty="0" err="1"/>
              <a:t>xor</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zh-TW" altLang="en-US" dirty="0"/>
          </a:p>
        </p:txBody>
      </p:sp>
    </p:spTree>
    <p:extLst>
      <p:ext uri="{BB962C8B-B14F-4D97-AF65-F5344CB8AC3E}">
        <p14:creationId xmlns:p14="http://schemas.microsoft.com/office/powerpoint/2010/main" val="223652046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Iota </a:t>
            </a:r>
            <a:r>
              <a:rPr lang="zh-TW" altLang="en-US" dirty="0"/>
              <a:t>映射為每一輪操作添加了一個固定的</a:t>
            </a:r>
            <a:r>
              <a:rPr lang="en-US" altLang="zh-TW" dirty="0"/>
              <a:t>round constant</a:t>
            </a: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將</a:t>
            </a:r>
            <a:r>
              <a:rPr lang="en-US" altLang="zh-TW" dirty="0"/>
              <a:t>round constant</a:t>
            </a:r>
            <a:r>
              <a:rPr lang="zh-TW" altLang="en-US" dirty="0"/>
              <a:t>通過 </a:t>
            </a:r>
            <a:r>
              <a:rPr lang="en-US" altLang="zh-TW" dirty="0"/>
              <a:t>XOR </a:t>
            </a:r>
            <a:r>
              <a:rPr lang="zh-TW" altLang="en-US" dirty="0"/>
              <a:t>操作加到 </a:t>
            </a:r>
            <a:r>
              <a:rPr lang="en-US" altLang="zh-TW" dirty="0"/>
              <a:t>(0, 0, z)</a:t>
            </a:r>
            <a:r>
              <a:rPr lang="zh-TW" altLang="en-US" dirty="0"/>
              <a:t>的</a:t>
            </a:r>
            <a:r>
              <a:rPr lang="en-US" altLang="zh-TW" dirty="0"/>
              <a:t>bit</a:t>
            </a:r>
            <a:r>
              <a:rPr lang="zh-TW" altLang="en-US" dirty="0"/>
              <a:t>中。</a:t>
            </a: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每輪的輪常數由一個線性反饋移位寄存器 </a:t>
            </a:r>
            <a:r>
              <a:rPr lang="en-US" altLang="zh-TW" dirty="0"/>
              <a:t>(LFSR) </a:t>
            </a:r>
            <a:r>
              <a:rPr lang="zh-TW" altLang="en-US" dirty="0"/>
              <a:t>產生</a:t>
            </a:r>
          </a:p>
        </p:txBody>
      </p:sp>
    </p:spTree>
    <p:extLst>
      <p:ext uri="{BB962C8B-B14F-4D97-AF65-F5344CB8AC3E}">
        <p14:creationId xmlns:p14="http://schemas.microsoft.com/office/powerpoint/2010/main" val="239266239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TW" altLang="en-US" dirty="0"/>
          </a:p>
        </p:txBody>
      </p:sp>
    </p:spTree>
    <p:extLst>
      <p:ext uri="{BB962C8B-B14F-4D97-AF65-F5344CB8AC3E}">
        <p14:creationId xmlns:p14="http://schemas.microsoft.com/office/powerpoint/2010/main" val="276445035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TW" altLang="en-US" dirty="0"/>
          </a:p>
        </p:txBody>
      </p:sp>
    </p:spTree>
    <p:extLst>
      <p:ext uri="{BB962C8B-B14F-4D97-AF65-F5344CB8AC3E}">
        <p14:creationId xmlns:p14="http://schemas.microsoft.com/office/powerpoint/2010/main" val="190898005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X</a:t>
            </a:r>
            <a:r>
              <a:rPr lang="zh-TW" altLang="en-US" dirty="0"/>
              <a:t>是要切的</a:t>
            </a:r>
            <a:r>
              <a:rPr lang="en-US" altLang="zh-TW" dirty="0"/>
              <a:t>segment</a:t>
            </a:r>
            <a:r>
              <a:rPr lang="zh-TW" altLang="en-US" dirty="0"/>
              <a:t>大小，</a:t>
            </a:r>
            <a:r>
              <a:rPr lang="en-US" altLang="zh-TW" dirty="0"/>
              <a:t>m</a:t>
            </a:r>
            <a:r>
              <a:rPr lang="zh-TW" altLang="en-US" dirty="0"/>
              <a:t>是輸入</a:t>
            </a:r>
            <a:r>
              <a:rPr lang="en-US" altLang="zh-TW" dirty="0"/>
              <a:t>bit stream</a:t>
            </a:r>
            <a:r>
              <a:rPr lang="zh-TW" altLang="en-US" dirty="0"/>
              <a:t>的長度</a:t>
            </a:r>
          </a:p>
        </p:txBody>
      </p:sp>
    </p:spTree>
    <p:extLst>
      <p:ext uri="{BB962C8B-B14F-4D97-AF65-F5344CB8AC3E}">
        <p14:creationId xmlns:p14="http://schemas.microsoft.com/office/powerpoint/2010/main" val="119320362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TW" altLang="en-US" dirty="0"/>
          </a:p>
        </p:txBody>
      </p:sp>
    </p:spTree>
    <p:extLst>
      <p:ext uri="{BB962C8B-B14F-4D97-AF65-F5344CB8AC3E}">
        <p14:creationId xmlns:p14="http://schemas.microsoft.com/office/powerpoint/2010/main" val="73642630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TW" altLang="en-US" dirty="0"/>
          </a:p>
        </p:txBody>
      </p:sp>
    </p:spTree>
    <p:extLst>
      <p:ext uri="{BB962C8B-B14F-4D97-AF65-F5344CB8AC3E}">
        <p14:creationId xmlns:p14="http://schemas.microsoft.com/office/powerpoint/2010/main" val="65285873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TW" altLang="en-US" dirty="0"/>
          </a:p>
        </p:txBody>
      </p:sp>
    </p:spTree>
    <p:extLst>
      <p:ext uri="{BB962C8B-B14F-4D97-AF65-F5344CB8AC3E}">
        <p14:creationId xmlns:p14="http://schemas.microsoft.com/office/powerpoint/2010/main" val="654839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TW" altLang="en-US" b="1" dirty="0"/>
              <a:t>目的：</a:t>
            </a:r>
            <a:endParaRPr lang="zh-TW" altLang="en-US" dirty="0"/>
          </a:p>
          <a:p>
            <a:pPr>
              <a:buFont typeface="Arial" panose="020B0604020202020204" pitchFamily="34" charset="0"/>
              <a:buChar char="•"/>
            </a:pPr>
            <a:r>
              <a:rPr lang="en-US" altLang="zh-TW" dirty="0"/>
              <a:t>NIST</a:t>
            </a:r>
            <a:r>
              <a:rPr lang="zh-TW" altLang="en-US" dirty="0"/>
              <a:t> </a:t>
            </a:r>
            <a:r>
              <a:rPr lang="en-US" altLang="zh-TW" dirty="0"/>
              <a:t>FIPS</a:t>
            </a:r>
            <a:r>
              <a:rPr lang="zh-TW" altLang="en-US" dirty="0"/>
              <a:t> </a:t>
            </a:r>
            <a:r>
              <a:rPr lang="en-US" altLang="zh-TW" dirty="0"/>
              <a:t>203</a:t>
            </a:r>
            <a:r>
              <a:rPr lang="zh-TW" altLang="en-US" dirty="0"/>
              <a:t>標準規範了使用模塊學習誤差（</a:t>
            </a:r>
            <a:r>
              <a:rPr lang="en-US" altLang="zh-TW" dirty="0"/>
              <a:t>Module Learning with Errors, MLWE</a:t>
            </a:r>
            <a:r>
              <a:rPr lang="zh-TW" altLang="en-US" dirty="0"/>
              <a:t>）問題來當作其密鑰封裝的機制（</a:t>
            </a:r>
            <a:r>
              <a:rPr lang="en-US" altLang="zh-TW" dirty="0"/>
              <a:t>KEM</a:t>
            </a:r>
            <a:r>
              <a:rPr lang="zh-TW" altLang="en-US" dirty="0"/>
              <a:t>），為了提供一種在公開通道上建立共享密鑰的方法。</a:t>
            </a:r>
          </a:p>
          <a:p>
            <a:pPr>
              <a:buFont typeface="Arial" panose="020B0604020202020204" pitchFamily="34" charset="0"/>
              <a:buChar char="•"/>
            </a:pPr>
            <a:r>
              <a:rPr lang="en-US" altLang="zh-TW" dirty="0"/>
              <a:t>ML-KEM</a:t>
            </a:r>
            <a:r>
              <a:rPr lang="zh-TW" altLang="en-US" dirty="0"/>
              <a:t>是從</a:t>
            </a:r>
            <a:r>
              <a:rPr lang="en-US" altLang="zh-TW" dirty="0"/>
              <a:t>CRYSTALS-KYBER</a:t>
            </a:r>
            <a:r>
              <a:rPr lang="zh-TW" altLang="en-US" dirty="0"/>
              <a:t>衍生而來的，這個演算法是</a:t>
            </a:r>
            <a:r>
              <a:rPr lang="en-US" altLang="zh-TW" dirty="0"/>
              <a:t>NIST</a:t>
            </a:r>
            <a:r>
              <a:rPr lang="zh-TW" altLang="en-US" dirty="0"/>
              <a:t>後量子密碼標準化項目的一部分。</a:t>
            </a:r>
          </a:p>
          <a:p>
            <a:r>
              <a:rPr lang="zh-TW" altLang="en-US" b="1" dirty="0"/>
              <a:t>文件內容：</a:t>
            </a:r>
            <a:endParaRPr lang="zh-TW" altLang="en-US" dirty="0"/>
          </a:p>
          <a:p>
            <a:pPr>
              <a:buFont typeface="Arial" panose="020B0604020202020204" pitchFamily="34" charset="0"/>
              <a:buChar char="•"/>
            </a:pPr>
            <a:r>
              <a:rPr lang="zh-TW" altLang="en-US" dirty="0"/>
              <a:t>本標準包括</a:t>
            </a:r>
            <a:r>
              <a:rPr lang="en-US" altLang="zh-TW" dirty="0"/>
              <a:t>ML-KEM</a:t>
            </a:r>
            <a:r>
              <a:rPr lang="zh-TW" altLang="en-US" dirty="0"/>
              <a:t>算法的詳細規範及其參數集，它介紹了使用</a:t>
            </a:r>
            <a:r>
              <a:rPr lang="en-US" altLang="zh-TW" dirty="0"/>
              <a:t>MLWE</a:t>
            </a:r>
            <a:r>
              <a:rPr lang="zh-TW" altLang="en-US" dirty="0"/>
              <a:t>問題的高效和安全的密碼學操作，並提供了三種不同安全等級的參數集：</a:t>
            </a:r>
            <a:r>
              <a:rPr lang="en-US" altLang="zh-TW" dirty="0"/>
              <a:t>ML-KEM-512</a:t>
            </a:r>
            <a:r>
              <a:rPr lang="zh-TW" altLang="en-US" dirty="0"/>
              <a:t>、</a:t>
            </a:r>
            <a:r>
              <a:rPr lang="en-US" altLang="zh-TW" dirty="0"/>
              <a:t>ML-KEM-768</a:t>
            </a:r>
            <a:r>
              <a:rPr lang="zh-TW" altLang="en-US" dirty="0"/>
              <a:t>、和</a:t>
            </a:r>
            <a:r>
              <a:rPr lang="en-US" altLang="zh-TW" dirty="0"/>
              <a:t>ML-KEM-1024</a:t>
            </a:r>
            <a:r>
              <a:rPr lang="zh-TW" altLang="en-US" dirty="0"/>
              <a:t>。</a:t>
            </a:r>
          </a:p>
          <a:p>
            <a:endParaRPr lang="zh-CN" altLang="en-US" dirty="0"/>
          </a:p>
        </p:txBody>
      </p:sp>
      <p:sp>
        <p:nvSpPr>
          <p:cNvPr id="4" name="灯片编号占位符 3"/>
          <p:cNvSpPr>
            <a:spLocks noGrp="1"/>
          </p:cNvSpPr>
          <p:nvPr>
            <p:ph type="sldNum" sz="quarter" idx="10"/>
          </p:nvPr>
        </p:nvSpPr>
        <p:spPr/>
        <p:txBody>
          <a:bodyPr/>
          <a:lstStyle/>
          <a:p>
            <a:fld id="{69A40415-9386-408E-9CCF-54F7835AD1E7}" type="slidenum">
              <a:rPr lang="zh-CN" altLang="en-US" smtClean="0"/>
              <a:t>5</a:t>
            </a:fld>
            <a:endParaRPr lang="zh-CN" altLang="en-US"/>
          </a:p>
        </p:txBody>
      </p:sp>
    </p:spTree>
    <p:extLst>
      <p:ext uri="{BB962C8B-B14F-4D97-AF65-F5344CB8AC3E}">
        <p14:creationId xmlns:p14="http://schemas.microsoft.com/office/powerpoint/2010/main" val="236388267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TW" altLang="en-US" dirty="0"/>
          </a:p>
        </p:txBody>
      </p:sp>
    </p:spTree>
    <p:extLst>
      <p:ext uri="{BB962C8B-B14F-4D97-AF65-F5344CB8AC3E}">
        <p14:creationId xmlns:p14="http://schemas.microsoft.com/office/powerpoint/2010/main" val="261335837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 3'd1 , = 3'd2 , = 3'd6 , </a:t>
            </a:r>
            <a:endParaRPr lang="zh-TW" altLang="en-US" dirty="0"/>
          </a:p>
        </p:txBody>
      </p:sp>
    </p:spTree>
    <p:extLst>
      <p:ext uri="{BB962C8B-B14F-4D97-AF65-F5344CB8AC3E}">
        <p14:creationId xmlns:p14="http://schemas.microsoft.com/office/powerpoint/2010/main" val="42026545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TW" altLang="en-US" dirty="0"/>
          </a:p>
        </p:txBody>
      </p:sp>
    </p:spTree>
    <p:extLst>
      <p:ext uri="{BB962C8B-B14F-4D97-AF65-F5344CB8AC3E}">
        <p14:creationId xmlns:p14="http://schemas.microsoft.com/office/powerpoint/2010/main" val="101759245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FC721462-D095-4E59-A8AC-4FBA96965AB6}" type="slidenum">
              <a:rPr lang="zh-CN" altLang="en-US" smtClean="0"/>
              <a:pPr/>
              <a:t>53</a:t>
            </a:fld>
            <a:endParaRPr lang="zh-CN" altLang="en-US"/>
          </a:p>
        </p:txBody>
      </p:sp>
    </p:spTree>
    <p:extLst>
      <p:ext uri="{BB962C8B-B14F-4D97-AF65-F5344CB8AC3E}">
        <p14:creationId xmlns:p14="http://schemas.microsoft.com/office/powerpoint/2010/main" val="424743003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p:txBody>
      </p:sp>
    </p:spTree>
    <p:extLst>
      <p:ext uri="{BB962C8B-B14F-4D97-AF65-F5344CB8AC3E}">
        <p14:creationId xmlns:p14="http://schemas.microsoft.com/office/powerpoint/2010/main" val="262080742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N=16(point number)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MR(modular reduction) </a:t>
            </a:r>
            <a:r>
              <a:rPr lang="zh-TW" altLang="en-US" dirty="0"/>
              <a:t>使用 </a:t>
            </a:r>
            <a:r>
              <a:rPr lang="en-US" altLang="zh-TW" dirty="0" err="1"/>
              <a:t>barrett</a:t>
            </a:r>
            <a:r>
              <a:rPr lang="en-US" altLang="zh-TW" dirty="0"/>
              <a:t> modular reduction </a:t>
            </a:r>
            <a:endParaRPr lang="zh-TW" altLang="en-US" dirty="0"/>
          </a:p>
        </p:txBody>
      </p:sp>
    </p:spTree>
    <p:extLst>
      <p:ext uri="{BB962C8B-B14F-4D97-AF65-F5344CB8AC3E}">
        <p14:creationId xmlns:p14="http://schemas.microsoft.com/office/powerpoint/2010/main" val="285901072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N=16(point number)</a:t>
            </a:r>
            <a:endParaRPr lang="zh-TW" altLang="en-US" dirty="0"/>
          </a:p>
        </p:txBody>
      </p:sp>
    </p:spTree>
    <p:extLst>
      <p:ext uri="{BB962C8B-B14F-4D97-AF65-F5344CB8AC3E}">
        <p14:creationId xmlns:p14="http://schemas.microsoft.com/office/powerpoint/2010/main" val="22258795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N=16(point number)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P=4(input or parallel number)</a:t>
            </a:r>
            <a:endParaRPr lang="zh-TW" altLang="en-US" dirty="0"/>
          </a:p>
        </p:txBody>
      </p:sp>
    </p:spTree>
    <p:extLst>
      <p:ext uri="{BB962C8B-B14F-4D97-AF65-F5344CB8AC3E}">
        <p14:creationId xmlns:p14="http://schemas.microsoft.com/office/powerpoint/2010/main" val="98351387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N=16(point number)</a:t>
            </a:r>
            <a:endParaRPr lang="zh-TW" altLang="en-US" dirty="0"/>
          </a:p>
        </p:txBody>
      </p:sp>
    </p:spTree>
    <p:extLst>
      <p:ext uri="{BB962C8B-B14F-4D97-AF65-F5344CB8AC3E}">
        <p14:creationId xmlns:p14="http://schemas.microsoft.com/office/powerpoint/2010/main" val="281435190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N=16(point number)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P = 2 and 4</a:t>
            </a:r>
            <a:endParaRPr lang="zh-TW" altLang="en-US" dirty="0"/>
          </a:p>
        </p:txBody>
      </p:sp>
    </p:spTree>
    <p:extLst>
      <p:ext uri="{BB962C8B-B14F-4D97-AF65-F5344CB8AC3E}">
        <p14:creationId xmlns:p14="http://schemas.microsoft.com/office/powerpoint/2010/main" val="30242589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TW" altLang="en-US" dirty="0"/>
          </a:p>
          <a:p>
            <a:r>
              <a:rPr lang="zh-TW" altLang="en-US" dirty="0"/>
              <a:t>這個圖表展示了</a:t>
            </a:r>
            <a:r>
              <a:rPr lang="en-US" altLang="zh-TW" dirty="0"/>
              <a:t>NIST</a:t>
            </a:r>
            <a:r>
              <a:rPr lang="zh-TW" altLang="en-US" dirty="0"/>
              <a:t>安全強度分類（</a:t>
            </a:r>
            <a:r>
              <a:rPr lang="en-US" altLang="zh-TW" dirty="0"/>
              <a:t>Security Categories</a:t>
            </a:r>
            <a:r>
              <a:rPr lang="zh-TW" altLang="en-US" dirty="0"/>
              <a:t>）與其對應的攻擊類型及示例。圖表的每一行代表一個安全等級，這些等級反映了密碼系統抵禦特定類型攻擊的能力。以下是圖表的詳細解釋：</a:t>
            </a:r>
          </a:p>
          <a:p>
            <a:pPr>
              <a:buFont typeface="+mj-lt"/>
              <a:buAutoNum type="arabicPeriod"/>
            </a:pPr>
            <a:r>
              <a:rPr lang="zh-TW" altLang="en-US" b="1" dirty="0"/>
              <a:t>安全分類 </a:t>
            </a:r>
            <a:r>
              <a:rPr lang="en-US" altLang="zh-TW" b="1" dirty="0"/>
              <a:t>1</a:t>
            </a:r>
            <a:r>
              <a:rPr lang="zh-TW" altLang="en-US" b="1" dirty="0"/>
              <a:t>：</a:t>
            </a:r>
            <a:endParaRPr lang="zh-TW" altLang="en-US" dirty="0"/>
          </a:p>
          <a:p>
            <a:pPr marL="742950" lvl="1" indent="-285750">
              <a:buFont typeface="+mj-lt"/>
              <a:buAutoNum type="arabicPeriod"/>
            </a:pPr>
            <a:r>
              <a:rPr lang="zh-TW" altLang="en-US" b="1" dirty="0"/>
              <a:t>對應的攻擊類型：</a:t>
            </a:r>
            <a:r>
              <a:rPr lang="zh-TW" altLang="en-US" dirty="0"/>
              <a:t> 對</a:t>
            </a:r>
            <a:r>
              <a:rPr lang="en-US" altLang="zh-TW" dirty="0"/>
              <a:t>128</a:t>
            </a:r>
            <a:r>
              <a:rPr lang="zh-TW" altLang="en-US" dirty="0"/>
              <a:t>位密鑰的區塊密碼進行密鑰搜索攻擊。</a:t>
            </a:r>
          </a:p>
          <a:p>
            <a:pPr marL="742950" lvl="1" indent="-285750">
              <a:buFont typeface="+mj-lt"/>
              <a:buAutoNum type="arabicPeriod"/>
            </a:pPr>
            <a:r>
              <a:rPr lang="zh-TW" altLang="en-US" b="1" dirty="0"/>
              <a:t>示例：</a:t>
            </a:r>
            <a:r>
              <a:rPr lang="zh-TW" altLang="en-US" dirty="0"/>
              <a:t> </a:t>
            </a:r>
            <a:r>
              <a:rPr lang="en-US" altLang="zh-TW" dirty="0"/>
              <a:t>AES-128</a:t>
            </a:r>
            <a:r>
              <a:rPr lang="zh-TW" altLang="en-US" dirty="0"/>
              <a:t>，這是一種使用</a:t>
            </a:r>
            <a:r>
              <a:rPr lang="en-US" altLang="zh-TW" dirty="0"/>
              <a:t>128</a:t>
            </a:r>
            <a:r>
              <a:rPr lang="zh-TW" altLang="en-US" dirty="0"/>
              <a:t>位密鑰的對稱加密算法。</a:t>
            </a:r>
          </a:p>
          <a:p>
            <a:pPr>
              <a:buFont typeface="+mj-lt"/>
              <a:buAutoNum type="arabicPeriod"/>
            </a:pPr>
            <a:r>
              <a:rPr lang="zh-TW" altLang="en-US" b="1" dirty="0"/>
              <a:t>安全分類 </a:t>
            </a:r>
            <a:r>
              <a:rPr lang="en-US" altLang="zh-TW" b="1" dirty="0"/>
              <a:t>2</a:t>
            </a:r>
            <a:r>
              <a:rPr lang="zh-TW" altLang="en-US" b="1" dirty="0"/>
              <a:t>：</a:t>
            </a:r>
            <a:endParaRPr lang="zh-TW" altLang="en-US" dirty="0"/>
          </a:p>
          <a:p>
            <a:pPr marL="742950" lvl="1" indent="-285750">
              <a:buFont typeface="+mj-lt"/>
              <a:buAutoNum type="arabicPeriod"/>
            </a:pPr>
            <a:r>
              <a:rPr lang="zh-TW" altLang="en-US" b="1" dirty="0"/>
              <a:t>對應的攻擊類型：</a:t>
            </a:r>
            <a:r>
              <a:rPr lang="zh-TW" altLang="en-US" dirty="0"/>
              <a:t> 對</a:t>
            </a:r>
            <a:r>
              <a:rPr lang="en-US" altLang="zh-TW" dirty="0"/>
              <a:t>256</a:t>
            </a:r>
            <a:r>
              <a:rPr lang="zh-TW" altLang="en-US" dirty="0"/>
              <a:t>位哈希函數進行碰撞搜索攻擊。</a:t>
            </a:r>
          </a:p>
          <a:p>
            <a:pPr marL="742950" lvl="1" indent="-285750">
              <a:buFont typeface="+mj-lt"/>
              <a:buAutoNum type="arabicPeriod"/>
            </a:pPr>
            <a:r>
              <a:rPr lang="zh-TW" altLang="en-US" b="1" dirty="0"/>
              <a:t>示例：</a:t>
            </a:r>
            <a:r>
              <a:rPr lang="zh-TW" altLang="en-US" dirty="0"/>
              <a:t> </a:t>
            </a:r>
            <a:r>
              <a:rPr lang="en-US" altLang="zh-TW" dirty="0"/>
              <a:t>SHA3-256</a:t>
            </a:r>
            <a:r>
              <a:rPr lang="zh-TW" altLang="en-US" dirty="0"/>
              <a:t>，這是一種</a:t>
            </a:r>
            <a:r>
              <a:rPr lang="en-US" altLang="zh-TW" dirty="0"/>
              <a:t>256</a:t>
            </a:r>
            <a:r>
              <a:rPr lang="zh-TW" altLang="en-US" dirty="0"/>
              <a:t>位的哈希算法。</a:t>
            </a:r>
          </a:p>
          <a:p>
            <a:pPr>
              <a:buFont typeface="+mj-lt"/>
              <a:buAutoNum type="arabicPeriod"/>
            </a:pPr>
            <a:r>
              <a:rPr lang="zh-TW" altLang="en-US" b="1" dirty="0"/>
              <a:t>安全分類 </a:t>
            </a:r>
            <a:r>
              <a:rPr lang="en-US" altLang="zh-TW" b="1" dirty="0"/>
              <a:t>3</a:t>
            </a:r>
            <a:r>
              <a:rPr lang="zh-TW" altLang="en-US" b="1" dirty="0"/>
              <a:t>：</a:t>
            </a:r>
            <a:endParaRPr lang="zh-TW" altLang="en-US" dirty="0"/>
          </a:p>
          <a:p>
            <a:pPr marL="742950" lvl="1" indent="-285750">
              <a:buFont typeface="+mj-lt"/>
              <a:buAutoNum type="arabicPeriod"/>
            </a:pPr>
            <a:r>
              <a:rPr lang="zh-TW" altLang="en-US" b="1" dirty="0"/>
              <a:t>對應的攻擊類型：</a:t>
            </a:r>
            <a:r>
              <a:rPr lang="zh-TW" altLang="en-US" dirty="0"/>
              <a:t> 對</a:t>
            </a:r>
            <a:r>
              <a:rPr lang="en-US" altLang="zh-TW" dirty="0"/>
              <a:t>192</a:t>
            </a:r>
            <a:r>
              <a:rPr lang="zh-TW" altLang="en-US" dirty="0"/>
              <a:t>位密鑰的區塊密碼進行密鑰搜索攻擊。</a:t>
            </a:r>
          </a:p>
          <a:p>
            <a:pPr marL="742950" lvl="1" indent="-285750">
              <a:buFont typeface="+mj-lt"/>
              <a:buAutoNum type="arabicPeriod"/>
            </a:pPr>
            <a:r>
              <a:rPr lang="zh-TW" altLang="en-US" b="1" dirty="0"/>
              <a:t>示例：</a:t>
            </a:r>
            <a:r>
              <a:rPr lang="zh-TW" altLang="en-US" dirty="0"/>
              <a:t> </a:t>
            </a:r>
            <a:r>
              <a:rPr lang="en-US" altLang="zh-TW" dirty="0"/>
              <a:t>AES-192</a:t>
            </a:r>
            <a:r>
              <a:rPr lang="zh-TW" altLang="en-US" dirty="0"/>
              <a:t>，這是一種使用</a:t>
            </a:r>
            <a:r>
              <a:rPr lang="en-US" altLang="zh-TW" dirty="0"/>
              <a:t>192</a:t>
            </a:r>
            <a:r>
              <a:rPr lang="zh-TW" altLang="en-US" dirty="0"/>
              <a:t>位密鑰的對稱加密算法。</a:t>
            </a:r>
          </a:p>
          <a:p>
            <a:pPr>
              <a:buFont typeface="+mj-lt"/>
              <a:buAutoNum type="arabicPeriod"/>
            </a:pPr>
            <a:r>
              <a:rPr lang="zh-TW" altLang="en-US" b="1" dirty="0"/>
              <a:t>安全分類 </a:t>
            </a:r>
            <a:r>
              <a:rPr lang="en-US" altLang="zh-TW" b="1" dirty="0"/>
              <a:t>4</a:t>
            </a:r>
            <a:r>
              <a:rPr lang="zh-TW" altLang="en-US" b="1" dirty="0"/>
              <a:t>：</a:t>
            </a:r>
            <a:endParaRPr lang="zh-TW" altLang="en-US" dirty="0"/>
          </a:p>
          <a:p>
            <a:pPr marL="742950" lvl="1" indent="-285750">
              <a:buFont typeface="+mj-lt"/>
              <a:buAutoNum type="arabicPeriod"/>
            </a:pPr>
            <a:r>
              <a:rPr lang="zh-TW" altLang="en-US" b="1" dirty="0"/>
              <a:t>對應的攻擊類型：</a:t>
            </a:r>
            <a:r>
              <a:rPr lang="zh-TW" altLang="en-US" dirty="0"/>
              <a:t> 對</a:t>
            </a:r>
            <a:r>
              <a:rPr lang="en-US" altLang="zh-TW" dirty="0"/>
              <a:t>384</a:t>
            </a:r>
            <a:r>
              <a:rPr lang="zh-TW" altLang="en-US" dirty="0"/>
              <a:t>位哈希函數進行碰撞搜索攻擊。</a:t>
            </a:r>
          </a:p>
          <a:p>
            <a:pPr marL="742950" lvl="1" indent="-285750">
              <a:buFont typeface="+mj-lt"/>
              <a:buAutoNum type="arabicPeriod"/>
            </a:pPr>
            <a:r>
              <a:rPr lang="zh-TW" altLang="en-US" b="1" dirty="0"/>
              <a:t>示例：</a:t>
            </a:r>
            <a:r>
              <a:rPr lang="zh-TW" altLang="en-US" dirty="0"/>
              <a:t> </a:t>
            </a:r>
            <a:r>
              <a:rPr lang="en-US" altLang="zh-TW" dirty="0"/>
              <a:t>SHA3-384</a:t>
            </a:r>
            <a:r>
              <a:rPr lang="zh-TW" altLang="en-US" dirty="0"/>
              <a:t>，這是一種</a:t>
            </a:r>
            <a:r>
              <a:rPr lang="en-US" altLang="zh-TW" dirty="0"/>
              <a:t>384</a:t>
            </a:r>
            <a:r>
              <a:rPr lang="zh-TW" altLang="en-US" dirty="0"/>
              <a:t>位的哈希算法。</a:t>
            </a:r>
          </a:p>
          <a:p>
            <a:pPr>
              <a:buFont typeface="+mj-lt"/>
              <a:buAutoNum type="arabicPeriod"/>
            </a:pPr>
            <a:r>
              <a:rPr lang="zh-TW" altLang="en-US" b="1" dirty="0"/>
              <a:t>安全分類 </a:t>
            </a:r>
            <a:r>
              <a:rPr lang="en-US" altLang="zh-TW" b="1" dirty="0"/>
              <a:t>5</a:t>
            </a:r>
            <a:r>
              <a:rPr lang="zh-TW" altLang="en-US" b="1" dirty="0"/>
              <a:t>：</a:t>
            </a:r>
            <a:endParaRPr lang="zh-TW" altLang="en-US" dirty="0"/>
          </a:p>
          <a:p>
            <a:pPr marL="742950" lvl="1" indent="-285750">
              <a:buFont typeface="+mj-lt"/>
              <a:buAutoNum type="arabicPeriod"/>
            </a:pPr>
            <a:r>
              <a:rPr lang="zh-TW" altLang="en-US" b="1" dirty="0"/>
              <a:t>對應的攻擊類型：</a:t>
            </a:r>
            <a:r>
              <a:rPr lang="zh-TW" altLang="en-US" dirty="0"/>
              <a:t> 對</a:t>
            </a:r>
            <a:r>
              <a:rPr lang="en-US" altLang="zh-TW" dirty="0"/>
              <a:t>256</a:t>
            </a:r>
            <a:r>
              <a:rPr lang="zh-TW" altLang="en-US" dirty="0"/>
              <a:t>位密鑰的區塊密碼進行密鑰搜索攻擊。</a:t>
            </a:r>
          </a:p>
          <a:p>
            <a:pPr marL="742950" lvl="1" indent="-285750">
              <a:buFont typeface="+mj-lt"/>
              <a:buAutoNum type="arabicPeriod"/>
            </a:pPr>
            <a:r>
              <a:rPr lang="zh-TW" altLang="en-US" b="1" dirty="0"/>
              <a:t>示例：</a:t>
            </a:r>
            <a:r>
              <a:rPr lang="zh-TW" altLang="en-US" dirty="0"/>
              <a:t> </a:t>
            </a:r>
            <a:r>
              <a:rPr lang="en-US" altLang="zh-TW" dirty="0"/>
              <a:t>AES-256</a:t>
            </a:r>
            <a:r>
              <a:rPr lang="zh-TW" altLang="en-US" dirty="0"/>
              <a:t>，這是一種使用</a:t>
            </a:r>
            <a:r>
              <a:rPr lang="en-US" altLang="zh-TW" dirty="0"/>
              <a:t>256</a:t>
            </a:r>
            <a:r>
              <a:rPr lang="zh-TW" altLang="en-US" dirty="0"/>
              <a:t>位密鑰的對稱加密算法。</a:t>
            </a:r>
          </a:p>
          <a:p>
            <a:r>
              <a:rPr lang="zh-TW" altLang="en-US" dirty="0"/>
              <a:t>這個圖表的目的在於提供一個參考，使實施者能夠根據需要的安全等級選擇合適的加密算法。例如，如果需要抵禦高級別的攻擊（如針對</a:t>
            </a:r>
            <a:r>
              <a:rPr lang="en-US" altLang="zh-TW" dirty="0"/>
              <a:t>256</a:t>
            </a:r>
            <a:r>
              <a:rPr lang="zh-TW" altLang="en-US" dirty="0"/>
              <a:t>位密鑰的密鑰搜索），則應選擇符合安全分類</a:t>
            </a:r>
            <a:r>
              <a:rPr lang="en-US" altLang="zh-TW" dirty="0"/>
              <a:t>5</a:t>
            </a:r>
            <a:r>
              <a:rPr lang="zh-TW" altLang="en-US" dirty="0"/>
              <a:t>的加密算法，如</a:t>
            </a:r>
            <a:r>
              <a:rPr lang="en-US" altLang="zh-TW" dirty="0"/>
              <a:t>AES-256</a:t>
            </a:r>
            <a:r>
              <a:rPr lang="zh-TW" altLang="en-US" dirty="0"/>
              <a:t>。</a:t>
            </a:r>
          </a:p>
          <a:p>
            <a:endParaRPr lang="en-US" altLang="zh-CN" dirty="0"/>
          </a:p>
          <a:p>
            <a:r>
              <a:rPr lang="zh-TW" altLang="en-US" dirty="0"/>
              <a:t>具體來說，</a:t>
            </a:r>
            <a:r>
              <a:rPr lang="en-US" altLang="zh-TW" dirty="0"/>
              <a:t>ML-KEM-512 </a:t>
            </a:r>
            <a:r>
              <a:rPr lang="zh-TW" altLang="en-US" dirty="0"/>
              <a:t>聲稱屬於安全類別 </a:t>
            </a:r>
            <a:r>
              <a:rPr lang="en-US" altLang="zh-TW" dirty="0"/>
              <a:t>1</a:t>
            </a:r>
            <a:r>
              <a:rPr lang="zh-TW" altLang="en-US" dirty="0"/>
              <a:t>，</a:t>
            </a:r>
            <a:r>
              <a:rPr lang="en-US" altLang="zh-TW" dirty="0"/>
              <a:t>ML-KEM-768 </a:t>
            </a:r>
            <a:r>
              <a:rPr lang="zh-TW" altLang="en-US" dirty="0"/>
              <a:t>聲稱屬於安全類別屬於安全類別 </a:t>
            </a:r>
            <a:r>
              <a:rPr lang="en-US" altLang="zh-TW" dirty="0"/>
              <a:t>3</a:t>
            </a:r>
            <a:r>
              <a:rPr lang="zh-TW" altLang="en-US" dirty="0"/>
              <a:t>，</a:t>
            </a:r>
            <a:r>
              <a:rPr lang="en-US" altLang="zh-TW" dirty="0"/>
              <a:t>ML-KEM-1024 </a:t>
            </a:r>
            <a:r>
              <a:rPr lang="zh-TW" altLang="en-US" dirty="0"/>
              <a:t>據稱屬於安全類別 </a:t>
            </a:r>
            <a:r>
              <a:rPr lang="en-US" altLang="zh-TW" dirty="0"/>
              <a:t>5</a:t>
            </a:r>
            <a:r>
              <a:rPr lang="zh-TW" altLang="en-US" dirty="0"/>
              <a:t>。有關基於 </a:t>
            </a:r>
            <a:r>
              <a:rPr lang="en-US" altLang="zh-TW" dirty="0"/>
              <a:t>MLWE </a:t>
            </a:r>
            <a:r>
              <a:rPr lang="zh-TW" altLang="en-US" dirty="0"/>
              <a:t>的密碼系統的安全強度的更多討論，請參閱 </a:t>
            </a:r>
            <a:r>
              <a:rPr lang="en-US" altLang="zh-TW" dirty="0"/>
              <a:t>[1]</a:t>
            </a:r>
            <a:r>
              <a:rPr lang="zh-TW" altLang="en-US" dirty="0"/>
              <a:t>。</a:t>
            </a:r>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69A40415-9386-408E-9CCF-54F7835AD1E7}" type="slidenum">
              <a:rPr lang="zh-CN" altLang="en-US" smtClean="0"/>
              <a:t>6</a:t>
            </a:fld>
            <a:endParaRPr lang="zh-CN" altLang="en-US"/>
          </a:p>
        </p:txBody>
      </p:sp>
    </p:spTree>
    <p:extLst>
      <p:ext uri="{BB962C8B-B14F-4D97-AF65-F5344CB8AC3E}">
        <p14:creationId xmlns:p14="http://schemas.microsoft.com/office/powerpoint/2010/main" val="243312229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N=512(point number) P = 4</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N=512(point number) P = 8</a:t>
            </a:r>
          </a:p>
        </p:txBody>
      </p:sp>
    </p:spTree>
    <p:extLst>
      <p:ext uri="{BB962C8B-B14F-4D97-AF65-F5344CB8AC3E}">
        <p14:creationId xmlns:p14="http://schemas.microsoft.com/office/powerpoint/2010/main" val="352245824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N=512(point number) P = 4</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N=512(point number) P = 8</a:t>
            </a:r>
          </a:p>
        </p:txBody>
      </p:sp>
    </p:spTree>
    <p:extLst>
      <p:ext uri="{BB962C8B-B14F-4D97-AF65-F5344CB8AC3E}">
        <p14:creationId xmlns:p14="http://schemas.microsoft.com/office/powerpoint/2010/main" val="162197104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N=512(point number) P = 4</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N=512(point number) P = 8</a:t>
            </a:r>
          </a:p>
        </p:txBody>
      </p:sp>
    </p:spTree>
    <p:extLst>
      <p:ext uri="{BB962C8B-B14F-4D97-AF65-F5344CB8AC3E}">
        <p14:creationId xmlns:p14="http://schemas.microsoft.com/office/powerpoint/2010/main" val="38895054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 3'd1 , = 3'd2 , = 3'd6 , </a:t>
            </a:r>
            <a:endParaRPr lang="zh-TW" altLang="en-US" dirty="0"/>
          </a:p>
        </p:txBody>
      </p:sp>
    </p:spTree>
    <p:extLst>
      <p:ext uri="{BB962C8B-B14F-4D97-AF65-F5344CB8AC3E}">
        <p14:creationId xmlns:p14="http://schemas.microsoft.com/office/powerpoint/2010/main" val="213672014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 3'd1 , = 3'd2 , = 3'd6 , </a:t>
            </a:r>
            <a:endParaRPr lang="zh-TW" altLang="en-US" dirty="0"/>
          </a:p>
        </p:txBody>
      </p:sp>
    </p:spTree>
    <p:extLst>
      <p:ext uri="{BB962C8B-B14F-4D97-AF65-F5344CB8AC3E}">
        <p14:creationId xmlns:p14="http://schemas.microsoft.com/office/powerpoint/2010/main" val="275455283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FC721462-D095-4E59-A8AC-4FBA96965AB6}" type="slidenum">
              <a:rPr lang="zh-CN" altLang="en-US" smtClean="0"/>
              <a:pPr/>
              <a:t>65</a:t>
            </a:fld>
            <a:endParaRPr lang="zh-CN" altLang="en-US"/>
          </a:p>
        </p:txBody>
      </p:sp>
    </p:spTree>
    <p:extLst>
      <p:ext uri="{BB962C8B-B14F-4D97-AF65-F5344CB8AC3E}">
        <p14:creationId xmlns:p14="http://schemas.microsoft.com/office/powerpoint/2010/main" val="91013552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TW" altLang="en-US" dirty="0"/>
          </a:p>
        </p:txBody>
      </p:sp>
      <p:sp>
        <p:nvSpPr>
          <p:cNvPr id="4" name="灯片编号占位符 3"/>
          <p:cNvSpPr>
            <a:spLocks noGrp="1"/>
          </p:cNvSpPr>
          <p:nvPr>
            <p:ph type="sldNum" sz="quarter" idx="10"/>
          </p:nvPr>
        </p:nvSpPr>
        <p:spPr/>
        <p:txBody>
          <a:bodyPr/>
          <a:lstStyle/>
          <a:p>
            <a:fld id="{69A40415-9386-408E-9CCF-54F7835AD1E7}" type="slidenum">
              <a:rPr lang="zh-CN" altLang="en-US" smtClean="0"/>
              <a:t>66</a:t>
            </a:fld>
            <a:endParaRPr lang="zh-CN" altLang="en-US"/>
          </a:p>
        </p:txBody>
      </p:sp>
    </p:spTree>
    <p:extLst>
      <p:ext uri="{BB962C8B-B14F-4D97-AF65-F5344CB8AC3E}">
        <p14:creationId xmlns:p14="http://schemas.microsoft.com/office/powerpoint/2010/main" val="426433185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FC721462-D095-4E59-A8AC-4FBA96965AB6}" type="slidenum">
              <a:rPr lang="zh-CN" altLang="en-US" smtClean="0"/>
              <a:pPr/>
              <a:t>67</a:t>
            </a:fld>
            <a:endParaRPr lang="zh-CN" altLang="en-US"/>
          </a:p>
        </p:txBody>
      </p:sp>
    </p:spTree>
    <p:extLst>
      <p:ext uri="{BB962C8B-B14F-4D97-AF65-F5344CB8AC3E}">
        <p14:creationId xmlns:p14="http://schemas.microsoft.com/office/powerpoint/2010/main" val="246529500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TW" altLang="en-US" dirty="0"/>
          </a:p>
          <a:p>
            <a:r>
              <a:rPr lang="zh-TW" altLang="en-US" dirty="0"/>
              <a:t>這個圖表展示了</a:t>
            </a:r>
            <a:r>
              <a:rPr lang="en-US" altLang="zh-TW" dirty="0"/>
              <a:t>NIST</a:t>
            </a:r>
            <a:r>
              <a:rPr lang="zh-TW" altLang="en-US" dirty="0"/>
              <a:t>安全強度分類（</a:t>
            </a:r>
            <a:r>
              <a:rPr lang="en-US" altLang="zh-TW" dirty="0"/>
              <a:t>Security Categories</a:t>
            </a:r>
            <a:r>
              <a:rPr lang="zh-TW" altLang="en-US" dirty="0"/>
              <a:t>）與其對應的攻擊類型及示例。圖表的每一行代表一個安全等級，這些等級反映了密碼系統抵禦特定類型攻擊的能力。以下是圖表的詳細解釋：</a:t>
            </a:r>
          </a:p>
          <a:p>
            <a:pPr>
              <a:buFont typeface="+mj-lt"/>
              <a:buAutoNum type="arabicPeriod"/>
            </a:pPr>
            <a:r>
              <a:rPr lang="zh-TW" altLang="en-US" b="1" dirty="0"/>
              <a:t>安全分類 </a:t>
            </a:r>
            <a:r>
              <a:rPr lang="en-US" altLang="zh-TW" b="1" dirty="0"/>
              <a:t>1</a:t>
            </a:r>
            <a:r>
              <a:rPr lang="zh-TW" altLang="en-US" b="1" dirty="0"/>
              <a:t>：</a:t>
            </a:r>
            <a:endParaRPr lang="zh-TW" altLang="en-US" dirty="0"/>
          </a:p>
          <a:p>
            <a:pPr marL="742950" lvl="1" indent="-285750">
              <a:buFont typeface="+mj-lt"/>
              <a:buAutoNum type="arabicPeriod"/>
            </a:pPr>
            <a:r>
              <a:rPr lang="zh-TW" altLang="en-US" b="1" dirty="0"/>
              <a:t>對應的攻擊類型：</a:t>
            </a:r>
            <a:r>
              <a:rPr lang="zh-TW" altLang="en-US" dirty="0"/>
              <a:t> 對</a:t>
            </a:r>
            <a:r>
              <a:rPr lang="en-US" altLang="zh-TW" dirty="0"/>
              <a:t>128</a:t>
            </a:r>
            <a:r>
              <a:rPr lang="zh-TW" altLang="en-US" dirty="0"/>
              <a:t>位密鑰的區塊密碼進行密鑰搜索攻擊。</a:t>
            </a:r>
          </a:p>
          <a:p>
            <a:pPr marL="742950" lvl="1" indent="-285750">
              <a:buFont typeface="+mj-lt"/>
              <a:buAutoNum type="arabicPeriod"/>
            </a:pPr>
            <a:r>
              <a:rPr lang="zh-TW" altLang="en-US" b="1" dirty="0"/>
              <a:t>示例：</a:t>
            </a:r>
            <a:r>
              <a:rPr lang="zh-TW" altLang="en-US" dirty="0"/>
              <a:t> </a:t>
            </a:r>
            <a:r>
              <a:rPr lang="en-US" altLang="zh-TW" dirty="0"/>
              <a:t>AES-128</a:t>
            </a:r>
            <a:r>
              <a:rPr lang="zh-TW" altLang="en-US" dirty="0"/>
              <a:t>，這是一種使用</a:t>
            </a:r>
            <a:r>
              <a:rPr lang="en-US" altLang="zh-TW" dirty="0"/>
              <a:t>128</a:t>
            </a:r>
            <a:r>
              <a:rPr lang="zh-TW" altLang="en-US" dirty="0"/>
              <a:t>位密鑰的對稱加密算法。</a:t>
            </a:r>
          </a:p>
          <a:p>
            <a:pPr>
              <a:buFont typeface="+mj-lt"/>
              <a:buAutoNum type="arabicPeriod"/>
            </a:pPr>
            <a:r>
              <a:rPr lang="zh-TW" altLang="en-US" b="1" dirty="0"/>
              <a:t>安全分類 </a:t>
            </a:r>
            <a:r>
              <a:rPr lang="en-US" altLang="zh-TW" b="1" dirty="0"/>
              <a:t>2</a:t>
            </a:r>
            <a:r>
              <a:rPr lang="zh-TW" altLang="en-US" b="1" dirty="0"/>
              <a:t>：</a:t>
            </a:r>
            <a:endParaRPr lang="zh-TW" altLang="en-US" dirty="0"/>
          </a:p>
          <a:p>
            <a:pPr marL="742950" lvl="1" indent="-285750">
              <a:buFont typeface="+mj-lt"/>
              <a:buAutoNum type="arabicPeriod"/>
            </a:pPr>
            <a:r>
              <a:rPr lang="zh-TW" altLang="en-US" b="1" dirty="0"/>
              <a:t>對應的攻擊類型：</a:t>
            </a:r>
            <a:r>
              <a:rPr lang="zh-TW" altLang="en-US" dirty="0"/>
              <a:t> 對</a:t>
            </a:r>
            <a:r>
              <a:rPr lang="en-US" altLang="zh-TW" dirty="0"/>
              <a:t>256</a:t>
            </a:r>
            <a:r>
              <a:rPr lang="zh-TW" altLang="en-US" dirty="0"/>
              <a:t>位哈希函數進行碰撞搜索攻擊。</a:t>
            </a:r>
          </a:p>
          <a:p>
            <a:pPr marL="742950" lvl="1" indent="-285750">
              <a:buFont typeface="+mj-lt"/>
              <a:buAutoNum type="arabicPeriod"/>
            </a:pPr>
            <a:r>
              <a:rPr lang="zh-TW" altLang="en-US" b="1" dirty="0"/>
              <a:t>示例：</a:t>
            </a:r>
            <a:r>
              <a:rPr lang="zh-TW" altLang="en-US" dirty="0"/>
              <a:t> </a:t>
            </a:r>
            <a:r>
              <a:rPr lang="en-US" altLang="zh-TW" dirty="0"/>
              <a:t>SHA3-256</a:t>
            </a:r>
            <a:r>
              <a:rPr lang="zh-TW" altLang="en-US" dirty="0"/>
              <a:t>，這是一種</a:t>
            </a:r>
            <a:r>
              <a:rPr lang="en-US" altLang="zh-TW" dirty="0"/>
              <a:t>256</a:t>
            </a:r>
            <a:r>
              <a:rPr lang="zh-TW" altLang="en-US" dirty="0"/>
              <a:t>位的哈希算法。</a:t>
            </a:r>
          </a:p>
          <a:p>
            <a:pPr>
              <a:buFont typeface="+mj-lt"/>
              <a:buAutoNum type="arabicPeriod"/>
            </a:pPr>
            <a:r>
              <a:rPr lang="zh-TW" altLang="en-US" b="1" dirty="0"/>
              <a:t>安全分類 </a:t>
            </a:r>
            <a:r>
              <a:rPr lang="en-US" altLang="zh-TW" b="1" dirty="0"/>
              <a:t>3</a:t>
            </a:r>
            <a:r>
              <a:rPr lang="zh-TW" altLang="en-US" b="1" dirty="0"/>
              <a:t>：</a:t>
            </a:r>
            <a:endParaRPr lang="zh-TW" altLang="en-US" dirty="0"/>
          </a:p>
          <a:p>
            <a:pPr marL="742950" lvl="1" indent="-285750">
              <a:buFont typeface="+mj-lt"/>
              <a:buAutoNum type="arabicPeriod"/>
            </a:pPr>
            <a:r>
              <a:rPr lang="zh-TW" altLang="en-US" b="1" dirty="0"/>
              <a:t>對應的攻擊類型：</a:t>
            </a:r>
            <a:r>
              <a:rPr lang="zh-TW" altLang="en-US" dirty="0"/>
              <a:t> 對</a:t>
            </a:r>
            <a:r>
              <a:rPr lang="en-US" altLang="zh-TW" dirty="0"/>
              <a:t>192</a:t>
            </a:r>
            <a:r>
              <a:rPr lang="zh-TW" altLang="en-US" dirty="0"/>
              <a:t>位密鑰的區塊密碼進行密鑰搜索攻擊。</a:t>
            </a:r>
          </a:p>
          <a:p>
            <a:pPr marL="742950" lvl="1" indent="-285750">
              <a:buFont typeface="+mj-lt"/>
              <a:buAutoNum type="arabicPeriod"/>
            </a:pPr>
            <a:r>
              <a:rPr lang="zh-TW" altLang="en-US" b="1" dirty="0"/>
              <a:t>示例：</a:t>
            </a:r>
            <a:r>
              <a:rPr lang="zh-TW" altLang="en-US" dirty="0"/>
              <a:t> </a:t>
            </a:r>
            <a:r>
              <a:rPr lang="en-US" altLang="zh-TW" dirty="0"/>
              <a:t>AES-192</a:t>
            </a:r>
            <a:r>
              <a:rPr lang="zh-TW" altLang="en-US" dirty="0"/>
              <a:t>，這是一種使用</a:t>
            </a:r>
            <a:r>
              <a:rPr lang="en-US" altLang="zh-TW" dirty="0"/>
              <a:t>192</a:t>
            </a:r>
            <a:r>
              <a:rPr lang="zh-TW" altLang="en-US" dirty="0"/>
              <a:t>位密鑰的對稱加密算法。</a:t>
            </a:r>
          </a:p>
          <a:p>
            <a:pPr>
              <a:buFont typeface="+mj-lt"/>
              <a:buAutoNum type="arabicPeriod"/>
            </a:pPr>
            <a:r>
              <a:rPr lang="zh-TW" altLang="en-US" b="1" dirty="0"/>
              <a:t>安全分類 </a:t>
            </a:r>
            <a:r>
              <a:rPr lang="en-US" altLang="zh-TW" b="1" dirty="0"/>
              <a:t>4</a:t>
            </a:r>
            <a:r>
              <a:rPr lang="zh-TW" altLang="en-US" b="1" dirty="0"/>
              <a:t>：</a:t>
            </a:r>
            <a:endParaRPr lang="zh-TW" altLang="en-US" dirty="0"/>
          </a:p>
          <a:p>
            <a:pPr marL="742950" lvl="1" indent="-285750">
              <a:buFont typeface="+mj-lt"/>
              <a:buAutoNum type="arabicPeriod"/>
            </a:pPr>
            <a:r>
              <a:rPr lang="zh-TW" altLang="en-US" b="1" dirty="0"/>
              <a:t>對應的攻擊類型：</a:t>
            </a:r>
            <a:r>
              <a:rPr lang="zh-TW" altLang="en-US" dirty="0"/>
              <a:t> 對</a:t>
            </a:r>
            <a:r>
              <a:rPr lang="en-US" altLang="zh-TW" dirty="0"/>
              <a:t>384</a:t>
            </a:r>
            <a:r>
              <a:rPr lang="zh-TW" altLang="en-US" dirty="0"/>
              <a:t>位哈希函數進行碰撞搜索攻擊。</a:t>
            </a:r>
          </a:p>
          <a:p>
            <a:pPr marL="742950" lvl="1" indent="-285750">
              <a:buFont typeface="+mj-lt"/>
              <a:buAutoNum type="arabicPeriod"/>
            </a:pPr>
            <a:r>
              <a:rPr lang="zh-TW" altLang="en-US" b="1" dirty="0"/>
              <a:t>示例：</a:t>
            </a:r>
            <a:r>
              <a:rPr lang="zh-TW" altLang="en-US" dirty="0"/>
              <a:t> </a:t>
            </a:r>
            <a:r>
              <a:rPr lang="en-US" altLang="zh-TW" dirty="0"/>
              <a:t>SHA3-384</a:t>
            </a:r>
            <a:r>
              <a:rPr lang="zh-TW" altLang="en-US" dirty="0"/>
              <a:t>，這是一種</a:t>
            </a:r>
            <a:r>
              <a:rPr lang="en-US" altLang="zh-TW" dirty="0"/>
              <a:t>384</a:t>
            </a:r>
            <a:r>
              <a:rPr lang="zh-TW" altLang="en-US" dirty="0"/>
              <a:t>位的哈希算法。</a:t>
            </a:r>
          </a:p>
          <a:p>
            <a:pPr>
              <a:buFont typeface="+mj-lt"/>
              <a:buAutoNum type="arabicPeriod"/>
            </a:pPr>
            <a:r>
              <a:rPr lang="zh-TW" altLang="en-US" b="1" dirty="0"/>
              <a:t>安全分類 </a:t>
            </a:r>
            <a:r>
              <a:rPr lang="en-US" altLang="zh-TW" b="1" dirty="0"/>
              <a:t>5</a:t>
            </a:r>
            <a:r>
              <a:rPr lang="zh-TW" altLang="en-US" b="1" dirty="0"/>
              <a:t>：</a:t>
            </a:r>
            <a:endParaRPr lang="zh-TW" altLang="en-US" dirty="0"/>
          </a:p>
          <a:p>
            <a:pPr marL="742950" lvl="1" indent="-285750">
              <a:buFont typeface="+mj-lt"/>
              <a:buAutoNum type="arabicPeriod"/>
            </a:pPr>
            <a:r>
              <a:rPr lang="zh-TW" altLang="en-US" b="1" dirty="0"/>
              <a:t>對應的攻擊類型：</a:t>
            </a:r>
            <a:r>
              <a:rPr lang="zh-TW" altLang="en-US" dirty="0"/>
              <a:t> 對</a:t>
            </a:r>
            <a:r>
              <a:rPr lang="en-US" altLang="zh-TW" dirty="0"/>
              <a:t>256</a:t>
            </a:r>
            <a:r>
              <a:rPr lang="zh-TW" altLang="en-US" dirty="0"/>
              <a:t>位密鑰的區塊密碼進行密鑰搜索攻擊。</a:t>
            </a:r>
          </a:p>
          <a:p>
            <a:pPr marL="742950" lvl="1" indent="-285750">
              <a:buFont typeface="+mj-lt"/>
              <a:buAutoNum type="arabicPeriod"/>
            </a:pPr>
            <a:r>
              <a:rPr lang="zh-TW" altLang="en-US" b="1" dirty="0"/>
              <a:t>示例：</a:t>
            </a:r>
            <a:r>
              <a:rPr lang="zh-TW" altLang="en-US" dirty="0"/>
              <a:t> </a:t>
            </a:r>
            <a:r>
              <a:rPr lang="en-US" altLang="zh-TW" dirty="0"/>
              <a:t>AES-256</a:t>
            </a:r>
            <a:r>
              <a:rPr lang="zh-TW" altLang="en-US" dirty="0"/>
              <a:t>，這是一種使用</a:t>
            </a:r>
            <a:r>
              <a:rPr lang="en-US" altLang="zh-TW" dirty="0"/>
              <a:t>256</a:t>
            </a:r>
            <a:r>
              <a:rPr lang="zh-TW" altLang="en-US" dirty="0"/>
              <a:t>位密鑰的對稱加密算法。</a:t>
            </a:r>
          </a:p>
          <a:p>
            <a:r>
              <a:rPr lang="zh-TW" altLang="en-US" dirty="0"/>
              <a:t>這個圖表的目的在於提供一個參考，使實施者能夠根據需要的安全等級選擇合適的加密算法。例如，如果需要抵禦高級別的攻擊（如針對</a:t>
            </a:r>
            <a:r>
              <a:rPr lang="en-US" altLang="zh-TW" dirty="0"/>
              <a:t>256</a:t>
            </a:r>
            <a:r>
              <a:rPr lang="zh-TW" altLang="en-US" dirty="0"/>
              <a:t>位密鑰的密鑰搜索），則應選擇符合安全分類</a:t>
            </a:r>
            <a:r>
              <a:rPr lang="en-US" altLang="zh-TW" dirty="0"/>
              <a:t>5</a:t>
            </a:r>
            <a:r>
              <a:rPr lang="zh-TW" altLang="en-US" dirty="0"/>
              <a:t>的加密算法，如</a:t>
            </a:r>
            <a:r>
              <a:rPr lang="en-US" altLang="zh-TW" dirty="0"/>
              <a:t>AES-256</a:t>
            </a:r>
            <a:r>
              <a:rPr lang="zh-TW" altLang="en-US" dirty="0"/>
              <a:t>。</a:t>
            </a:r>
          </a:p>
          <a:p>
            <a:endParaRPr lang="en-US" altLang="zh-CN" dirty="0"/>
          </a:p>
          <a:p>
            <a:r>
              <a:rPr lang="zh-TW" altLang="en-US" dirty="0"/>
              <a:t>具體來說，</a:t>
            </a:r>
            <a:r>
              <a:rPr lang="en-US" altLang="zh-TW" dirty="0"/>
              <a:t>ML-KEM-512 </a:t>
            </a:r>
            <a:r>
              <a:rPr lang="zh-TW" altLang="en-US" dirty="0"/>
              <a:t>聲稱屬於安全類別 </a:t>
            </a:r>
            <a:r>
              <a:rPr lang="en-US" altLang="zh-TW" dirty="0"/>
              <a:t>1</a:t>
            </a:r>
            <a:r>
              <a:rPr lang="zh-TW" altLang="en-US" dirty="0"/>
              <a:t>，</a:t>
            </a:r>
            <a:r>
              <a:rPr lang="en-US" altLang="zh-TW" dirty="0"/>
              <a:t>ML-KEM-768 </a:t>
            </a:r>
            <a:r>
              <a:rPr lang="zh-TW" altLang="en-US" dirty="0"/>
              <a:t>聲稱屬於安全類別屬於安全類別 </a:t>
            </a:r>
            <a:r>
              <a:rPr lang="en-US" altLang="zh-TW" dirty="0"/>
              <a:t>3</a:t>
            </a:r>
            <a:r>
              <a:rPr lang="zh-TW" altLang="en-US" dirty="0"/>
              <a:t>，</a:t>
            </a:r>
            <a:r>
              <a:rPr lang="en-US" altLang="zh-TW" dirty="0"/>
              <a:t>ML-KEM-1024 </a:t>
            </a:r>
            <a:r>
              <a:rPr lang="zh-TW" altLang="en-US" dirty="0"/>
              <a:t>據稱屬於安全類別 </a:t>
            </a:r>
            <a:r>
              <a:rPr lang="en-US" altLang="zh-TW" dirty="0"/>
              <a:t>5</a:t>
            </a:r>
            <a:r>
              <a:rPr lang="zh-TW" altLang="en-US" dirty="0"/>
              <a:t>。有關基於 </a:t>
            </a:r>
            <a:r>
              <a:rPr lang="en-US" altLang="zh-TW" dirty="0"/>
              <a:t>MLWE </a:t>
            </a:r>
            <a:r>
              <a:rPr lang="zh-TW" altLang="en-US" dirty="0"/>
              <a:t>的密碼系統的安全強度的更多討論，請參閱 </a:t>
            </a:r>
            <a:r>
              <a:rPr lang="en-US" altLang="zh-TW" dirty="0"/>
              <a:t>[4]</a:t>
            </a:r>
            <a:r>
              <a:rPr lang="zh-TW" altLang="en-US" dirty="0"/>
              <a:t>。</a:t>
            </a:r>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69A40415-9386-408E-9CCF-54F7835AD1E7}" type="slidenum">
              <a:rPr lang="zh-CN" altLang="en-US" smtClean="0"/>
              <a:t>68</a:t>
            </a:fld>
            <a:endParaRPr lang="zh-CN" altLang="en-US"/>
          </a:p>
        </p:txBody>
      </p:sp>
    </p:spTree>
    <p:extLst>
      <p:ext uri="{BB962C8B-B14F-4D97-AF65-F5344CB8AC3E}">
        <p14:creationId xmlns:p14="http://schemas.microsoft.com/office/powerpoint/2010/main" val="340790285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9A40415-9386-408E-9CCF-54F7835AD1E7}" type="slidenum">
              <a:rPr lang="zh-CN" altLang="en-US" smtClean="0"/>
              <a:t>69</a:t>
            </a:fld>
            <a:endParaRPr lang="zh-CN" altLang="en-US"/>
          </a:p>
        </p:txBody>
      </p:sp>
    </p:spTree>
    <p:extLst>
      <p:ext uri="{BB962C8B-B14F-4D97-AF65-F5344CB8AC3E}">
        <p14:creationId xmlns:p14="http://schemas.microsoft.com/office/powerpoint/2010/main" val="3677477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TW" altLang="en-US" dirty="0"/>
              <a:t>文件詳細說明了</a:t>
            </a:r>
            <a:r>
              <a:rPr lang="en-US" altLang="zh-TW" dirty="0"/>
              <a:t>ML-KEM</a:t>
            </a:r>
            <a:r>
              <a:rPr lang="zh-TW" altLang="en-US" dirty="0"/>
              <a:t>方案與</a:t>
            </a:r>
            <a:r>
              <a:rPr lang="en-US" altLang="zh-TW" dirty="0"/>
              <a:t>CRYSTALS-KYBER</a:t>
            </a:r>
            <a:r>
              <a:rPr lang="zh-TW" altLang="en-US" dirty="0"/>
              <a:t>之間的主要差異，這些差異涉及密鑰長度的固定、算法的調整、隨機性處理以及新增的輸入驗證步驟。這些改變是在提高方案的安全性和可靠性，並符合</a:t>
            </a:r>
            <a:r>
              <a:rPr lang="en-US" altLang="zh-TW" dirty="0"/>
              <a:t>NIST</a:t>
            </a:r>
            <a:r>
              <a:rPr lang="zh-TW" altLang="en-US" dirty="0"/>
              <a:t>的標準要求。這些差異反映了在標準制定過程中的改進和優化，以更好地適應實際應用需求。</a:t>
            </a:r>
            <a:endParaRPr lang="en-US" altLang="zh-TW" dirty="0"/>
          </a:p>
          <a:p>
            <a:endParaRPr lang="en-US" altLang="zh-TW" dirty="0"/>
          </a:p>
          <a:p>
            <a:r>
              <a:rPr lang="zh-TW" altLang="en-US" dirty="0"/>
              <a:t>在</a:t>
            </a:r>
            <a:r>
              <a:rPr lang="en-US" altLang="zh-TW" dirty="0" err="1"/>
              <a:t>Kyber</a:t>
            </a:r>
            <a:r>
              <a:rPr lang="zh-TW" altLang="en-US" dirty="0"/>
              <a:t>中共享密鑰為一個可變長度的值，其長度取決於該密鑰在相關應用中的使用方式。在本規範中，該密鑰的長度被固定為</a:t>
            </a:r>
            <a:r>
              <a:rPr lang="en-US" altLang="zh-TW" dirty="0"/>
              <a:t>256</a:t>
            </a:r>
            <a:r>
              <a:rPr lang="zh-TW" altLang="en-US" dirty="0"/>
              <a:t>位。這樣的密鑰可以直接在應用中作為對稱密鑰使用；或者，根據第</a:t>
            </a:r>
            <a:r>
              <a:rPr lang="en-US" altLang="zh-TW" dirty="0"/>
              <a:t>3.3</a:t>
            </a:r>
            <a:r>
              <a:rPr lang="zh-TW" altLang="en-US" dirty="0"/>
              <a:t>節規定，可以從該密鑰中導出對稱密鑰。</a:t>
            </a:r>
            <a:endParaRPr lang="en-US" altLang="zh-TW" dirty="0"/>
          </a:p>
          <a:p>
            <a:endParaRPr lang="zh-TW" altLang="en-US" dirty="0"/>
          </a:p>
          <a:p>
            <a:r>
              <a:rPr lang="zh-TW" altLang="en-US" dirty="0"/>
              <a:t>在本規範中密鑰封裝和解封裝算法使用了不同於第三輪規範</a:t>
            </a:r>
            <a:r>
              <a:rPr lang="en-US" altLang="zh-TW" dirty="0"/>
              <a:t>[4]</a:t>
            </a:r>
            <a:r>
              <a:rPr lang="zh-TW" altLang="en-US" dirty="0"/>
              <a:t>的</a:t>
            </a:r>
            <a:r>
              <a:rPr lang="en-US" altLang="zh-TW" dirty="0"/>
              <a:t>Fujisaki-Okamoto</a:t>
            </a:r>
            <a:r>
              <a:rPr lang="zh-TW" altLang="en-US" dirty="0"/>
              <a:t>變換（見</a:t>
            </a:r>
            <a:r>
              <a:rPr lang="en-US" altLang="zh-TW" dirty="0"/>
              <a:t>[5, 6]</a:t>
            </a:r>
            <a:r>
              <a:rPr lang="zh-TW" altLang="en-US" dirty="0"/>
              <a:t>）。具體來說，</a:t>
            </a:r>
            <a:r>
              <a:rPr lang="en-US" altLang="zh-TW" dirty="0"/>
              <a:t>ML-</a:t>
            </a:r>
            <a:r>
              <a:rPr lang="en-US" altLang="zh-TW" dirty="0" err="1"/>
              <a:t>KEM.Encaps</a:t>
            </a:r>
            <a:r>
              <a:rPr lang="zh-TW" altLang="en-US" dirty="0"/>
              <a:t>不再包括將密文哈希到共享密鑰的步驟，</a:t>
            </a:r>
            <a:r>
              <a:rPr lang="en-US" altLang="zh-TW" dirty="0"/>
              <a:t>ML-</a:t>
            </a:r>
            <a:r>
              <a:rPr lang="en-US" altLang="zh-TW" dirty="0" err="1"/>
              <a:t>KEM.Decaps</a:t>
            </a:r>
            <a:r>
              <a:rPr lang="zh-TW" altLang="en-US" dirty="0"/>
              <a:t>也因此進行了相應的調整。</a:t>
            </a:r>
            <a:endParaRPr lang="en-US" altLang="zh-TW" dirty="0"/>
          </a:p>
          <a:p>
            <a:endParaRPr lang="zh-TW" altLang="en-US" dirty="0"/>
          </a:p>
          <a:p>
            <a:r>
              <a:rPr lang="zh-TW" altLang="en-US" dirty="0"/>
              <a:t>在第三輪規範</a:t>
            </a:r>
            <a:r>
              <a:rPr lang="en-US" altLang="zh-TW" dirty="0"/>
              <a:t>[4]</a:t>
            </a:r>
            <a:r>
              <a:rPr lang="zh-TW" altLang="en-US" dirty="0"/>
              <a:t>中，</a:t>
            </a:r>
            <a:r>
              <a:rPr lang="en-US" altLang="zh-TW" dirty="0"/>
              <a:t>ML-</a:t>
            </a:r>
            <a:r>
              <a:rPr lang="en-US" altLang="zh-TW" dirty="0" err="1"/>
              <a:t>KEM.Encaps</a:t>
            </a:r>
            <a:r>
              <a:rPr lang="zh-TW" altLang="en-US" dirty="0"/>
              <a:t>算法中的初始隨機性</a:t>
            </a:r>
            <a:r>
              <a:rPr lang="en-US" altLang="zh-TW" dirty="0"/>
              <a:t>m</a:t>
            </a:r>
            <a:r>
              <a:rPr lang="zh-TW" altLang="en-US" dirty="0"/>
              <a:t>在使用前會被哈希。具體來說，在</a:t>
            </a:r>
            <a:r>
              <a:rPr lang="en-US" altLang="zh-TW" dirty="0"/>
              <a:t>Algorithm 16</a:t>
            </a:r>
            <a:r>
              <a:rPr lang="zh-TW" altLang="en-US" dirty="0"/>
              <a:t>的第</a:t>
            </a:r>
            <a:r>
              <a:rPr lang="en-US" altLang="zh-TW" dirty="0"/>
              <a:t>1</a:t>
            </a:r>
            <a:r>
              <a:rPr lang="zh-TW" altLang="en-US" dirty="0"/>
              <a:t>和第</a:t>
            </a:r>
            <a:r>
              <a:rPr lang="en-US" altLang="zh-TW" dirty="0"/>
              <a:t>2</a:t>
            </a:r>
            <a:r>
              <a:rPr lang="zh-TW" altLang="en-US" dirty="0"/>
              <a:t>行之間，有一個額外的步驟執行操作</a:t>
            </a:r>
            <a:r>
              <a:rPr lang="en-US" altLang="zh-TW" dirty="0"/>
              <a:t>m ← H(m)</a:t>
            </a:r>
            <a:r>
              <a:rPr lang="zh-TW" altLang="en-US" dirty="0"/>
              <a:t>。此步驟的目的是防止使用存在缺陷的隨機數生成過程。由於本標準要求使用</a:t>
            </a:r>
            <a:r>
              <a:rPr lang="en-US" altLang="zh-TW" dirty="0"/>
              <a:t>NIST</a:t>
            </a:r>
            <a:r>
              <a:rPr lang="zh-TW" altLang="en-US" dirty="0"/>
              <a:t>批准的隨機數生成，因此在</a:t>
            </a:r>
            <a:r>
              <a:rPr lang="en-US" altLang="zh-TW" dirty="0"/>
              <a:t>ML-KEM</a:t>
            </a:r>
            <a:r>
              <a:rPr lang="zh-TW" altLang="en-US" dirty="0"/>
              <a:t>中此步驟是多餘的，並未執行。</a:t>
            </a:r>
            <a:endParaRPr lang="en-US" altLang="zh-TW" dirty="0"/>
          </a:p>
          <a:p>
            <a:endParaRPr lang="zh-TW" altLang="en-US" dirty="0"/>
          </a:p>
          <a:p>
            <a:r>
              <a:rPr lang="zh-TW" altLang="en-US" dirty="0"/>
              <a:t>本規範中包含了第三輪規範</a:t>
            </a:r>
            <a:r>
              <a:rPr lang="en-US" altLang="zh-TW" dirty="0"/>
              <a:t>[4]</a:t>
            </a:r>
            <a:r>
              <a:rPr lang="zh-TW" altLang="en-US" dirty="0"/>
              <a:t>中未包含的明確的輸入驗證步驟。例如，</a:t>
            </a:r>
            <a:r>
              <a:rPr lang="en-US" altLang="zh-TW" dirty="0"/>
              <a:t>ML-</a:t>
            </a:r>
            <a:r>
              <a:rPr lang="en-US" altLang="zh-TW" dirty="0" err="1"/>
              <a:t>KEM.Encaps</a:t>
            </a:r>
            <a:r>
              <a:rPr lang="zh-TW" altLang="en-US" dirty="0"/>
              <a:t>要求字節數組在解碼為模</a:t>
            </a:r>
            <a:r>
              <a:rPr lang="en-US" altLang="zh-TW" dirty="0"/>
              <a:t>q</a:t>
            </a:r>
            <a:r>
              <a:rPr lang="zh-TW" altLang="en-US" dirty="0"/>
              <a:t>的整數數組時，不得進行模減操作。</a:t>
            </a:r>
          </a:p>
          <a:p>
            <a:endParaRPr lang="zh-TW" altLang="en-US" dirty="0"/>
          </a:p>
        </p:txBody>
      </p:sp>
      <p:sp>
        <p:nvSpPr>
          <p:cNvPr id="4" name="灯片编号占位符 3"/>
          <p:cNvSpPr>
            <a:spLocks noGrp="1"/>
          </p:cNvSpPr>
          <p:nvPr>
            <p:ph type="sldNum" sz="quarter" idx="10"/>
          </p:nvPr>
        </p:nvSpPr>
        <p:spPr/>
        <p:txBody>
          <a:bodyPr/>
          <a:lstStyle/>
          <a:p>
            <a:fld id="{69A40415-9386-408E-9CCF-54F7835AD1E7}" type="slidenum">
              <a:rPr lang="zh-CN" altLang="en-US" smtClean="0"/>
              <a:t>7</a:t>
            </a:fld>
            <a:endParaRPr lang="zh-CN" altLang="en-US"/>
          </a:p>
        </p:txBody>
      </p:sp>
    </p:spTree>
    <p:extLst>
      <p:ext uri="{BB962C8B-B14F-4D97-AF65-F5344CB8AC3E}">
        <p14:creationId xmlns:p14="http://schemas.microsoft.com/office/powerpoint/2010/main" val="13252246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FC721462-D095-4E59-A8AC-4FBA96965AB6}" type="slidenum">
              <a:rPr lang="zh-CN" altLang="en-US" smtClean="0"/>
              <a:pPr/>
              <a:t>8</a:t>
            </a:fld>
            <a:endParaRPr lang="zh-CN" altLang="en-US"/>
          </a:p>
        </p:txBody>
      </p:sp>
    </p:spTree>
    <p:extLst>
      <p:ext uri="{BB962C8B-B14F-4D97-AF65-F5344CB8AC3E}">
        <p14:creationId xmlns:p14="http://schemas.microsoft.com/office/powerpoint/2010/main" val="34463759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Lattice</a:t>
            </a:r>
            <a:r>
              <a:rPr lang="zh-TW" altLang="en-US" dirty="0"/>
              <a:t>的定義長這樣，給定一個集合，此集合是由</a:t>
            </a:r>
            <a:r>
              <a:rPr lang="en-US" altLang="zh-TW" dirty="0"/>
              <a:t>m</a:t>
            </a:r>
            <a:r>
              <a:rPr lang="zh-TW" altLang="en-US" dirty="0"/>
              <a:t>組線性獨立的向量組成，我們叫這個集合為</a:t>
            </a:r>
            <a:r>
              <a:rPr lang="en-US" altLang="zh-TW" dirty="0"/>
              <a:t>lattice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下面是一個例子，有兩個向量</a:t>
            </a:r>
            <a:r>
              <a:rPr lang="en-US" altLang="zh-TW" dirty="0"/>
              <a:t>b1,b2</a:t>
            </a:r>
            <a:r>
              <a:rPr lang="zh-TW" altLang="en-US" dirty="0"/>
              <a:t>，右邊圖的點</a:t>
            </a:r>
            <a:r>
              <a:rPr lang="en-US" altLang="zh-TW" dirty="0"/>
              <a:t>…..</a:t>
            </a:r>
            <a:r>
              <a:rPr lang="zh-TW" altLang="en-US" dirty="0"/>
              <a:t>，其中</a:t>
            </a:r>
            <a:r>
              <a:rPr lang="en-US" altLang="zh-TW" dirty="0"/>
              <a:t>p1</a:t>
            </a:r>
            <a:r>
              <a:rPr lang="zh-TW" altLang="en-US" dirty="0"/>
              <a:t>可以等於</a:t>
            </a:r>
            <a:r>
              <a:rPr lang="en-US" altLang="zh-TW" dirty="0"/>
              <a:t>…..</a:t>
            </a:r>
            <a:r>
              <a:rPr lang="zh-TW" altLang="en-US" dirty="0"/>
              <a:t>，</a:t>
            </a:r>
          </a:p>
        </p:txBody>
      </p:sp>
      <p:sp>
        <p:nvSpPr>
          <p:cNvPr id="4" name="灯片编号占位符 3"/>
          <p:cNvSpPr>
            <a:spLocks noGrp="1"/>
          </p:cNvSpPr>
          <p:nvPr>
            <p:ph type="sldNum" sz="quarter" idx="10"/>
          </p:nvPr>
        </p:nvSpPr>
        <p:spPr/>
        <p:txBody>
          <a:bodyPr/>
          <a:lstStyle/>
          <a:p>
            <a:fld id="{69A40415-9386-408E-9CCF-54F7835AD1E7}" type="slidenum">
              <a:rPr lang="zh-CN" altLang="en-US" smtClean="0"/>
              <a:t>9</a:t>
            </a:fld>
            <a:endParaRPr lang="zh-CN" altLang="en-US"/>
          </a:p>
        </p:txBody>
      </p:sp>
    </p:spTree>
    <p:extLst>
      <p:ext uri="{BB962C8B-B14F-4D97-AF65-F5344CB8AC3E}">
        <p14:creationId xmlns:p14="http://schemas.microsoft.com/office/powerpoint/2010/main" val="3002805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762000" y="1775364"/>
            <a:ext cx="8636000" cy="1225021"/>
          </a:xfrm>
        </p:spPr>
        <p:txBody>
          <a:bodyPr/>
          <a:lstStyle/>
          <a:p>
            <a:r>
              <a:rPr lang="zh-CN" altLang="en-US"/>
              <a:t>单击此处编辑母版标题样式</a:t>
            </a:r>
          </a:p>
        </p:txBody>
      </p:sp>
      <p:sp>
        <p:nvSpPr>
          <p:cNvPr id="3" name="副标题 2"/>
          <p:cNvSpPr>
            <a:spLocks noGrp="1"/>
          </p:cNvSpPr>
          <p:nvPr>
            <p:ph type="subTitle" idx="1"/>
          </p:nvPr>
        </p:nvSpPr>
        <p:spPr>
          <a:xfrm>
            <a:off x="1524000" y="3238500"/>
            <a:ext cx="7112000" cy="1460500"/>
          </a:xfrm>
        </p:spPr>
        <p:txBody>
          <a:bodyPr/>
          <a:lstStyle>
            <a:lvl1pPr marL="0" indent="0" algn="ctr">
              <a:buNone/>
              <a:defRPr>
                <a:solidFill>
                  <a:schemeClr val="tx1">
                    <a:tint val="75000"/>
                  </a:schemeClr>
                </a:solidFill>
              </a:defRPr>
            </a:lvl1pPr>
            <a:lvl2pPr marL="457187" indent="0" algn="ctr">
              <a:buNone/>
              <a:defRPr>
                <a:solidFill>
                  <a:schemeClr val="tx1">
                    <a:tint val="75000"/>
                  </a:schemeClr>
                </a:solidFill>
              </a:defRPr>
            </a:lvl2pPr>
            <a:lvl3pPr marL="914373" indent="0" algn="ctr">
              <a:buNone/>
              <a:defRPr>
                <a:solidFill>
                  <a:schemeClr val="tx1">
                    <a:tint val="75000"/>
                  </a:schemeClr>
                </a:solidFill>
              </a:defRPr>
            </a:lvl3pPr>
            <a:lvl4pPr marL="1371560" indent="0" algn="ctr">
              <a:buNone/>
              <a:defRPr>
                <a:solidFill>
                  <a:schemeClr val="tx1">
                    <a:tint val="75000"/>
                  </a:schemeClr>
                </a:solidFill>
              </a:defRPr>
            </a:lvl4pPr>
            <a:lvl5pPr marL="1828746" indent="0" algn="ctr">
              <a:buNone/>
              <a:defRPr>
                <a:solidFill>
                  <a:schemeClr val="tx1">
                    <a:tint val="75000"/>
                  </a:schemeClr>
                </a:solidFill>
              </a:defRPr>
            </a:lvl5pPr>
            <a:lvl6pPr marL="2285933" indent="0" algn="ctr">
              <a:buNone/>
              <a:defRPr>
                <a:solidFill>
                  <a:schemeClr val="tx1">
                    <a:tint val="75000"/>
                  </a:schemeClr>
                </a:solidFill>
              </a:defRPr>
            </a:lvl6pPr>
            <a:lvl7pPr marL="2743119" indent="0" algn="ctr">
              <a:buNone/>
              <a:defRPr>
                <a:solidFill>
                  <a:schemeClr val="tx1">
                    <a:tint val="75000"/>
                  </a:schemeClr>
                </a:solidFill>
              </a:defRPr>
            </a:lvl7pPr>
            <a:lvl8pPr marL="3200304" indent="0" algn="ctr">
              <a:buNone/>
              <a:defRPr>
                <a:solidFill>
                  <a:schemeClr val="tx1">
                    <a:tint val="75000"/>
                  </a:schemeClr>
                </a:solidFill>
              </a:defRPr>
            </a:lvl8pPr>
            <a:lvl9pPr marL="3657489"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40BB7672-A38A-49A4-843D-607239B7AF42}" type="datetimeFigureOut">
              <a:rPr lang="zh-CN" altLang="en-US" smtClean="0"/>
              <a:t>2024/11/19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4CE74CF-356A-4169-9D6E-C5675D7456C1}" type="slidenum">
              <a:rPr lang="zh-CN" altLang="en-US" smtClean="0"/>
              <a:t>‹#›</a:t>
            </a:fld>
            <a:endParaRPr lang="zh-CN" altLang="en-US"/>
          </a:p>
        </p:txBody>
      </p:sp>
    </p:spTree>
    <p:extLst>
      <p:ext uri="{BB962C8B-B14F-4D97-AF65-F5344CB8AC3E}">
        <p14:creationId xmlns:p14="http://schemas.microsoft.com/office/powerpoint/2010/main" val="30950390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40BB7672-A38A-49A4-843D-607239B7AF42}" type="datetimeFigureOut">
              <a:rPr lang="zh-CN" altLang="en-US" smtClean="0"/>
              <a:t>2024/11/19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4CE74CF-356A-4169-9D6E-C5675D7456C1}" type="slidenum">
              <a:rPr lang="zh-CN" altLang="en-US" smtClean="0"/>
              <a:t>‹#›</a:t>
            </a:fld>
            <a:endParaRPr lang="zh-CN" altLang="en-US"/>
          </a:p>
        </p:txBody>
      </p:sp>
    </p:spTree>
    <p:extLst>
      <p:ext uri="{BB962C8B-B14F-4D97-AF65-F5344CB8AC3E}">
        <p14:creationId xmlns:p14="http://schemas.microsoft.com/office/powerpoint/2010/main" val="41521899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366000" y="190500"/>
            <a:ext cx="2286000" cy="406400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508002" y="190500"/>
            <a:ext cx="6688667" cy="406400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40BB7672-A38A-49A4-843D-607239B7AF42}" type="datetimeFigureOut">
              <a:rPr lang="zh-CN" altLang="en-US" smtClean="0"/>
              <a:t>2024/11/19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4CE74CF-356A-4169-9D6E-C5675D7456C1}" type="slidenum">
              <a:rPr lang="zh-CN" altLang="en-US" smtClean="0"/>
              <a:t>‹#›</a:t>
            </a:fld>
            <a:endParaRPr lang="zh-CN" altLang="en-US"/>
          </a:p>
        </p:txBody>
      </p:sp>
    </p:spTree>
    <p:extLst>
      <p:ext uri="{BB962C8B-B14F-4D97-AF65-F5344CB8AC3E}">
        <p14:creationId xmlns:p14="http://schemas.microsoft.com/office/powerpoint/2010/main" val="38835711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40BB7672-A38A-49A4-843D-607239B7AF42}" type="datetimeFigureOut">
              <a:rPr lang="zh-CN" altLang="en-US" smtClean="0"/>
              <a:t>2024/11/19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4CE74CF-356A-4169-9D6E-C5675D7456C1}" type="slidenum">
              <a:rPr lang="zh-CN" altLang="en-US" smtClean="0"/>
              <a:t>‹#›</a:t>
            </a:fld>
            <a:endParaRPr lang="zh-CN" altLang="en-US"/>
          </a:p>
        </p:txBody>
      </p:sp>
    </p:spTree>
    <p:extLst>
      <p:ext uri="{BB962C8B-B14F-4D97-AF65-F5344CB8AC3E}">
        <p14:creationId xmlns:p14="http://schemas.microsoft.com/office/powerpoint/2010/main" val="25368324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02570" y="3672426"/>
            <a:ext cx="8636000" cy="1135063"/>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802570" y="2422261"/>
            <a:ext cx="8636000" cy="1250156"/>
          </a:xfrm>
        </p:spPr>
        <p:txBody>
          <a:bodyPr anchor="b"/>
          <a:lstStyle>
            <a:lvl1pPr marL="0" indent="0">
              <a:buNone/>
              <a:defRPr sz="2000">
                <a:solidFill>
                  <a:schemeClr val="tx1">
                    <a:tint val="75000"/>
                  </a:schemeClr>
                </a:solidFill>
              </a:defRPr>
            </a:lvl1pPr>
            <a:lvl2pPr marL="457187" indent="0">
              <a:buNone/>
              <a:defRPr sz="1800">
                <a:solidFill>
                  <a:schemeClr val="tx1">
                    <a:tint val="75000"/>
                  </a:schemeClr>
                </a:solidFill>
              </a:defRPr>
            </a:lvl2pPr>
            <a:lvl3pPr marL="914373" indent="0">
              <a:buNone/>
              <a:defRPr sz="1600">
                <a:solidFill>
                  <a:schemeClr val="tx1">
                    <a:tint val="75000"/>
                  </a:schemeClr>
                </a:solidFill>
              </a:defRPr>
            </a:lvl3pPr>
            <a:lvl4pPr marL="1371560" indent="0">
              <a:buNone/>
              <a:defRPr sz="1400">
                <a:solidFill>
                  <a:schemeClr val="tx1">
                    <a:tint val="75000"/>
                  </a:schemeClr>
                </a:solidFill>
              </a:defRPr>
            </a:lvl4pPr>
            <a:lvl5pPr marL="1828746" indent="0">
              <a:buNone/>
              <a:defRPr sz="1400">
                <a:solidFill>
                  <a:schemeClr val="tx1">
                    <a:tint val="75000"/>
                  </a:schemeClr>
                </a:solidFill>
              </a:defRPr>
            </a:lvl5pPr>
            <a:lvl6pPr marL="2285933" indent="0">
              <a:buNone/>
              <a:defRPr sz="1400">
                <a:solidFill>
                  <a:schemeClr val="tx1">
                    <a:tint val="75000"/>
                  </a:schemeClr>
                </a:solidFill>
              </a:defRPr>
            </a:lvl6pPr>
            <a:lvl7pPr marL="2743119" indent="0">
              <a:buNone/>
              <a:defRPr sz="1400">
                <a:solidFill>
                  <a:schemeClr val="tx1">
                    <a:tint val="75000"/>
                  </a:schemeClr>
                </a:solidFill>
              </a:defRPr>
            </a:lvl7pPr>
            <a:lvl8pPr marL="3200304" indent="0">
              <a:buNone/>
              <a:defRPr sz="1400">
                <a:solidFill>
                  <a:schemeClr val="tx1">
                    <a:tint val="75000"/>
                  </a:schemeClr>
                </a:solidFill>
              </a:defRPr>
            </a:lvl8pPr>
            <a:lvl9pPr marL="3657489"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40BB7672-A38A-49A4-843D-607239B7AF42}" type="datetimeFigureOut">
              <a:rPr lang="zh-CN" altLang="en-US" smtClean="0"/>
              <a:t>2024/11/19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4CE74CF-356A-4169-9D6E-C5675D7456C1}" type="slidenum">
              <a:rPr lang="zh-CN" altLang="en-US" smtClean="0"/>
              <a:t>‹#›</a:t>
            </a:fld>
            <a:endParaRPr lang="zh-CN" altLang="en-US"/>
          </a:p>
        </p:txBody>
      </p:sp>
    </p:spTree>
    <p:extLst>
      <p:ext uri="{BB962C8B-B14F-4D97-AF65-F5344CB8AC3E}">
        <p14:creationId xmlns:p14="http://schemas.microsoft.com/office/powerpoint/2010/main" val="24488358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508000" y="1111250"/>
            <a:ext cx="4487333" cy="3143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5164669" y="1111250"/>
            <a:ext cx="4487333" cy="3143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40BB7672-A38A-49A4-843D-607239B7AF42}" type="datetimeFigureOut">
              <a:rPr lang="zh-CN" altLang="en-US" smtClean="0"/>
              <a:t>2024/11/19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4CE74CF-356A-4169-9D6E-C5675D7456C1}" type="slidenum">
              <a:rPr lang="zh-CN" altLang="en-US" smtClean="0"/>
              <a:t>‹#›</a:t>
            </a:fld>
            <a:endParaRPr lang="zh-CN" altLang="en-US"/>
          </a:p>
        </p:txBody>
      </p:sp>
    </p:spTree>
    <p:extLst>
      <p:ext uri="{BB962C8B-B14F-4D97-AF65-F5344CB8AC3E}">
        <p14:creationId xmlns:p14="http://schemas.microsoft.com/office/powerpoint/2010/main" val="20679656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508000" y="228865"/>
            <a:ext cx="9144000" cy="9525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508000" y="1279268"/>
            <a:ext cx="4489098" cy="533135"/>
          </a:xfrm>
        </p:spPr>
        <p:txBody>
          <a:bodyPr anchor="b"/>
          <a:lstStyle>
            <a:lvl1pPr marL="0" indent="0">
              <a:buNone/>
              <a:defRPr sz="2400" b="1"/>
            </a:lvl1pPr>
            <a:lvl2pPr marL="457187" indent="0">
              <a:buNone/>
              <a:defRPr sz="2000" b="1"/>
            </a:lvl2pPr>
            <a:lvl3pPr marL="914373" indent="0">
              <a:buNone/>
              <a:defRPr sz="1800" b="1"/>
            </a:lvl3pPr>
            <a:lvl4pPr marL="1371560" indent="0">
              <a:buNone/>
              <a:defRPr sz="1600" b="1"/>
            </a:lvl4pPr>
            <a:lvl5pPr marL="1828746" indent="0">
              <a:buNone/>
              <a:defRPr sz="1600" b="1"/>
            </a:lvl5pPr>
            <a:lvl6pPr marL="2285933" indent="0">
              <a:buNone/>
              <a:defRPr sz="1600" b="1"/>
            </a:lvl6pPr>
            <a:lvl7pPr marL="2743119" indent="0">
              <a:buNone/>
              <a:defRPr sz="1600" b="1"/>
            </a:lvl7pPr>
            <a:lvl8pPr marL="3200304" indent="0">
              <a:buNone/>
              <a:defRPr sz="1600" b="1"/>
            </a:lvl8pPr>
            <a:lvl9pPr marL="3657489"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508000" y="1812396"/>
            <a:ext cx="4489098" cy="329274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5161145" y="1279268"/>
            <a:ext cx="4490861" cy="533135"/>
          </a:xfrm>
        </p:spPr>
        <p:txBody>
          <a:bodyPr anchor="b"/>
          <a:lstStyle>
            <a:lvl1pPr marL="0" indent="0">
              <a:buNone/>
              <a:defRPr sz="2400" b="1"/>
            </a:lvl1pPr>
            <a:lvl2pPr marL="457187" indent="0">
              <a:buNone/>
              <a:defRPr sz="2000" b="1"/>
            </a:lvl2pPr>
            <a:lvl3pPr marL="914373" indent="0">
              <a:buNone/>
              <a:defRPr sz="1800" b="1"/>
            </a:lvl3pPr>
            <a:lvl4pPr marL="1371560" indent="0">
              <a:buNone/>
              <a:defRPr sz="1600" b="1"/>
            </a:lvl4pPr>
            <a:lvl5pPr marL="1828746" indent="0">
              <a:buNone/>
              <a:defRPr sz="1600" b="1"/>
            </a:lvl5pPr>
            <a:lvl6pPr marL="2285933" indent="0">
              <a:buNone/>
              <a:defRPr sz="1600" b="1"/>
            </a:lvl6pPr>
            <a:lvl7pPr marL="2743119" indent="0">
              <a:buNone/>
              <a:defRPr sz="1600" b="1"/>
            </a:lvl7pPr>
            <a:lvl8pPr marL="3200304" indent="0">
              <a:buNone/>
              <a:defRPr sz="1600" b="1"/>
            </a:lvl8pPr>
            <a:lvl9pPr marL="3657489"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5161145" y="1812396"/>
            <a:ext cx="4490861" cy="329274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40BB7672-A38A-49A4-843D-607239B7AF42}" type="datetimeFigureOut">
              <a:rPr lang="zh-CN" altLang="en-US" smtClean="0"/>
              <a:t>2024/11/19</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64CE74CF-356A-4169-9D6E-C5675D7456C1}" type="slidenum">
              <a:rPr lang="zh-CN" altLang="en-US" smtClean="0"/>
              <a:t>‹#›</a:t>
            </a:fld>
            <a:endParaRPr lang="zh-CN" altLang="en-US"/>
          </a:p>
        </p:txBody>
      </p:sp>
    </p:spTree>
    <p:extLst>
      <p:ext uri="{BB962C8B-B14F-4D97-AF65-F5344CB8AC3E}">
        <p14:creationId xmlns:p14="http://schemas.microsoft.com/office/powerpoint/2010/main" val="31327768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40BB7672-A38A-49A4-843D-607239B7AF42}" type="datetimeFigureOut">
              <a:rPr lang="zh-CN" altLang="en-US" smtClean="0"/>
              <a:t>2024/11/19</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64CE74CF-356A-4169-9D6E-C5675D7456C1}" type="slidenum">
              <a:rPr lang="zh-CN" altLang="en-US" smtClean="0"/>
              <a:t>‹#›</a:t>
            </a:fld>
            <a:endParaRPr lang="zh-CN" altLang="en-US"/>
          </a:p>
        </p:txBody>
      </p:sp>
    </p:spTree>
    <p:extLst>
      <p:ext uri="{BB962C8B-B14F-4D97-AF65-F5344CB8AC3E}">
        <p14:creationId xmlns:p14="http://schemas.microsoft.com/office/powerpoint/2010/main" val="38547885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0BB7672-A38A-49A4-843D-607239B7AF42}" type="datetimeFigureOut">
              <a:rPr lang="zh-CN" altLang="en-US" smtClean="0"/>
              <a:t>2024/11/19</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64CE74CF-356A-4169-9D6E-C5675D7456C1}" type="slidenum">
              <a:rPr lang="zh-CN" altLang="en-US" smtClean="0"/>
              <a:t>‹#›</a:t>
            </a:fld>
            <a:endParaRPr lang="zh-CN" altLang="en-US"/>
          </a:p>
        </p:txBody>
      </p:sp>
    </p:spTree>
    <p:extLst>
      <p:ext uri="{BB962C8B-B14F-4D97-AF65-F5344CB8AC3E}">
        <p14:creationId xmlns:p14="http://schemas.microsoft.com/office/powerpoint/2010/main" val="23637928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508006" y="227551"/>
            <a:ext cx="3342570" cy="968375"/>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972278" y="227542"/>
            <a:ext cx="5679722" cy="487759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508006" y="1195920"/>
            <a:ext cx="3342570" cy="3909219"/>
          </a:xfrm>
        </p:spPr>
        <p:txBody>
          <a:bodyPr/>
          <a:lstStyle>
            <a:lvl1pPr marL="0" indent="0">
              <a:buNone/>
              <a:defRPr sz="1400"/>
            </a:lvl1pPr>
            <a:lvl2pPr marL="457187" indent="0">
              <a:buNone/>
              <a:defRPr sz="1200"/>
            </a:lvl2pPr>
            <a:lvl3pPr marL="914373" indent="0">
              <a:buNone/>
              <a:defRPr sz="1000"/>
            </a:lvl3pPr>
            <a:lvl4pPr marL="1371560" indent="0">
              <a:buNone/>
              <a:defRPr sz="900"/>
            </a:lvl4pPr>
            <a:lvl5pPr marL="1828746" indent="0">
              <a:buNone/>
              <a:defRPr sz="900"/>
            </a:lvl5pPr>
            <a:lvl6pPr marL="2285933" indent="0">
              <a:buNone/>
              <a:defRPr sz="900"/>
            </a:lvl6pPr>
            <a:lvl7pPr marL="2743119" indent="0">
              <a:buNone/>
              <a:defRPr sz="900"/>
            </a:lvl7pPr>
            <a:lvl8pPr marL="3200304" indent="0">
              <a:buNone/>
              <a:defRPr sz="900"/>
            </a:lvl8pPr>
            <a:lvl9pPr marL="3657489"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40BB7672-A38A-49A4-843D-607239B7AF42}" type="datetimeFigureOut">
              <a:rPr lang="zh-CN" altLang="en-US" smtClean="0"/>
              <a:t>2024/11/19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4CE74CF-356A-4169-9D6E-C5675D7456C1}" type="slidenum">
              <a:rPr lang="zh-CN" altLang="en-US" smtClean="0"/>
              <a:t>‹#›</a:t>
            </a:fld>
            <a:endParaRPr lang="zh-CN" altLang="en-US"/>
          </a:p>
        </p:txBody>
      </p:sp>
    </p:spTree>
    <p:extLst>
      <p:ext uri="{BB962C8B-B14F-4D97-AF65-F5344CB8AC3E}">
        <p14:creationId xmlns:p14="http://schemas.microsoft.com/office/powerpoint/2010/main" val="4285672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991431" y="4000500"/>
            <a:ext cx="6096000" cy="472282"/>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991431" y="510646"/>
            <a:ext cx="6096000" cy="3429000"/>
          </a:xfrm>
        </p:spPr>
        <p:txBody>
          <a:bodyPr/>
          <a:lstStyle>
            <a:lvl1pPr marL="0" indent="0">
              <a:buNone/>
              <a:defRPr sz="3200"/>
            </a:lvl1pPr>
            <a:lvl2pPr marL="457187" indent="0">
              <a:buNone/>
              <a:defRPr sz="2800"/>
            </a:lvl2pPr>
            <a:lvl3pPr marL="914373" indent="0">
              <a:buNone/>
              <a:defRPr sz="2400"/>
            </a:lvl3pPr>
            <a:lvl4pPr marL="1371560" indent="0">
              <a:buNone/>
              <a:defRPr sz="2000"/>
            </a:lvl4pPr>
            <a:lvl5pPr marL="1828746" indent="0">
              <a:buNone/>
              <a:defRPr sz="2000"/>
            </a:lvl5pPr>
            <a:lvl6pPr marL="2285933" indent="0">
              <a:buNone/>
              <a:defRPr sz="2000"/>
            </a:lvl6pPr>
            <a:lvl7pPr marL="2743119" indent="0">
              <a:buNone/>
              <a:defRPr sz="2000"/>
            </a:lvl7pPr>
            <a:lvl8pPr marL="3200304" indent="0">
              <a:buNone/>
              <a:defRPr sz="2000"/>
            </a:lvl8pPr>
            <a:lvl9pPr marL="3657489" indent="0">
              <a:buNone/>
              <a:defRPr sz="2000"/>
            </a:lvl9pPr>
          </a:lstStyle>
          <a:p>
            <a:endParaRPr lang="zh-CN" altLang="en-US"/>
          </a:p>
        </p:txBody>
      </p:sp>
      <p:sp>
        <p:nvSpPr>
          <p:cNvPr id="4" name="文本占位符 3"/>
          <p:cNvSpPr>
            <a:spLocks noGrp="1"/>
          </p:cNvSpPr>
          <p:nvPr>
            <p:ph type="body" sz="half" idx="2"/>
          </p:nvPr>
        </p:nvSpPr>
        <p:spPr>
          <a:xfrm>
            <a:off x="1991431" y="4472782"/>
            <a:ext cx="6096000" cy="670718"/>
          </a:xfrm>
        </p:spPr>
        <p:txBody>
          <a:bodyPr/>
          <a:lstStyle>
            <a:lvl1pPr marL="0" indent="0">
              <a:buNone/>
              <a:defRPr sz="1400"/>
            </a:lvl1pPr>
            <a:lvl2pPr marL="457187" indent="0">
              <a:buNone/>
              <a:defRPr sz="1200"/>
            </a:lvl2pPr>
            <a:lvl3pPr marL="914373" indent="0">
              <a:buNone/>
              <a:defRPr sz="1000"/>
            </a:lvl3pPr>
            <a:lvl4pPr marL="1371560" indent="0">
              <a:buNone/>
              <a:defRPr sz="900"/>
            </a:lvl4pPr>
            <a:lvl5pPr marL="1828746" indent="0">
              <a:buNone/>
              <a:defRPr sz="900"/>
            </a:lvl5pPr>
            <a:lvl6pPr marL="2285933" indent="0">
              <a:buNone/>
              <a:defRPr sz="900"/>
            </a:lvl6pPr>
            <a:lvl7pPr marL="2743119" indent="0">
              <a:buNone/>
              <a:defRPr sz="900"/>
            </a:lvl7pPr>
            <a:lvl8pPr marL="3200304" indent="0">
              <a:buNone/>
              <a:defRPr sz="900"/>
            </a:lvl8pPr>
            <a:lvl9pPr marL="3657489"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40BB7672-A38A-49A4-843D-607239B7AF42}" type="datetimeFigureOut">
              <a:rPr lang="zh-CN" altLang="en-US" smtClean="0"/>
              <a:t>2024/11/19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4CE74CF-356A-4169-9D6E-C5675D7456C1}" type="slidenum">
              <a:rPr lang="zh-CN" altLang="en-US" smtClean="0"/>
              <a:t>‹#›</a:t>
            </a:fld>
            <a:endParaRPr lang="zh-CN" altLang="en-US"/>
          </a:p>
        </p:txBody>
      </p:sp>
    </p:spTree>
    <p:extLst>
      <p:ext uri="{BB962C8B-B14F-4D97-AF65-F5344CB8AC3E}">
        <p14:creationId xmlns:p14="http://schemas.microsoft.com/office/powerpoint/2010/main" val="32366153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508000" y="228865"/>
            <a:ext cx="9144000" cy="9525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508000" y="1333500"/>
            <a:ext cx="9144000" cy="3771636"/>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508002" y="5296968"/>
            <a:ext cx="2370667" cy="304271"/>
          </a:xfrm>
          <a:prstGeom prst="rect">
            <a:avLst/>
          </a:prstGeom>
        </p:spPr>
        <p:txBody>
          <a:bodyPr vert="horz" lIns="91440" tIns="45720" rIns="91440" bIns="45720" rtlCol="0" anchor="ctr"/>
          <a:lstStyle>
            <a:lvl1pPr algn="l">
              <a:defRPr sz="1200">
                <a:solidFill>
                  <a:schemeClr val="tx1">
                    <a:tint val="75000"/>
                  </a:schemeClr>
                </a:solidFill>
              </a:defRPr>
            </a:lvl1pPr>
          </a:lstStyle>
          <a:p>
            <a:fld id="{40BB7672-A38A-49A4-843D-607239B7AF42}" type="datetimeFigureOut">
              <a:rPr lang="zh-CN" altLang="en-US" smtClean="0"/>
              <a:t>2024/11/19</a:t>
            </a:fld>
            <a:endParaRPr lang="zh-CN" altLang="en-US"/>
          </a:p>
        </p:txBody>
      </p:sp>
      <p:sp>
        <p:nvSpPr>
          <p:cNvPr id="5" name="页脚占位符 4"/>
          <p:cNvSpPr>
            <a:spLocks noGrp="1"/>
          </p:cNvSpPr>
          <p:nvPr>
            <p:ph type="ftr" sz="quarter" idx="3"/>
          </p:nvPr>
        </p:nvSpPr>
        <p:spPr>
          <a:xfrm>
            <a:off x="3471338" y="5296968"/>
            <a:ext cx="3217333" cy="304271"/>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7281333" y="5296968"/>
            <a:ext cx="2370667" cy="304271"/>
          </a:xfrm>
          <a:prstGeom prst="rect">
            <a:avLst/>
          </a:prstGeom>
        </p:spPr>
        <p:txBody>
          <a:bodyPr vert="horz" lIns="91440" tIns="45720" rIns="91440" bIns="45720" rtlCol="0" anchor="ctr"/>
          <a:lstStyle>
            <a:lvl1pPr algn="r">
              <a:defRPr sz="1200">
                <a:solidFill>
                  <a:schemeClr val="tx1">
                    <a:tint val="75000"/>
                  </a:schemeClr>
                </a:solidFill>
              </a:defRPr>
            </a:lvl1pPr>
          </a:lstStyle>
          <a:p>
            <a:fld id="{64CE74CF-356A-4169-9D6E-C5675D7456C1}" type="slidenum">
              <a:rPr lang="zh-CN" altLang="en-US" smtClean="0"/>
              <a:t>‹#›</a:t>
            </a:fld>
            <a:endParaRPr lang="zh-CN" altLang="en-US"/>
          </a:p>
        </p:txBody>
      </p:sp>
    </p:spTree>
    <p:extLst>
      <p:ext uri="{BB962C8B-B14F-4D97-AF65-F5344CB8AC3E}">
        <p14:creationId xmlns:p14="http://schemas.microsoft.com/office/powerpoint/2010/main" val="171018294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373" rtl="0" eaLnBrk="1" latinLnBrk="0" hangingPunct="1">
        <a:spcBef>
          <a:spcPct val="0"/>
        </a:spcBef>
        <a:buNone/>
        <a:defRPr sz="4400" kern="1200">
          <a:solidFill>
            <a:schemeClr val="tx1"/>
          </a:solidFill>
          <a:latin typeface="+mj-lt"/>
          <a:ea typeface="+mj-ea"/>
          <a:cs typeface="+mj-cs"/>
        </a:defRPr>
      </a:lvl1pPr>
    </p:titleStyle>
    <p:bodyStyle>
      <a:lvl1pPr marL="342889" indent="-342889" algn="l" defTabSz="914373"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28" indent="-285741" algn="l" defTabSz="91437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2966" indent="-228593" algn="l" defTabSz="914373"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152" indent="-228593" algn="l" defTabSz="914373"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339" indent="-228593" algn="l" defTabSz="914373"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525" indent="-228593" algn="l" defTabSz="914373"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711" indent="-228593" algn="l" defTabSz="914373"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897" indent="-228593" algn="l" defTabSz="914373"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083" indent="-228593" algn="l" defTabSz="914373"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373" rtl="0" eaLnBrk="1" latinLnBrk="0" hangingPunct="1">
        <a:defRPr sz="1800" kern="1200">
          <a:solidFill>
            <a:schemeClr val="tx1"/>
          </a:solidFill>
          <a:latin typeface="+mn-lt"/>
          <a:ea typeface="+mn-ea"/>
          <a:cs typeface="+mn-cs"/>
        </a:defRPr>
      </a:lvl1pPr>
      <a:lvl2pPr marL="457187" algn="l" defTabSz="914373" rtl="0" eaLnBrk="1" latinLnBrk="0" hangingPunct="1">
        <a:defRPr sz="1800" kern="1200">
          <a:solidFill>
            <a:schemeClr val="tx1"/>
          </a:solidFill>
          <a:latin typeface="+mn-lt"/>
          <a:ea typeface="+mn-ea"/>
          <a:cs typeface="+mn-cs"/>
        </a:defRPr>
      </a:lvl2pPr>
      <a:lvl3pPr marL="914373" algn="l" defTabSz="914373" rtl="0" eaLnBrk="1" latinLnBrk="0" hangingPunct="1">
        <a:defRPr sz="1800" kern="1200">
          <a:solidFill>
            <a:schemeClr val="tx1"/>
          </a:solidFill>
          <a:latin typeface="+mn-lt"/>
          <a:ea typeface="+mn-ea"/>
          <a:cs typeface="+mn-cs"/>
        </a:defRPr>
      </a:lvl3pPr>
      <a:lvl4pPr marL="1371560" algn="l" defTabSz="914373" rtl="0" eaLnBrk="1" latinLnBrk="0" hangingPunct="1">
        <a:defRPr sz="1800" kern="1200">
          <a:solidFill>
            <a:schemeClr val="tx1"/>
          </a:solidFill>
          <a:latin typeface="+mn-lt"/>
          <a:ea typeface="+mn-ea"/>
          <a:cs typeface="+mn-cs"/>
        </a:defRPr>
      </a:lvl4pPr>
      <a:lvl5pPr marL="1828746" algn="l" defTabSz="914373" rtl="0" eaLnBrk="1" latinLnBrk="0" hangingPunct="1">
        <a:defRPr sz="1800" kern="1200">
          <a:solidFill>
            <a:schemeClr val="tx1"/>
          </a:solidFill>
          <a:latin typeface="+mn-lt"/>
          <a:ea typeface="+mn-ea"/>
          <a:cs typeface="+mn-cs"/>
        </a:defRPr>
      </a:lvl5pPr>
      <a:lvl6pPr marL="2285933" algn="l" defTabSz="914373" rtl="0" eaLnBrk="1" latinLnBrk="0" hangingPunct="1">
        <a:defRPr sz="1800" kern="1200">
          <a:solidFill>
            <a:schemeClr val="tx1"/>
          </a:solidFill>
          <a:latin typeface="+mn-lt"/>
          <a:ea typeface="+mn-ea"/>
          <a:cs typeface="+mn-cs"/>
        </a:defRPr>
      </a:lvl6pPr>
      <a:lvl7pPr marL="2743119" algn="l" defTabSz="914373" rtl="0" eaLnBrk="1" latinLnBrk="0" hangingPunct="1">
        <a:defRPr sz="1800" kern="1200">
          <a:solidFill>
            <a:schemeClr val="tx1"/>
          </a:solidFill>
          <a:latin typeface="+mn-lt"/>
          <a:ea typeface="+mn-ea"/>
          <a:cs typeface="+mn-cs"/>
        </a:defRPr>
      </a:lvl7pPr>
      <a:lvl8pPr marL="3200304" algn="l" defTabSz="914373" rtl="0" eaLnBrk="1" latinLnBrk="0" hangingPunct="1">
        <a:defRPr sz="1800" kern="1200">
          <a:solidFill>
            <a:schemeClr val="tx1"/>
          </a:solidFill>
          <a:latin typeface="+mn-lt"/>
          <a:ea typeface="+mn-ea"/>
          <a:cs typeface="+mn-cs"/>
        </a:defRPr>
      </a:lvl8pPr>
      <a:lvl9pPr marL="3657489" algn="l" defTabSz="91437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240.png"/><Relationship Id="rId4" Type="http://schemas.openxmlformats.org/officeDocument/2006/relationships/image" Target="../media/image230.png"/></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3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39.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3.png"/><Relationship Id="rId7" Type="http://schemas.openxmlformats.org/officeDocument/2006/relationships/image" Target="../media/image49.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4.png"/><Relationship Id="rId9" Type="http://schemas.openxmlformats.org/officeDocument/2006/relationships/image" Target="../media/image51.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0.xml"/><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49.png"/></Relationships>
</file>

<file path=ppt/slides/_rels/slide4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4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4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4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4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7.xml"/><Relationship Id="rId1" Type="http://schemas.openxmlformats.org/officeDocument/2006/relationships/slideLayout" Target="../slideLayouts/slideLayout2.xml"/><Relationship Id="rId5" Type="http://schemas.openxmlformats.org/officeDocument/2006/relationships/image" Target="../media/image68.png"/><Relationship Id="rId4" Type="http://schemas.openxmlformats.org/officeDocument/2006/relationships/image" Target="../media/image67.png"/></Relationships>
</file>

<file path=ppt/slides/_rels/slide4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8.xml"/><Relationship Id="rId1" Type="http://schemas.openxmlformats.org/officeDocument/2006/relationships/slideLayout" Target="../slideLayouts/slideLayout2.xml"/><Relationship Id="rId5" Type="http://schemas.openxmlformats.org/officeDocument/2006/relationships/image" Target="../media/image71.png"/><Relationship Id="rId4" Type="http://schemas.openxmlformats.org/officeDocument/2006/relationships/image" Target="../media/image70.png"/></Relationships>
</file>

<file path=ppt/slides/_rels/slide4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9.xml"/><Relationship Id="rId1" Type="http://schemas.openxmlformats.org/officeDocument/2006/relationships/slideLayout" Target="../slideLayouts/slideLayout2.xml"/><Relationship Id="rId5" Type="http://schemas.openxmlformats.org/officeDocument/2006/relationships/image" Target="../media/image71.png"/><Relationship Id="rId4" Type="http://schemas.openxmlformats.org/officeDocument/2006/relationships/image" Target="../media/image70.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image" Target="../media/image77.png"/><Relationship Id="rId13" Type="http://schemas.openxmlformats.org/officeDocument/2006/relationships/image" Target="../media/image82.png"/><Relationship Id="rId18" Type="http://schemas.openxmlformats.org/officeDocument/2006/relationships/image" Target="../media/image87.png"/><Relationship Id="rId3" Type="http://schemas.openxmlformats.org/officeDocument/2006/relationships/image" Target="../media/image72.png"/><Relationship Id="rId7" Type="http://schemas.openxmlformats.org/officeDocument/2006/relationships/image" Target="../media/image76.png"/><Relationship Id="rId12" Type="http://schemas.openxmlformats.org/officeDocument/2006/relationships/image" Target="../media/image81.png"/><Relationship Id="rId17" Type="http://schemas.openxmlformats.org/officeDocument/2006/relationships/image" Target="../media/image86.png"/><Relationship Id="rId2" Type="http://schemas.openxmlformats.org/officeDocument/2006/relationships/notesSlide" Target="../notesSlides/notesSlide50.xml"/><Relationship Id="rId16" Type="http://schemas.openxmlformats.org/officeDocument/2006/relationships/image" Target="../media/image85.png"/><Relationship Id="rId20" Type="http://schemas.openxmlformats.org/officeDocument/2006/relationships/image" Target="../media/image89.png"/><Relationship Id="rId1" Type="http://schemas.openxmlformats.org/officeDocument/2006/relationships/slideLayout" Target="../slideLayouts/slideLayout2.xml"/><Relationship Id="rId6" Type="http://schemas.openxmlformats.org/officeDocument/2006/relationships/image" Target="../media/image75.png"/><Relationship Id="rId11" Type="http://schemas.openxmlformats.org/officeDocument/2006/relationships/image" Target="../media/image80.png"/><Relationship Id="rId5" Type="http://schemas.openxmlformats.org/officeDocument/2006/relationships/image" Target="../media/image74.png"/><Relationship Id="rId15" Type="http://schemas.openxmlformats.org/officeDocument/2006/relationships/image" Target="../media/image84.png"/><Relationship Id="rId10" Type="http://schemas.openxmlformats.org/officeDocument/2006/relationships/image" Target="../media/image79.png"/><Relationship Id="rId19" Type="http://schemas.openxmlformats.org/officeDocument/2006/relationships/image" Target="../media/image88.png"/><Relationship Id="rId4" Type="http://schemas.openxmlformats.org/officeDocument/2006/relationships/image" Target="../media/image73.png"/><Relationship Id="rId9" Type="http://schemas.openxmlformats.org/officeDocument/2006/relationships/image" Target="../media/image78.png"/><Relationship Id="rId14" Type="http://schemas.openxmlformats.org/officeDocument/2006/relationships/image" Target="../media/image83.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52.xml"/><Relationship Id="rId1" Type="http://schemas.openxmlformats.org/officeDocument/2006/relationships/slideLayout" Target="../slideLayouts/slideLayout2.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91.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image" Target="../media/image99.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102.pn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66.xml"/><Relationship Id="rId2" Type="http://schemas.openxmlformats.org/officeDocument/2006/relationships/slideLayout" Target="../slideLayouts/slideLayout2.xml"/><Relationship Id="rId1" Type="http://schemas.openxmlformats.org/officeDocument/2006/relationships/themeOverride" Target="../theme/themeOverride1.xml"/><Relationship Id="rId4" Type="http://schemas.openxmlformats.org/officeDocument/2006/relationships/chart" Target="../charts/chart1.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hyperlink" Target="https://csrc.nist.gov/projects/post-quantum-cryptography/round-3-submissions" TargetMode="External"/><Relationship Id="rId2" Type="http://schemas.openxmlformats.org/officeDocument/2006/relationships/notesSlide" Target="../notesSlides/notesSlide68.xml"/><Relationship Id="rId1" Type="http://schemas.openxmlformats.org/officeDocument/2006/relationships/slideLayout" Target="../slideLayouts/slideLayout2.xml"/><Relationship Id="rId6" Type="http://schemas.openxmlformats.org/officeDocument/2006/relationships/hyperlink" Target="http://dx.doi.org/10.6028/NIST.FIPS.202" TargetMode="External"/><Relationship Id="rId5" Type="http://schemas.openxmlformats.org/officeDocument/2006/relationships/hyperlink" Target="https://doi.org/10.6028/NIST.FIPS.203" TargetMode="External"/><Relationship Id="rId4" Type="http://schemas.openxmlformats.org/officeDocument/2006/relationships/hyperlink" Target="https://eprint.iacr.org/2015/1222.pdf" TargetMode="Externa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五边形 10"/>
          <p:cNvSpPr/>
          <p:nvPr/>
        </p:nvSpPr>
        <p:spPr>
          <a:xfrm>
            <a:off x="-2088" y="1466266"/>
            <a:ext cx="9150842" cy="2062971"/>
          </a:xfrm>
          <a:prstGeom prst="homePlate">
            <a:avLst/>
          </a:prstGeom>
          <a:solidFill>
            <a:srgbClr val="1954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9" name="TextBox 8"/>
          <p:cNvSpPr txBox="1"/>
          <p:nvPr/>
        </p:nvSpPr>
        <p:spPr>
          <a:xfrm>
            <a:off x="399480" y="1805253"/>
            <a:ext cx="7848872" cy="1384995"/>
          </a:xfrm>
          <a:prstGeom prst="rect">
            <a:avLst/>
          </a:prstGeom>
          <a:noFill/>
        </p:spPr>
        <p:txBody>
          <a:bodyPr wrap="square" rtlCol="0">
            <a:spAutoFit/>
          </a:bodyPr>
          <a:lstStyle/>
          <a:p>
            <a:r>
              <a:rPr lang="en-US" altLang="zh-TW" sz="2800" b="1" dirty="0">
                <a:solidFill>
                  <a:schemeClr val="bg1"/>
                </a:solidFill>
                <a:latin typeface="Times New Roman" panose="02020603050405020304" pitchFamily="18" charset="0"/>
                <a:ea typeface="微軟正黑體" panose="020B0604030504040204" pitchFamily="34" charset="-120"/>
                <a:cs typeface="Times New Roman" panose="02020603050405020304" pitchFamily="18" charset="0"/>
              </a:rPr>
              <a:t>Module-Lattice-Based </a:t>
            </a:r>
          </a:p>
          <a:p>
            <a:r>
              <a:rPr lang="en-US" altLang="zh-TW" sz="2800" b="1" dirty="0">
                <a:solidFill>
                  <a:schemeClr val="bg1"/>
                </a:solidFill>
                <a:latin typeface="Times New Roman" panose="02020603050405020304" pitchFamily="18" charset="0"/>
                <a:ea typeface="微軟正黑體" panose="020B0604030504040204" pitchFamily="34" charset="-120"/>
                <a:cs typeface="Times New Roman" panose="02020603050405020304" pitchFamily="18" charset="0"/>
              </a:rPr>
              <a:t>Key-Encapsulation </a:t>
            </a:r>
          </a:p>
          <a:p>
            <a:r>
              <a:rPr lang="en-US" altLang="zh-TW" sz="2800" b="1" dirty="0">
                <a:solidFill>
                  <a:schemeClr val="bg1"/>
                </a:solidFill>
                <a:latin typeface="Times New Roman" panose="02020603050405020304" pitchFamily="18" charset="0"/>
                <a:ea typeface="微軟正黑體" panose="020B0604030504040204" pitchFamily="34" charset="-120"/>
                <a:cs typeface="Times New Roman" panose="02020603050405020304" pitchFamily="18" charset="0"/>
              </a:rPr>
              <a:t>Mechanism Standard</a:t>
            </a:r>
            <a:endParaRPr lang="zh-CN" altLang="en-US" sz="2800" b="1" dirty="0">
              <a:solidFill>
                <a:schemeClr val="bg1"/>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12" name="五边形 11"/>
          <p:cNvSpPr/>
          <p:nvPr/>
        </p:nvSpPr>
        <p:spPr>
          <a:xfrm flipH="1">
            <a:off x="5726484" y="3137108"/>
            <a:ext cx="4427984" cy="863517"/>
          </a:xfrm>
          <a:prstGeom prst="homePlate">
            <a:avLst/>
          </a:prstGeom>
          <a:solidFill>
            <a:srgbClr val="E559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13" name="TextBox 12"/>
          <p:cNvSpPr txBox="1"/>
          <p:nvPr/>
        </p:nvSpPr>
        <p:spPr>
          <a:xfrm>
            <a:off x="6878618" y="3386452"/>
            <a:ext cx="1800493" cy="369332"/>
          </a:xfrm>
          <a:prstGeom prst="rect">
            <a:avLst/>
          </a:prstGeom>
          <a:noFill/>
        </p:spPr>
        <p:txBody>
          <a:bodyPr wrap="none" rtlCol="0">
            <a:spAutoFit/>
          </a:bodyPr>
          <a:lstStyle/>
          <a:p>
            <a:r>
              <a:rPr lang="zh-TW" altLang="en-US" dirty="0">
                <a:solidFill>
                  <a:schemeClr val="bg1"/>
                </a:solidFill>
                <a:latin typeface="微軟正黑體" panose="020B0604030504040204" pitchFamily="34" charset="-120"/>
                <a:ea typeface="微軟正黑體" panose="020B0604030504040204" pitchFamily="34" charset="-120"/>
                <a:cs typeface="Times New Roman" panose="02020603050405020304" pitchFamily="18" charset="0"/>
              </a:rPr>
              <a:t>報告者</a:t>
            </a:r>
            <a:r>
              <a:rPr lang="zh-CN" altLang="en-US" dirty="0">
                <a:solidFill>
                  <a:schemeClr val="bg1"/>
                </a:solidFill>
                <a:latin typeface="微軟正黑體" panose="020B0604030504040204" pitchFamily="34" charset="-120"/>
                <a:ea typeface="微軟正黑體" panose="020B0604030504040204" pitchFamily="34" charset="-120"/>
                <a:cs typeface="Times New Roman" panose="02020603050405020304" pitchFamily="18" charset="0"/>
              </a:rPr>
              <a:t>：</a:t>
            </a:r>
            <a:r>
              <a:rPr lang="zh-TW" altLang="en-US" dirty="0">
                <a:solidFill>
                  <a:schemeClr val="bg1"/>
                </a:solidFill>
                <a:latin typeface="微軟正黑體" panose="020B0604030504040204" pitchFamily="34" charset="-120"/>
                <a:ea typeface="微軟正黑體" panose="020B0604030504040204" pitchFamily="34" charset="-120"/>
                <a:cs typeface="Times New Roman" panose="02020603050405020304" pitchFamily="18" charset="0"/>
              </a:rPr>
              <a:t>陳泓宇</a:t>
            </a:r>
            <a:endParaRPr lang="zh-CN" altLang="en-US" dirty="0">
              <a:solidFill>
                <a:schemeClr val="bg1"/>
              </a:solidFill>
              <a:latin typeface="微軟正黑體" panose="020B0604030504040204" pitchFamily="34" charset="-120"/>
              <a:ea typeface="微軟正黑體" panose="020B0604030504040204" pitchFamily="34" charset="-120"/>
              <a:cs typeface="Times New Roman" panose="02020603050405020304" pitchFamily="18" charset="0"/>
            </a:endParaRPr>
          </a:p>
        </p:txBody>
      </p:sp>
    </p:spTree>
    <p:extLst>
      <p:ext uri="{BB962C8B-B14F-4D97-AF65-F5344CB8AC3E}">
        <p14:creationId xmlns:p14="http://schemas.microsoft.com/office/powerpoint/2010/main" val="1347206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0-#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grpId="0" nodeType="afterEffect">
                                  <p:stCondLst>
                                    <p:cond delay="0"/>
                                  </p:stCondLst>
                                  <p:childTnLst>
                                    <p:set>
                                      <p:cBhvr>
                                        <p:cTn id="11" dur="1" fill="hold">
                                          <p:stCondLst>
                                            <p:cond delay="0"/>
                                          </p:stCondLst>
                                        </p:cTn>
                                        <p:tgtEl>
                                          <p:spTgt spid="12"/>
                                        </p:tgtEl>
                                        <p:attrNameLst>
                                          <p:attrName>style.visibility</p:attrName>
                                        </p:attrNameLst>
                                      </p:cBhvr>
                                      <p:to>
                                        <p:strVal val="visible"/>
                                      </p:to>
                                    </p:set>
                                    <p:anim calcmode="lin" valueType="num">
                                      <p:cBhvr additive="base">
                                        <p:cTn id="12" dur="500" fill="hold"/>
                                        <p:tgtEl>
                                          <p:spTgt spid="12"/>
                                        </p:tgtEl>
                                        <p:attrNameLst>
                                          <p:attrName>ppt_x</p:attrName>
                                        </p:attrNameLst>
                                      </p:cBhvr>
                                      <p:tavLst>
                                        <p:tav tm="0">
                                          <p:val>
                                            <p:strVal val="1+#ppt_w/2"/>
                                          </p:val>
                                        </p:tav>
                                        <p:tav tm="100000">
                                          <p:val>
                                            <p:strVal val="#ppt_x"/>
                                          </p:val>
                                        </p:tav>
                                      </p:tavLst>
                                    </p:anim>
                                    <p:anim calcmode="lin" valueType="num">
                                      <p:cBhvr additive="base">
                                        <p:cTn id="13" dur="500" fill="hold"/>
                                        <p:tgtEl>
                                          <p:spTgt spid="1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42" presetClass="entr" presetSubtype="0" fill="hold" grpId="0" nodeType="after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1000"/>
                                        <p:tgtEl>
                                          <p:spTgt spid="9"/>
                                        </p:tgtEl>
                                      </p:cBhvr>
                                    </p:animEffect>
                                    <p:anim calcmode="lin" valueType="num">
                                      <p:cBhvr>
                                        <p:cTn id="18" dur="1000" fill="hold"/>
                                        <p:tgtEl>
                                          <p:spTgt spid="9"/>
                                        </p:tgtEl>
                                        <p:attrNameLst>
                                          <p:attrName>ppt_x</p:attrName>
                                        </p:attrNameLst>
                                      </p:cBhvr>
                                      <p:tavLst>
                                        <p:tav tm="0">
                                          <p:val>
                                            <p:strVal val="#ppt_x"/>
                                          </p:val>
                                        </p:tav>
                                        <p:tav tm="100000">
                                          <p:val>
                                            <p:strVal val="#ppt_x"/>
                                          </p:val>
                                        </p:tav>
                                      </p:tavLst>
                                    </p:anim>
                                    <p:anim calcmode="lin" valueType="num">
                                      <p:cBhvr>
                                        <p:cTn id="19" dur="1000" fill="hold"/>
                                        <p:tgtEl>
                                          <p:spTgt spid="9"/>
                                        </p:tgtEl>
                                        <p:attrNameLst>
                                          <p:attrName>ppt_y</p:attrName>
                                        </p:attrNameLst>
                                      </p:cBhvr>
                                      <p:tavLst>
                                        <p:tav tm="0">
                                          <p:val>
                                            <p:strVal val="#ppt_y+.1"/>
                                          </p:val>
                                        </p:tav>
                                        <p:tav tm="100000">
                                          <p:val>
                                            <p:strVal val="#ppt_y"/>
                                          </p:val>
                                        </p:tav>
                                      </p:tavLst>
                                    </p:anim>
                                  </p:childTnLst>
                                </p:cTn>
                              </p:par>
                            </p:childTnLst>
                          </p:cTn>
                        </p:par>
                        <p:par>
                          <p:cTn id="20" fill="hold">
                            <p:stCondLst>
                              <p:cond delay="2000"/>
                            </p:stCondLst>
                            <p:childTnLst>
                              <p:par>
                                <p:cTn id="21" presetID="41" presetClass="entr" presetSubtype="0" fill="hold" grpId="0" nodeType="afterEffect">
                                  <p:stCondLst>
                                    <p:cond delay="0"/>
                                  </p:stCondLst>
                                  <p:iterate type="lt">
                                    <p:tmPct val="10000"/>
                                  </p:iterate>
                                  <p:childTnLst>
                                    <p:set>
                                      <p:cBhvr>
                                        <p:cTn id="22" dur="1" fill="hold">
                                          <p:stCondLst>
                                            <p:cond delay="0"/>
                                          </p:stCondLst>
                                        </p:cTn>
                                        <p:tgtEl>
                                          <p:spTgt spid="13"/>
                                        </p:tgtEl>
                                        <p:attrNameLst>
                                          <p:attrName>style.visibility</p:attrName>
                                        </p:attrNameLst>
                                      </p:cBhvr>
                                      <p:to>
                                        <p:strVal val="visible"/>
                                      </p:to>
                                    </p:set>
                                    <p:anim calcmode="lin" valueType="num">
                                      <p:cBhvr>
                                        <p:cTn id="23" dur="500" fill="hold"/>
                                        <p:tgtEl>
                                          <p:spTgt spid="13"/>
                                        </p:tgtEl>
                                        <p:attrNameLst>
                                          <p:attrName>ppt_x</p:attrName>
                                        </p:attrNameLst>
                                      </p:cBhvr>
                                      <p:tavLst>
                                        <p:tav tm="0">
                                          <p:val>
                                            <p:strVal val="#ppt_x"/>
                                          </p:val>
                                        </p:tav>
                                        <p:tav tm="50000">
                                          <p:val>
                                            <p:strVal val="#ppt_x+.1"/>
                                          </p:val>
                                        </p:tav>
                                        <p:tav tm="100000">
                                          <p:val>
                                            <p:strVal val="#ppt_x"/>
                                          </p:val>
                                        </p:tav>
                                      </p:tavLst>
                                    </p:anim>
                                    <p:anim calcmode="lin" valueType="num">
                                      <p:cBhvr>
                                        <p:cTn id="24" dur="500" fill="hold"/>
                                        <p:tgtEl>
                                          <p:spTgt spid="13"/>
                                        </p:tgtEl>
                                        <p:attrNameLst>
                                          <p:attrName>ppt_y</p:attrName>
                                        </p:attrNameLst>
                                      </p:cBhvr>
                                      <p:tavLst>
                                        <p:tav tm="0">
                                          <p:val>
                                            <p:strVal val="#ppt_y"/>
                                          </p:val>
                                        </p:tav>
                                        <p:tav tm="100000">
                                          <p:val>
                                            <p:strVal val="#ppt_y"/>
                                          </p:val>
                                        </p:tav>
                                      </p:tavLst>
                                    </p:anim>
                                    <p:anim calcmode="lin" valueType="num">
                                      <p:cBhvr>
                                        <p:cTn id="25" dur="500" fill="hold"/>
                                        <p:tgtEl>
                                          <p:spTgt spid="13"/>
                                        </p:tgtEl>
                                        <p:attrNameLst>
                                          <p:attrName>ppt_h</p:attrName>
                                        </p:attrNameLst>
                                      </p:cBhvr>
                                      <p:tavLst>
                                        <p:tav tm="0">
                                          <p:val>
                                            <p:strVal val="#ppt_h/10"/>
                                          </p:val>
                                        </p:tav>
                                        <p:tav tm="50000">
                                          <p:val>
                                            <p:strVal val="#ppt_h+.01"/>
                                          </p:val>
                                        </p:tav>
                                        <p:tav tm="100000">
                                          <p:val>
                                            <p:strVal val="#ppt_h"/>
                                          </p:val>
                                        </p:tav>
                                      </p:tavLst>
                                    </p:anim>
                                    <p:anim calcmode="lin" valueType="num">
                                      <p:cBhvr>
                                        <p:cTn id="26" dur="500" fill="hold"/>
                                        <p:tgtEl>
                                          <p:spTgt spid="13"/>
                                        </p:tgtEl>
                                        <p:attrNameLst>
                                          <p:attrName>ppt_w</p:attrName>
                                        </p:attrNameLst>
                                      </p:cBhvr>
                                      <p:tavLst>
                                        <p:tav tm="0">
                                          <p:val>
                                            <p:strVal val="#ppt_w/10"/>
                                          </p:val>
                                        </p:tav>
                                        <p:tav tm="50000">
                                          <p:val>
                                            <p:strVal val="#ppt_w+.01"/>
                                          </p:val>
                                        </p:tav>
                                        <p:tav tm="100000">
                                          <p:val>
                                            <p:strVal val="#ppt_w"/>
                                          </p:val>
                                        </p:tav>
                                      </p:tavLst>
                                    </p:anim>
                                    <p:animEffect transition="in" filter="fade">
                                      <p:cBhvr>
                                        <p:cTn id="27" dur="500" tmFilter="0,0; .5, 1; 1, 1"/>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9" grpId="0"/>
      <p:bldP spid="12" grpId="0" animBg="1"/>
      <p:bldP spid="1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a:extLst>
              <a:ext uri="{FF2B5EF4-FFF2-40B4-BE49-F238E27FC236}">
                <a16:creationId xmlns:a16="http://schemas.microsoft.com/office/drawing/2014/main" id="{444D8C64-AE1C-419D-8EB4-85B9DB1513BD}"/>
              </a:ext>
            </a:extLst>
          </p:cNvPr>
          <p:cNvSpPr/>
          <p:nvPr/>
        </p:nvSpPr>
        <p:spPr>
          <a:xfrm>
            <a:off x="0" y="5593804"/>
            <a:ext cx="10160000" cy="144016"/>
          </a:xfrm>
          <a:prstGeom prst="rect">
            <a:avLst/>
          </a:prstGeom>
          <a:solidFill>
            <a:srgbClr val="1954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17" name="文字方塊 16">
            <a:extLst>
              <a:ext uri="{FF2B5EF4-FFF2-40B4-BE49-F238E27FC236}">
                <a16:creationId xmlns:a16="http://schemas.microsoft.com/office/drawing/2014/main" id="{BE3CCF74-590F-497D-805B-FA47E18F79DE}"/>
              </a:ext>
            </a:extLst>
          </p:cNvPr>
          <p:cNvSpPr txBox="1"/>
          <p:nvPr/>
        </p:nvSpPr>
        <p:spPr>
          <a:xfrm>
            <a:off x="9714160" y="5341995"/>
            <a:ext cx="338555" cy="276999"/>
          </a:xfrm>
          <a:prstGeom prst="rect">
            <a:avLst/>
          </a:prstGeom>
          <a:solidFill>
            <a:srgbClr val="F2F2F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rtlCol="0">
            <a:spAutoFit/>
          </a:bodyPr>
          <a:lstStyle>
            <a:defPPr>
              <a:defRPr lang="zh-CN"/>
            </a:defPPr>
            <a:lvl1pPr algn="ctr">
              <a:defRPr sz="1200">
                <a:latin typeface="Times New Roman" panose="02020603050405020304" pitchFamily="18" charset="0"/>
                <a:ea typeface="微軟正黑體" panose="020B0604030504040204" pitchFamily="34" charset="-120"/>
                <a:cs typeface="Times New Roman" panose="02020603050405020304" pitchFamily="18" charset="0"/>
              </a:defRPr>
            </a:lvl1pPr>
          </a:lstStyle>
          <a:p>
            <a:fld id="{19A49D38-1635-49F9-B1EF-5073AC75FB01}" type="slidenum">
              <a:rPr lang="zh-TW" altLang="en-US"/>
              <a:pPr/>
              <a:t>10</a:t>
            </a:fld>
            <a:endParaRPr lang="zh-TW" altLang="en-US" dirty="0"/>
          </a:p>
        </p:txBody>
      </p:sp>
      <p:sp>
        <p:nvSpPr>
          <p:cNvPr id="4" name="五边形 3"/>
          <p:cNvSpPr/>
          <p:nvPr/>
        </p:nvSpPr>
        <p:spPr>
          <a:xfrm>
            <a:off x="0" y="0"/>
            <a:ext cx="3419872" cy="576064"/>
          </a:xfrm>
          <a:prstGeom prst="homePlate">
            <a:avLst/>
          </a:prstGeom>
          <a:solidFill>
            <a:srgbClr val="1954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 Lattice Problems</a:t>
            </a:r>
            <a:r>
              <a:rPr lang="zh-TW" altLang="en-US" b="1" dirty="0">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(SVP)</a:t>
            </a:r>
            <a:endParaRPr lang="zh-CN" altLang="en-US" b="1" dirty="0">
              <a:latin typeface="Times New Roman" panose="02020603050405020304" pitchFamily="18" charset="0"/>
              <a:ea typeface="微軟正黑體" panose="020B0604030504040204" pitchFamily="34" charset="-120"/>
              <a:cs typeface="Times New Roman" panose="02020603050405020304" pitchFamily="18" charset="0"/>
            </a:endParaRPr>
          </a:p>
        </p:txBody>
      </p:sp>
      <p:pic>
        <p:nvPicPr>
          <p:cNvPr id="3" name="圖片 2">
            <a:extLst>
              <a:ext uri="{FF2B5EF4-FFF2-40B4-BE49-F238E27FC236}">
                <a16:creationId xmlns:a16="http://schemas.microsoft.com/office/drawing/2014/main" id="{A5A1C351-A0E9-4FD7-BCC4-8BAC702A7A0F}"/>
              </a:ext>
            </a:extLst>
          </p:cNvPr>
          <p:cNvPicPr>
            <a:picLocks noChangeAspect="1"/>
          </p:cNvPicPr>
          <p:nvPr/>
        </p:nvPicPr>
        <p:blipFill>
          <a:blip r:embed="rId3"/>
          <a:stretch>
            <a:fillRect/>
          </a:stretch>
        </p:blipFill>
        <p:spPr>
          <a:xfrm>
            <a:off x="739800" y="835273"/>
            <a:ext cx="8680400" cy="649690"/>
          </a:xfrm>
          <a:prstGeom prst="rect">
            <a:avLst/>
          </a:prstGeom>
        </p:spPr>
      </p:pic>
      <p:pic>
        <p:nvPicPr>
          <p:cNvPr id="9" name="圖片 8">
            <a:extLst>
              <a:ext uri="{FF2B5EF4-FFF2-40B4-BE49-F238E27FC236}">
                <a16:creationId xmlns:a16="http://schemas.microsoft.com/office/drawing/2014/main" id="{957507C1-8C31-4B9E-9B3D-B6E27B2DB831}"/>
              </a:ext>
            </a:extLst>
          </p:cNvPr>
          <p:cNvPicPr>
            <a:picLocks noChangeAspect="1"/>
          </p:cNvPicPr>
          <p:nvPr/>
        </p:nvPicPr>
        <p:blipFill>
          <a:blip r:embed="rId4"/>
          <a:stretch>
            <a:fillRect/>
          </a:stretch>
        </p:blipFill>
        <p:spPr>
          <a:xfrm>
            <a:off x="1407592" y="1484963"/>
            <a:ext cx="7344816" cy="4028423"/>
          </a:xfrm>
          <a:prstGeom prst="rect">
            <a:avLst/>
          </a:prstGeom>
        </p:spPr>
      </p:pic>
    </p:spTree>
    <p:extLst>
      <p:ext uri="{BB962C8B-B14F-4D97-AF65-F5344CB8AC3E}">
        <p14:creationId xmlns:p14="http://schemas.microsoft.com/office/powerpoint/2010/main" val="21294870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a:extLst>
              <a:ext uri="{FF2B5EF4-FFF2-40B4-BE49-F238E27FC236}">
                <a16:creationId xmlns:a16="http://schemas.microsoft.com/office/drawing/2014/main" id="{444D8C64-AE1C-419D-8EB4-85B9DB1513BD}"/>
              </a:ext>
            </a:extLst>
          </p:cNvPr>
          <p:cNvSpPr/>
          <p:nvPr/>
        </p:nvSpPr>
        <p:spPr>
          <a:xfrm>
            <a:off x="0" y="5593804"/>
            <a:ext cx="10160000" cy="144016"/>
          </a:xfrm>
          <a:prstGeom prst="rect">
            <a:avLst/>
          </a:prstGeom>
          <a:solidFill>
            <a:srgbClr val="1954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17" name="文字方塊 16">
            <a:extLst>
              <a:ext uri="{FF2B5EF4-FFF2-40B4-BE49-F238E27FC236}">
                <a16:creationId xmlns:a16="http://schemas.microsoft.com/office/drawing/2014/main" id="{BE3CCF74-590F-497D-805B-FA47E18F79DE}"/>
              </a:ext>
            </a:extLst>
          </p:cNvPr>
          <p:cNvSpPr txBox="1"/>
          <p:nvPr/>
        </p:nvSpPr>
        <p:spPr>
          <a:xfrm>
            <a:off x="9714160" y="5341995"/>
            <a:ext cx="338555" cy="276999"/>
          </a:xfrm>
          <a:prstGeom prst="rect">
            <a:avLst/>
          </a:prstGeom>
          <a:solidFill>
            <a:srgbClr val="F2F2F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rtlCol="0">
            <a:spAutoFit/>
          </a:bodyPr>
          <a:lstStyle>
            <a:defPPr>
              <a:defRPr lang="zh-CN"/>
            </a:defPPr>
            <a:lvl1pPr algn="ctr">
              <a:defRPr sz="1200">
                <a:latin typeface="Times New Roman" panose="02020603050405020304" pitchFamily="18" charset="0"/>
                <a:ea typeface="微軟正黑體" panose="020B0604030504040204" pitchFamily="34" charset="-120"/>
                <a:cs typeface="Times New Roman" panose="02020603050405020304" pitchFamily="18" charset="0"/>
              </a:defRPr>
            </a:lvl1pPr>
          </a:lstStyle>
          <a:p>
            <a:fld id="{19A49D38-1635-49F9-B1EF-5073AC75FB01}" type="slidenum">
              <a:rPr lang="zh-TW" altLang="en-US"/>
              <a:pPr/>
              <a:t>11</a:t>
            </a:fld>
            <a:endParaRPr lang="zh-TW" altLang="en-US" dirty="0"/>
          </a:p>
        </p:txBody>
      </p:sp>
      <p:sp>
        <p:nvSpPr>
          <p:cNvPr id="4" name="五边形 3"/>
          <p:cNvSpPr/>
          <p:nvPr/>
        </p:nvSpPr>
        <p:spPr>
          <a:xfrm>
            <a:off x="0" y="0"/>
            <a:ext cx="3419872" cy="576064"/>
          </a:xfrm>
          <a:prstGeom prst="homePlate">
            <a:avLst/>
          </a:prstGeom>
          <a:solidFill>
            <a:srgbClr val="1954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 Lattice Problems</a:t>
            </a:r>
            <a:r>
              <a:rPr lang="zh-TW" altLang="en-US" b="1" dirty="0">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(CVP)</a:t>
            </a:r>
            <a:endParaRPr lang="zh-CN" altLang="en-US" b="1" dirty="0">
              <a:latin typeface="Times New Roman" panose="02020603050405020304" pitchFamily="18" charset="0"/>
              <a:ea typeface="微軟正黑體" panose="020B0604030504040204" pitchFamily="34" charset="-120"/>
              <a:cs typeface="Times New Roman" panose="02020603050405020304" pitchFamily="18" charset="0"/>
            </a:endParaRPr>
          </a:p>
        </p:txBody>
      </p:sp>
      <p:pic>
        <p:nvPicPr>
          <p:cNvPr id="3" name="圖片 2">
            <a:extLst>
              <a:ext uri="{FF2B5EF4-FFF2-40B4-BE49-F238E27FC236}">
                <a16:creationId xmlns:a16="http://schemas.microsoft.com/office/drawing/2014/main" id="{15728E53-1482-4F26-8169-4B4674A33776}"/>
              </a:ext>
            </a:extLst>
          </p:cNvPr>
          <p:cNvPicPr>
            <a:picLocks noChangeAspect="1"/>
          </p:cNvPicPr>
          <p:nvPr/>
        </p:nvPicPr>
        <p:blipFill>
          <a:blip r:embed="rId3"/>
          <a:stretch>
            <a:fillRect/>
          </a:stretch>
        </p:blipFill>
        <p:spPr>
          <a:xfrm>
            <a:off x="739800" y="827873"/>
            <a:ext cx="8680400" cy="662007"/>
          </a:xfrm>
          <a:prstGeom prst="rect">
            <a:avLst/>
          </a:prstGeom>
        </p:spPr>
      </p:pic>
      <p:pic>
        <p:nvPicPr>
          <p:cNvPr id="9" name="圖片 8">
            <a:extLst>
              <a:ext uri="{FF2B5EF4-FFF2-40B4-BE49-F238E27FC236}">
                <a16:creationId xmlns:a16="http://schemas.microsoft.com/office/drawing/2014/main" id="{1D69F135-EA5E-44FD-9B6D-7A658A38D445}"/>
              </a:ext>
            </a:extLst>
          </p:cNvPr>
          <p:cNvPicPr>
            <a:picLocks noChangeAspect="1"/>
          </p:cNvPicPr>
          <p:nvPr/>
        </p:nvPicPr>
        <p:blipFill>
          <a:blip r:embed="rId4"/>
          <a:stretch>
            <a:fillRect/>
          </a:stretch>
        </p:blipFill>
        <p:spPr>
          <a:xfrm>
            <a:off x="1484089" y="1506623"/>
            <a:ext cx="7191821" cy="3886643"/>
          </a:xfrm>
          <a:prstGeom prst="rect">
            <a:avLst/>
          </a:prstGeom>
        </p:spPr>
      </p:pic>
    </p:spTree>
    <p:extLst>
      <p:ext uri="{BB962C8B-B14F-4D97-AF65-F5344CB8AC3E}">
        <p14:creationId xmlns:p14="http://schemas.microsoft.com/office/powerpoint/2010/main" val="17435953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a:extLst>
              <a:ext uri="{FF2B5EF4-FFF2-40B4-BE49-F238E27FC236}">
                <a16:creationId xmlns:a16="http://schemas.microsoft.com/office/drawing/2014/main" id="{444D8C64-AE1C-419D-8EB4-85B9DB1513BD}"/>
              </a:ext>
            </a:extLst>
          </p:cNvPr>
          <p:cNvSpPr/>
          <p:nvPr/>
        </p:nvSpPr>
        <p:spPr>
          <a:xfrm>
            <a:off x="0" y="5593804"/>
            <a:ext cx="10160000" cy="144016"/>
          </a:xfrm>
          <a:prstGeom prst="rect">
            <a:avLst/>
          </a:prstGeom>
          <a:solidFill>
            <a:srgbClr val="1954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17" name="文字方塊 16">
            <a:extLst>
              <a:ext uri="{FF2B5EF4-FFF2-40B4-BE49-F238E27FC236}">
                <a16:creationId xmlns:a16="http://schemas.microsoft.com/office/drawing/2014/main" id="{BE3CCF74-590F-497D-805B-FA47E18F79DE}"/>
              </a:ext>
            </a:extLst>
          </p:cNvPr>
          <p:cNvSpPr txBox="1"/>
          <p:nvPr/>
        </p:nvSpPr>
        <p:spPr>
          <a:xfrm>
            <a:off x="9714160" y="5341995"/>
            <a:ext cx="338555" cy="276999"/>
          </a:xfrm>
          <a:prstGeom prst="rect">
            <a:avLst/>
          </a:prstGeom>
          <a:solidFill>
            <a:srgbClr val="F2F2F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rtlCol="0">
            <a:spAutoFit/>
          </a:bodyPr>
          <a:lstStyle>
            <a:defPPr>
              <a:defRPr lang="zh-CN"/>
            </a:defPPr>
            <a:lvl1pPr algn="ctr">
              <a:defRPr sz="1200">
                <a:latin typeface="Times New Roman" panose="02020603050405020304" pitchFamily="18" charset="0"/>
                <a:ea typeface="微軟正黑體" panose="020B0604030504040204" pitchFamily="34" charset="-120"/>
                <a:cs typeface="Times New Roman" panose="02020603050405020304" pitchFamily="18" charset="0"/>
              </a:defRPr>
            </a:lvl1pPr>
          </a:lstStyle>
          <a:p>
            <a:fld id="{19A49D38-1635-49F9-B1EF-5073AC75FB01}" type="slidenum">
              <a:rPr lang="zh-TW" altLang="en-US"/>
              <a:pPr/>
              <a:t>12</a:t>
            </a:fld>
            <a:endParaRPr lang="zh-TW" altLang="en-US" dirty="0"/>
          </a:p>
        </p:txBody>
      </p:sp>
      <p:sp>
        <p:nvSpPr>
          <p:cNvPr id="4" name="五边形 3"/>
          <p:cNvSpPr/>
          <p:nvPr/>
        </p:nvSpPr>
        <p:spPr>
          <a:xfrm>
            <a:off x="0" y="0"/>
            <a:ext cx="3419872" cy="576064"/>
          </a:xfrm>
          <a:prstGeom prst="homePlate">
            <a:avLst/>
          </a:prstGeom>
          <a:solidFill>
            <a:srgbClr val="1954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 Lattice Problems</a:t>
            </a:r>
            <a:r>
              <a:rPr lang="zh-TW" altLang="en-US" b="1" dirty="0">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(LWE)</a:t>
            </a:r>
            <a:endParaRPr lang="zh-CN" altLang="en-US" b="1" dirty="0">
              <a:latin typeface="Times New Roman" panose="02020603050405020304" pitchFamily="18" charset="0"/>
              <a:ea typeface="微軟正黑體" panose="020B0604030504040204" pitchFamily="34" charset="-12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6" name="文字方塊 5">
                <a:extLst>
                  <a:ext uri="{FF2B5EF4-FFF2-40B4-BE49-F238E27FC236}">
                    <a16:creationId xmlns:a16="http://schemas.microsoft.com/office/drawing/2014/main" id="{C3389AA9-9FE2-43E2-9965-990AB035F64B}"/>
                  </a:ext>
                </a:extLst>
              </p:cNvPr>
              <p:cNvSpPr txBox="1"/>
              <p:nvPr/>
            </p:nvSpPr>
            <p:spPr>
              <a:xfrm>
                <a:off x="2579353" y="739742"/>
                <a:ext cx="4248472" cy="138743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TW" sz="2000" i="1" smtClean="0">
                              <a:latin typeface="Cambria Math" panose="02040503050406030204" pitchFamily="18" charset="0"/>
                            </a:rPr>
                          </m:ctrlPr>
                        </m:dPr>
                        <m:e>
                          <m:eqArr>
                            <m:eqArrPr>
                              <m:ctrlPr>
                                <a:rPr lang="en-US" altLang="zh-TW" sz="2000" i="1" smtClean="0">
                                  <a:latin typeface="Cambria Math" panose="02040503050406030204" pitchFamily="18" charset="0"/>
                                </a:rPr>
                              </m:ctrlPr>
                            </m:eqArrPr>
                            <m:e>
                              <m:eqArr>
                                <m:eqArrPr>
                                  <m:ctrlPr>
                                    <a:rPr lang="en-US" altLang="zh-TW" sz="2000" i="1" smtClean="0">
                                      <a:latin typeface="Cambria Math" panose="02040503050406030204" pitchFamily="18" charset="0"/>
                                    </a:rPr>
                                  </m:ctrlPr>
                                </m:eqArrPr>
                                <m:e>
                                  <m:sSub>
                                    <m:sSubPr>
                                      <m:ctrlPr>
                                        <a:rPr lang="en-US" altLang="zh-TW" sz="2000" b="0" i="1" smtClean="0">
                                          <a:latin typeface="Cambria Math" panose="02040503050406030204" pitchFamily="18" charset="0"/>
                                        </a:rPr>
                                      </m:ctrlPr>
                                    </m:sSubPr>
                                    <m:e>
                                      <m:r>
                                        <a:rPr lang="en-US" altLang="zh-TW" sz="2000" i="1">
                                          <a:latin typeface="Cambria Math" panose="02040503050406030204" pitchFamily="18" charset="0"/>
                                        </a:rPr>
                                        <m:t>𝑎</m:t>
                                      </m:r>
                                    </m:e>
                                    <m:sub>
                                      <m:r>
                                        <a:rPr lang="en-US" altLang="zh-TW" sz="2000" b="0" i="1" smtClean="0">
                                          <a:latin typeface="Cambria Math" panose="02040503050406030204" pitchFamily="18" charset="0"/>
                                        </a:rPr>
                                        <m:t>1,1</m:t>
                                      </m:r>
                                    </m:sub>
                                  </m:sSub>
                                  <m:sSub>
                                    <m:sSubPr>
                                      <m:ctrlPr>
                                        <a:rPr lang="en-US" altLang="zh-TW" sz="2000" i="1">
                                          <a:latin typeface="Cambria Math" panose="02040503050406030204" pitchFamily="18" charset="0"/>
                                        </a:rPr>
                                      </m:ctrlPr>
                                    </m:sSubPr>
                                    <m:e>
                                      <m:r>
                                        <a:rPr lang="en-US" altLang="zh-TW" sz="2000" b="0" i="1" smtClean="0">
                                          <a:latin typeface="Cambria Math" panose="02040503050406030204" pitchFamily="18" charset="0"/>
                                        </a:rPr>
                                        <m:t>𝑠</m:t>
                                      </m:r>
                                    </m:e>
                                    <m:sub>
                                      <m:r>
                                        <a:rPr lang="en-US" altLang="zh-TW" sz="2000" i="1">
                                          <a:latin typeface="Cambria Math" panose="02040503050406030204" pitchFamily="18" charset="0"/>
                                        </a:rPr>
                                        <m:t>1</m:t>
                                      </m:r>
                                    </m:sub>
                                  </m:sSub>
                                  <m:r>
                                    <a:rPr lang="en-US" altLang="zh-TW" sz="2000" b="0" i="1" smtClean="0">
                                      <a:latin typeface="Cambria Math" panose="02040503050406030204" pitchFamily="18" charset="0"/>
                                    </a:rPr>
                                    <m:t>+</m:t>
                                  </m:r>
                                  <m:sSub>
                                    <m:sSubPr>
                                      <m:ctrlPr>
                                        <a:rPr lang="en-US" altLang="zh-TW" sz="2000" i="1">
                                          <a:latin typeface="Cambria Math" panose="02040503050406030204" pitchFamily="18" charset="0"/>
                                        </a:rPr>
                                      </m:ctrlPr>
                                    </m:sSubPr>
                                    <m:e>
                                      <m:r>
                                        <a:rPr lang="en-US" altLang="zh-TW" sz="2000" i="1">
                                          <a:latin typeface="Cambria Math" panose="02040503050406030204" pitchFamily="18" charset="0"/>
                                        </a:rPr>
                                        <m:t>𝑎</m:t>
                                      </m:r>
                                    </m:e>
                                    <m:sub>
                                      <m:r>
                                        <a:rPr lang="en-US" altLang="zh-TW" sz="2000" i="1">
                                          <a:latin typeface="Cambria Math" panose="02040503050406030204" pitchFamily="18" charset="0"/>
                                        </a:rPr>
                                        <m:t>1,</m:t>
                                      </m:r>
                                      <m:r>
                                        <a:rPr lang="en-US" altLang="zh-TW" sz="2000" b="0" i="1" smtClean="0">
                                          <a:latin typeface="Cambria Math" panose="02040503050406030204" pitchFamily="18" charset="0"/>
                                        </a:rPr>
                                        <m:t>2</m:t>
                                      </m:r>
                                    </m:sub>
                                  </m:sSub>
                                  <m:sSub>
                                    <m:sSubPr>
                                      <m:ctrlPr>
                                        <a:rPr lang="en-US" altLang="zh-TW" sz="2000" i="1">
                                          <a:latin typeface="Cambria Math" panose="02040503050406030204" pitchFamily="18" charset="0"/>
                                        </a:rPr>
                                      </m:ctrlPr>
                                    </m:sSubPr>
                                    <m:e>
                                      <m:r>
                                        <a:rPr lang="en-US" altLang="zh-TW" sz="2000" i="1">
                                          <a:latin typeface="Cambria Math" panose="02040503050406030204" pitchFamily="18" charset="0"/>
                                        </a:rPr>
                                        <m:t>𝑠</m:t>
                                      </m:r>
                                    </m:e>
                                    <m:sub>
                                      <m:r>
                                        <a:rPr lang="en-US" altLang="zh-TW" sz="2000" b="0" i="1" smtClean="0">
                                          <a:latin typeface="Cambria Math" panose="02040503050406030204" pitchFamily="18" charset="0"/>
                                        </a:rPr>
                                        <m:t>2</m:t>
                                      </m:r>
                                    </m:sub>
                                  </m:sSub>
                                  <m:r>
                                    <a:rPr lang="en-US" altLang="zh-TW" sz="2000" b="0" i="1" smtClean="0">
                                      <a:latin typeface="Cambria Math" panose="02040503050406030204" pitchFamily="18" charset="0"/>
                                    </a:rPr>
                                    <m:t>+</m:t>
                                  </m:r>
                                  <m:r>
                                    <a:rPr lang="en-US" altLang="zh-TW" sz="2000" b="0" i="1" smtClean="0">
                                      <a:latin typeface="Cambria Math" panose="02040503050406030204" pitchFamily="18" charset="0"/>
                                      <a:ea typeface="Cambria Math" panose="02040503050406030204" pitchFamily="18" charset="0"/>
                                    </a:rPr>
                                    <m:t>⋯</m:t>
                                  </m:r>
                                  <m:sSub>
                                    <m:sSubPr>
                                      <m:ctrlPr>
                                        <a:rPr lang="en-US" altLang="zh-TW" sz="2000" i="1">
                                          <a:latin typeface="Cambria Math" panose="02040503050406030204" pitchFamily="18" charset="0"/>
                                        </a:rPr>
                                      </m:ctrlPr>
                                    </m:sSubPr>
                                    <m:e>
                                      <m:r>
                                        <a:rPr lang="en-US" altLang="zh-TW" sz="2000" i="1">
                                          <a:latin typeface="Cambria Math" panose="02040503050406030204" pitchFamily="18" charset="0"/>
                                        </a:rPr>
                                        <m:t>𝑎</m:t>
                                      </m:r>
                                    </m:e>
                                    <m:sub>
                                      <m:r>
                                        <a:rPr lang="en-US" altLang="zh-TW" sz="2000" i="1">
                                          <a:latin typeface="Cambria Math" panose="02040503050406030204" pitchFamily="18" charset="0"/>
                                        </a:rPr>
                                        <m:t>1,</m:t>
                                      </m:r>
                                      <m:r>
                                        <a:rPr lang="en-US" altLang="zh-TW" sz="2000" b="0" i="1" smtClean="0">
                                          <a:latin typeface="Cambria Math" panose="02040503050406030204" pitchFamily="18" charset="0"/>
                                        </a:rPr>
                                        <m:t>𝑛</m:t>
                                      </m:r>
                                    </m:sub>
                                  </m:sSub>
                                  <m:sSub>
                                    <m:sSubPr>
                                      <m:ctrlPr>
                                        <a:rPr lang="en-US" altLang="zh-TW" sz="2000" i="1">
                                          <a:latin typeface="Cambria Math" panose="02040503050406030204" pitchFamily="18" charset="0"/>
                                        </a:rPr>
                                      </m:ctrlPr>
                                    </m:sSubPr>
                                    <m:e>
                                      <m:r>
                                        <a:rPr lang="en-US" altLang="zh-TW" sz="2000" i="1">
                                          <a:latin typeface="Cambria Math" panose="02040503050406030204" pitchFamily="18" charset="0"/>
                                        </a:rPr>
                                        <m:t>𝑠</m:t>
                                      </m:r>
                                    </m:e>
                                    <m:sub>
                                      <m:r>
                                        <a:rPr lang="en-US" altLang="zh-TW" sz="2000" b="0" i="1" smtClean="0">
                                          <a:latin typeface="Cambria Math" panose="02040503050406030204" pitchFamily="18" charset="0"/>
                                        </a:rPr>
                                        <m:t>𝑛</m:t>
                                      </m:r>
                                    </m:sub>
                                  </m:sSub>
                                  <m:r>
                                    <a:rPr lang="en-US" altLang="zh-TW" sz="2000" i="1">
                                      <a:latin typeface="Cambria Math" panose="02040503050406030204" pitchFamily="18" charset="0"/>
                                      <a:ea typeface="Cambria Math" panose="02040503050406030204" pitchFamily="18" charset="0"/>
                                    </a:rPr>
                                    <m:t>≈</m:t>
                                  </m:r>
                                  <m:r>
                                    <a:rPr lang="en-US" altLang="zh-TW" sz="2000" b="0" i="1" smtClean="0">
                                      <a:latin typeface="Cambria Math" panose="02040503050406030204" pitchFamily="18" charset="0"/>
                                      <a:ea typeface="Cambria Math" panose="02040503050406030204" pitchFamily="18" charset="0"/>
                                    </a:rPr>
                                    <m:t>𝑎</m:t>
                                  </m:r>
                                </m:e>
                                <m:e>
                                  <m:sSub>
                                    <m:sSubPr>
                                      <m:ctrlPr>
                                        <a:rPr lang="en-US" altLang="zh-TW" sz="2000" i="1">
                                          <a:latin typeface="Cambria Math" panose="02040503050406030204" pitchFamily="18" charset="0"/>
                                        </a:rPr>
                                      </m:ctrlPr>
                                    </m:sSubPr>
                                    <m:e>
                                      <m:r>
                                        <a:rPr lang="en-US" altLang="zh-TW" sz="2000" i="1">
                                          <a:latin typeface="Cambria Math" panose="02040503050406030204" pitchFamily="18" charset="0"/>
                                        </a:rPr>
                                        <m:t>𝑎</m:t>
                                      </m:r>
                                    </m:e>
                                    <m:sub>
                                      <m:r>
                                        <a:rPr lang="en-US" altLang="zh-TW" sz="2000" b="0" i="1" smtClean="0">
                                          <a:latin typeface="Cambria Math" panose="02040503050406030204" pitchFamily="18" charset="0"/>
                                        </a:rPr>
                                        <m:t>2</m:t>
                                      </m:r>
                                      <m:r>
                                        <a:rPr lang="en-US" altLang="zh-TW" sz="2000" i="1">
                                          <a:latin typeface="Cambria Math" panose="02040503050406030204" pitchFamily="18" charset="0"/>
                                        </a:rPr>
                                        <m:t>,1</m:t>
                                      </m:r>
                                    </m:sub>
                                  </m:sSub>
                                  <m:sSub>
                                    <m:sSubPr>
                                      <m:ctrlPr>
                                        <a:rPr lang="en-US" altLang="zh-TW" sz="2000" i="1">
                                          <a:latin typeface="Cambria Math" panose="02040503050406030204" pitchFamily="18" charset="0"/>
                                        </a:rPr>
                                      </m:ctrlPr>
                                    </m:sSubPr>
                                    <m:e>
                                      <m:r>
                                        <a:rPr lang="en-US" altLang="zh-TW" sz="2000" i="1">
                                          <a:latin typeface="Cambria Math" panose="02040503050406030204" pitchFamily="18" charset="0"/>
                                        </a:rPr>
                                        <m:t>𝑠</m:t>
                                      </m:r>
                                    </m:e>
                                    <m:sub>
                                      <m:r>
                                        <a:rPr lang="en-US" altLang="zh-TW" sz="2000" i="1">
                                          <a:latin typeface="Cambria Math" panose="02040503050406030204" pitchFamily="18" charset="0"/>
                                        </a:rPr>
                                        <m:t>1</m:t>
                                      </m:r>
                                    </m:sub>
                                  </m:sSub>
                                  <m:r>
                                    <a:rPr lang="en-US" altLang="zh-TW" sz="2000" i="1">
                                      <a:latin typeface="Cambria Math" panose="02040503050406030204" pitchFamily="18" charset="0"/>
                                    </a:rPr>
                                    <m:t>+</m:t>
                                  </m:r>
                                  <m:sSub>
                                    <m:sSubPr>
                                      <m:ctrlPr>
                                        <a:rPr lang="en-US" altLang="zh-TW" sz="2000" i="1">
                                          <a:latin typeface="Cambria Math" panose="02040503050406030204" pitchFamily="18" charset="0"/>
                                        </a:rPr>
                                      </m:ctrlPr>
                                    </m:sSubPr>
                                    <m:e>
                                      <m:r>
                                        <a:rPr lang="en-US" altLang="zh-TW" sz="2000" i="1">
                                          <a:latin typeface="Cambria Math" panose="02040503050406030204" pitchFamily="18" charset="0"/>
                                        </a:rPr>
                                        <m:t>𝑎</m:t>
                                      </m:r>
                                    </m:e>
                                    <m:sub>
                                      <m:r>
                                        <a:rPr lang="en-US" altLang="zh-TW" sz="2000" b="0" i="1" smtClean="0">
                                          <a:latin typeface="Cambria Math" panose="02040503050406030204" pitchFamily="18" charset="0"/>
                                        </a:rPr>
                                        <m:t>2</m:t>
                                      </m:r>
                                      <m:r>
                                        <a:rPr lang="en-US" altLang="zh-TW" sz="2000" i="1">
                                          <a:latin typeface="Cambria Math" panose="02040503050406030204" pitchFamily="18" charset="0"/>
                                        </a:rPr>
                                        <m:t>,2</m:t>
                                      </m:r>
                                    </m:sub>
                                  </m:sSub>
                                  <m:sSub>
                                    <m:sSubPr>
                                      <m:ctrlPr>
                                        <a:rPr lang="en-US" altLang="zh-TW" sz="2000" i="1">
                                          <a:latin typeface="Cambria Math" panose="02040503050406030204" pitchFamily="18" charset="0"/>
                                        </a:rPr>
                                      </m:ctrlPr>
                                    </m:sSubPr>
                                    <m:e>
                                      <m:r>
                                        <a:rPr lang="en-US" altLang="zh-TW" sz="2000" i="1">
                                          <a:latin typeface="Cambria Math" panose="02040503050406030204" pitchFamily="18" charset="0"/>
                                        </a:rPr>
                                        <m:t>𝑠</m:t>
                                      </m:r>
                                    </m:e>
                                    <m:sub>
                                      <m:r>
                                        <a:rPr lang="en-US" altLang="zh-TW" sz="2000" i="1">
                                          <a:latin typeface="Cambria Math" panose="02040503050406030204" pitchFamily="18" charset="0"/>
                                        </a:rPr>
                                        <m:t>2</m:t>
                                      </m:r>
                                    </m:sub>
                                  </m:sSub>
                                  <m:r>
                                    <a:rPr lang="en-US" altLang="zh-TW" sz="2000" i="1">
                                      <a:latin typeface="Cambria Math" panose="02040503050406030204" pitchFamily="18" charset="0"/>
                                    </a:rPr>
                                    <m:t>+</m:t>
                                  </m:r>
                                  <m:r>
                                    <a:rPr lang="en-US" altLang="zh-TW" sz="2000" i="1">
                                      <a:latin typeface="Cambria Math" panose="02040503050406030204" pitchFamily="18" charset="0"/>
                                      <a:ea typeface="Cambria Math" panose="02040503050406030204" pitchFamily="18" charset="0"/>
                                    </a:rPr>
                                    <m:t>⋯</m:t>
                                  </m:r>
                                  <m:sSub>
                                    <m:sSubPr>
                                      <m:ctrlPr>
                                        <a:rPr lang="en-US" altLang="zh-TW" sz="2000" i="1">
                                          <a:latin typeface="Cambria Math" panose="02040503050406030204" pitchFamily="18" charset="0"/>
                                        </a:rPr>
                                      </m:ctrlPr>
                                    </m:sSubPr>
                                    <m:e>
                                      <m:r>
                                        <a:rPr lang="en-US" altLang="zh-TW" sz="2000" i="1">
                                          <a:latin typeface="Cambria Math" panose="02040503050406030204" pitchFamily="18" charset="0"/>
                                        </a:rPr>
                                        <m:t>𝑎</m:t>
                                      </m:r>
                                    </m:e>
                                    <m:sub>
                                      <m:r>
                                        <a:rPr lang="en-US" altLang="zh-TW" sz="2000" i="1">
                                          <a:latin typeface="Cambria Math" panose="02040503050406030204" pitchFamily="18" charset="0"/>
                                        </a:rPr>
                                        <m:t>1,</m:t>
                                      </m:r>
                                      <m:r>
                                        <a:rPr lang="en-US" altLang="zh-TW" sz="2000" i="1">
                                          <a:latin typeface="Cambria Math" panose="02040503050406030204" pitchFamily="18" charset="0"/>
                                        </a:rPr>
                                        <m:t>𝑛</m:t>
                                      </m:r>
                                    </m:sub>
                                  </m:sSub>
                                  <m:sSub>
                                    <m:sSubPr>
                                      <m:ctrlPr>
                                        <a:rPr lang="en-US" altLang="zh-TW" sz="2000" i="1">
                                          <a:latin typeface="Cambria Math" panose="02040503050406030204" pitchFamily="18" charset="0"/>
                                        </a:rPr>
                                      </m:ctrlPr>
                                    </m:sSubPr>
                                    <m:e>
                                      <m:r>
                                        <a:rPr lang="en-US" altLang="zh-TW" sz="2000" i="1">
                                          <a:latin typeface="Cambria Math" panose="02040503050406030204" pitchFamily="18" charset="0"/>
                                        </a:rPr>
                                        <m:t>𝑠</m:t>
                                      </m:r>
                                    </m:e>
                                    <m:sub>
                                      <m:r>
                                        <a:rPr lang="en-US" altLang="zh-TW" sz="2000" i="1">
                                          <a:latin typeface="Cambria Math" panose="02040503050406030204" pitchFamily="18" charset="0"/>
                                        </a:rPr>
                                        <m:t>𝑛</m:t>
                                      </m:r>
                                    </m:sub>
                                  </m:sSub>
                                  <m:r>
                                    <a:rPr lang="en-US" altLang="zh-TW" sz="2000" i="1">
                                      <a:latin typeface="Cambria Math" panose="02040503050406030204" pitchFamily="18" charset="0"/>
                                      <a:ea typeface="Cambria Math" panose="02040503050406030204" pitchFamily="18" charset="0"/>
                                    </a:rPr>
                                    <m:t>≈</m:t>
                                  </m:r>
                                  <m:r>
                                    <a:rPr lang="en-US" altLang="zh-TW" sz="2000" b="0" i="1" smtClean="0">
                                      <a:latin typeface="Cambria Math" panose="02040503050406030204" pitchFamily="18" charset="0"/>
                                      <a:ea typeface="Cambria Math" panose="02040503050406030204" pitchFamily="18" charset="0"/>
                                    </a:rPr>
                                    <m:t>𝑏</m:t>
                                  </m:r>
                                </m:e>
                                <m:e>
                                  <m:r>
                                    <a:rPr lang="en-US" altLang="zh-TW" sz="2000" i="1" smtClean="0">
                                      <a:latin typeface="Cambria Math" panose="02040503050406030204" pitchFamily="18" charset="0"/>
                                      <a:ea typeface="Cambria Math" panose="02040503050406030204" pitchFamily="18" charset="0"/>
                                    </a:rPr>
                                    <m:t>⋮</m:t>
                                  </m:r>
                                </m:e>
                              </m:eqArr>
                            </m:e>
                            <m:e>
                              <m:sSub>
                                <m:sSubPr>
                                  <m:ctrlPr>
                                    <a:rPr lang="en-US" altLang="zh-TW" sz="2000" i="1">
                                      <a:latin typeface="Cambria Math" panose="02040503050406030204" pitchFamily="18" charset="0"/>
                                    </a:rPr>
                                  </m:ctrlPr>
                                </m:sSubPr>
                                <m:e>
                                  <m:r>
                                    <a:rPr lang="en-US" altLang="zh-TW" sz="2000" i="1">
                                      <a:latin typeface="Cambria Math" panose="02040503050406030204" pitchFamily="18" charset="0"/>
                                    </a:rPr>
                                    <m:t>𝑎</m:t>
                                  </m:r>
                                </m:e>
                                <m:sub>
                                  <m:r>
                                    <a:rPr lang="en-US" altLang="zh-TW" sz="2000" i="1">
                                      <a:latin typeface="Cambria Math" panose="02040503050406030204" pitchFamily="18" charset="0"/>
                                    </a:rPr>
                                    <m:t>𝑚</m:t>
                                  </m:r>
                                  <m:r>
                                    <a:rPr lang="en-US" altLang="zh-TW" sz="2000" i="1">
                                      <a:latin typeface="Cambria Math" panose="02040503050406030204" pitchFamily="18" charset="0"/>
                                    </a:rPr>
                                    <m:t>,1</m:t>
                                  </m:r>
                                </m:sub>
                              </m:sSub>
                              <m:sSub>
                                <m:sSubPr>
                                  <m:ctrlPr>
                                    <a:rPr lang="en-US" altLang="zh-TW" sz="2000" i="1">
                                      <a:latin typeface="Cambria Math" panose="02040503050406030204" pitchFamily="18" charset="0"/>
                                    </a:rPr>
                                  </m:ctrlPr>
                                </m:sSubPr>
                                <m:e>
                                  <m:r>
                                    <a:rPr lang="en-US" altLang="zh-TW" sz="2000" i="1">
                                      <a:latin typeface="Cambria Math" panose="02040503050406030204" pitchFamily="18" charset="0"/>
                                    </a:rPr>
                                    <m:t>𝑠</m:t>
                                  </m:r>
                                </m:e>
                                <m:sub>
                                  <m:r>
                                    <a:rPr lang="en-US" altLang="zh-TW" sz="2000" i="1">
                                      <a:latin typeface="Cambria Math" panose="02040503050406030204" pitchFamily="18" charset="0"/>
                                    </a:rPr>
                                    <m:t>1</m:t>
                                  </m:r>
                                </m:sub>
                              </m:sSub>
                              <m:r>
                                <a:rPr lang="en-US" altLang="zh-TW" sz="2000" i="1">
                                  <a:latin typeface="Cambria Math" panose="02040503050406030204" pitchFamily="18" charset="0"/>
                                </a:rPr>
                                <m:t>+</m:t>
                              </m:r>
                              <m:sSub>
                                <m:sSubPr>
                                  <m:ctrlPr>
                                    <a:rPr lang="en-US" altLang="zh-TW" sz="2000" i="1">
                                      <a:latin typeface="Cambria Math" panose="02040503050406030204" pitchFamily="18" charset="0"/>
                                    </a:rPr>
                                  </m:ctrlPr>
                                </m:sSubPr>
                                <m:e>
                                  <m:r>
                                    <a:rPr lang="en-US" altLang="zh-TW" sz="2000" i="1">
                                      <a:latin typeface="Cambria Math" panose="02040503050406030204" pitchFamily="18" charset="0"/>
                                    </a:rPr>
                                    <m:t>𝑎</m:t>
                                  </m:r>
                                </m:e>
                                <m:sub>
                                  <m:r>
                                    <a:rPr lang="en-US" altLang="zh-TW" sz="2000" i="1">
                                      <a:latin typeface="Cambria Math" panose="02040503050406030204" pitchFamily="18" charset="0"/>
                                    </a:rPr>
                                    <m:t>𝑚</m:t>
                                  </m:r>
                                  <m:r>
                                    <a:rPr lang="en-US" altLang="zh-TW" sz="2000" i="1">
                                      <a:latin typeface="Cambria Math" panose="02040503050406030204" pitchFamily="18" charset="0"/>
                                    </a:rPr>
                                    <m:t>,2</m:t>
                                  </m:r>
                                </m:sub>
                              </m:sSub>
                              <m:sSub>
                                <m:sSubPr>
                                  <m:ctrlPr>
                                    <a:rPr lang="en-US" altLang="zh-TW" sz="2000" i="1">
                                      <a:latin typeface="Cambria Math" panose="02040503050406030204" pitchFamily="18" charset="0"/>
                                    </a:rPr>
                                  </m:ctrlPr>
                                </m:sSubPr>
                                <m:e>
                                  <m:r>
                                    <a:rPr lang="en-US" altLang="zh-TW" sz="2000" i="1">
                                      <a:latin typeface="Cambria Math" panose="02040503050406030204" pitchFamily="18" charset="0"/>
                                    </a:rPr>
                                    <m:t>𝑠</m:t>
                                  </m:r>
                                </m:e>
                                <m:sub>
                                  <m:r>
                                    <a:rPr lang="en-US" altLang="zh-TW" sz="2000" i="1">
                                      <a:latin typeface="Cambria Math" panose="02040503050406030204" pitchFamily="18" charset="0"/>
                                    </a:rPr>
                                    <m:t>2</m:t>
                                  </m:r>
                                </m:sub>
                              </m:sSub>
                              <m:r>
                                <a:rPr lang="en-US" altLang="zh-TW" sz="2000" b="0" i="1" smtClean="0">
                                  <a:latin typeface="Cambria Math" panose="02040503050406030204" pitchFamily="18" charset="0"/>
                                </a:rPr>
                                <m:t>+</m:t>
                              </m:r>
                              <m:r>
                                <a:rPr lang="en-US" altLang="zh-TW" sz="2000" i="1">
                                  <a:latin typeface="Cambria Math" panose="02040503050406030204" pitchFamily="18" charset="0"/>
                                  <a:ea typeface="Cambria Math" panose="02040503050406030204" pitchFamily="18" charset="0"/>
                                </a:rPr>
                                <m:t>⋯</m:t>
                              </m:r>
                              <m:sSub>
                                <m:sSubPr>
                                  <m:ctrlPr>
                                    <a:rPr lang="en-US" altLang="zh-TW" sz="2000" i="1">
                                      <a:latin typeface="Cambria Math" panose="02040503050406030204" pitchFamily="18" charset="0"/>
                                    </a:rPr>
                                  </m:ctrlPr>
                                </m:sSubPr>
                                <m:e>
                                  <m:r>
                                    <a:rPr lang="en-US" altLang="zh-TW" sz="2000" i="1">
                                      <a:latin typeface="Cambria Math" panose="02040503050406030204" pitchFamily="18" charset="0"/>
                                    </a:rPr>
                                    <m:t>𝑎</m:t>
                                  </m:r>
                                </m:e>
                                <m:sub>
                                  <m:r>
                                    <a:rPr lang="en-US" altLang="zh-TW" sz="2000" i="1">
                                      <a:latin typeface="Cambria Math" panose="02040503050406030204" pitchFamily="18" charset="0"/>
                                    </a:rPr>
                                    <m:t>1,</m:t>
                                  </m:r>
                                  <m:r>
                                    <a:rPr lang="en-US" altLang="zh-TW" sz="2000" i="1">
                                      <a:latin typeface="Cambria Math" panose="02040503050406030204" pitchFamily="18" charset="0"/>
                                    </a:rPr>
                                    <m:t>𝑛</m:t>
                                  </m:r>
                                </m:sub>
                              </m:sSub>
                              <m:sSub>
                                <m:sSubPr>
                                  <m:ctrlPr>
                                    <a:rPr lang="en-US" altLang="zh-TW" sz="2000" i="1">
                                      <a:latin typeface="Cambria Math" panose="02040503050406030204" pitchFamily="18" charset="0"/>
                                    </a:rPr>
                                  </m:ctrlPr>
                                </m:sSubPr>
                                <m:e>
                                  <m:r>
                                    <a:rPr lang="en-US" altLang="zh-TW" sz="2000" i="1">
                                      <a:latin typeface="Cambria Math" panose="02040503050406030204" pitchFamily="18" charset="0"/>
                                    </a:rPr>
                                    <m:t>𝑠</m:t>
                                  </m:r>
                                </m:e>
                                <m:sub>
                                  <m:r>
                                    <a:rPr lang="en-US" altLang="zh-TW" sz="2000" i="1">
                                      <a:latin typeface="Cambria Math" panose="02040503050406030204" pitchFamily="18" charset="0"/>
                                    </a:rPr>
                                    <m:t>𝑛</m:t>
                                  </m:r>
                                </m:sub>
                              </m:sSub>
                              <m:r>
                                <a:rPr lang="en-US" altLang="zh-TW" sz="2000" i="1" smtClean="0">
                                  <a:latin typeface="Cambria Math" panose="02040503050406030204" pitchFamily="18" charset="0"/>
                                  <a:ea typeface="Cambria Math" panose="02040503050406030204" pitchFamily="18" charset="0"/>
                                </a:rPr>
                                <m:t>≈</m:t>
                              </m:r>
                              <m:r>
                                <a:rPr lang="en-US" altLang="zh-TW" sz="2000" b="0" i="1" smtClean="0">
                                  <a:latin typeface="Cambria Math" panose="02040503050406030204" pitchFamily="18" charset="0"/>
                                  <a:ea typeface="Cambria Math" panose="02040503050406030204" pitchFamily="18" charset="0"/>
                                </a:rPr>
                                <m:t>𝑚</m:t>
                              </m:r>
                            </m:e>
                          </m:eqArr>
                        </m:e>
                      </m:d>
                    </m:oMath>
                  </m:oMathPara>
                </a14:m>
                <a:endParaRPr lang="zh-TW" altLang="en-US" sz="2000" dirty="0"/>
              </a:p>
            </p:txBody>
          </p:sp>
        </mc:Choice>
        <mc:Fallback xmlns="">
          <p:sp>
            <p:nvSpPr>
              <p:cNvPr id="6" name="文字方塊 5">
                <a:extLst>
                  <a:ext uri="{FF2B5EF4-FFF2-40B4-BE49-F238E27FC236}">
                    <a16:creationId xmlns:a16="http://schemas.microsoft.com/office/drawing/2014/main" id="{C3389AA9-9FE2-43E2-9965-990AB035F64B}"/>
                  </a:ext>
                </a:extLst>
              </p:cNvPr>
              <p:cNvSpPr txBox="1">
                <a:spLocks noRot="1" noChangeAspect="1" noMove="1" noResize="1" noEditPoints="1" noAdjustHandles="1" noChangeArrowheads="1" noChangeShapeType="1" noTextEdit="1"/>
              </p:cNvSpPr>
              <p:nvPr/>
            </p:nvSpPr>
            <p:spPr>
              <a:xfrm>
                <a:off x="2579353" y="739742"/>
                <a:ext cx="4248472" cy="1387431"/>
              </a:xfrm>
              <a:prstGeom prst="rect">
                <a:avLst/>
              </a:prstGeom>
              <a:blipFill>
                <a:blip r:embed="rId3"/>
                <a:stretch>
                  <a:fillRect/>
                </a:stretch>
              </a:blipFill>
            </p:spPr>
            <p:txBody>
              <a:bodyPr/>
              <a:lstStyle/>
              <a:p>
                <a:r>
                  <a:rPr lang="zh-TW" altLang="en-US">
                    <a:noFill/>
                  </a:rPr>
                  <a:t> </a:t>
                </a:r>
              </a:p>
            </p:txBody>
          </p:sp>
        </mc:Fallback>
      </mc:AlternateContent>
      <p:cxnSp>
        <p:nvCxnSpPr>
          <p:cNvPr id="8" name="直線接點 7">
            <a:extLst>
              <a:ext uri="{FF2B5EF4-FFF2-40B4-BE49-F238E27FC236}">
                <a16:creationId xmlns:a16="http://schemas.microsoft.com/office/drawing/2014/main" id="{6CA8DBB1-0ED3-442C-ABE0-07D5BDE6A799}"/>
              </a:ext>
            </a:extLst>
          </p:cNvPr>
          <p:cNvCxnSpPr>
            <a:cxnSpLocks/>
          </p:cNvCxnSpPr>
          <p:nvPr/>
        </p:nvCxnSpPr>
        <p:spPr>
          <a:xfrm flipV="1">
            <a:off x="111448" y="2338248"/>
            <a:ext cx="9902794" cy="17909"/>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2" name="文字方塊 11">
            <a:extLst>
              <a:ext uri="{FF2B5EF4-FFF2-40B4-BE49-F238E27FC236}">
                <a16:creationId xmlns:a16="http://schemas.microsoft.com/office/drawing/2014/main" id="{A69FD6D2-493C-4AF8-906F-57E7C2E2D720}"/>
              </a:ext>
            </a:extLst>
          </p:cNvPr>
          <p:cNvSpPr txBox="1"/>
          <p:nvPr/>
        </p:nvSpPr>
        <p:spPr>
          <a:xfrm>
            <a:off x="-311075" y="2290852"/>
            <a:ext cx="8208912" cy="498663"/>
          </a:xfrm>
          <a:prstGeom prst="rect">
            <a:avLst/>
          </a:prstGeom>
          <a:noFill/>
        </p:spPr>
        <p:txBody>
          <a:bodyPr wrap="square" rtlCol="0">
            <a:spAutoFit/>
          </a:bodyPr>
          <a:lstStyle/>
          <a:p>
            <a:pPr lvl="1">
              <a:lnSpc>
                <a:spcPct val="150000"/>
              </a:lnSpc>
              <a:spcBef>
                <a:spcPts val="500"/>
              </a:spcBef>
            </a:pPr>
            <a:r>
              <a:rPr lang="en-US" altLang="zh-TW" sz="2000" dirty="0">
                <a:latin typeface="Times New Roman" panose="02020603050405020304" pitchFamily="18" charset="0"/>
                <a:cs typeface="Segoe UI" panose="020B0502040204020203" pitchFamily="34" charset="0"/>
              </a:rPr>
              <a:t>Example:</a:t>
            </a:r>
          </a:p>
        </p:txBody>
      </p:sp>
      <mc:AlternateContent xmlns:mc="http://schemas.openxmlformats.org/markup-compatibility/2006" xmlns:a14="http://schemas.microsoft.com/office/drawing/2010/main">
        <mc:Choice Requires="a14">
          <p:sp>
            <p:nvSpPr>
              <p:cNvPr id="11" name="文字方塊 10">
                <a:extLst>
                  <a:ext uri="{FF2B5EF4-FFF2-40B4-BE49-F238E27FC236}">
                    <a16:creationId xmlns:a16="http://schemas.microsoft.com/office/drawing/2014/main" id="{BA759986-256D-4B06-A31F-66EE39BB2C61}"/>
                  </a:ext>
                </a:extLst>
              </p:cNvPr>
              <p:cNvSpPr txBox="1"/>
              <p:nvPr/>
            </p:nvSpPr>
            <p:spPr>
              <a:xfrm>
                <a:off x="2150970" y="3614494"/>
                <a:ext cx="1852110" cy="6865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TW" sz="2000" i="1" smtClean="0">
                              <a:latin typeface="Cambria Math" panose="02040503050406030204" pitchFamily="18" charset="0"/>
                            </a:rPr>
                          </m:ctrlPr>
                        </m:dPr>
                        <m:e>
                          <m:eqArr>
                            <m:eqArrPr>
                              <m:ctrlPr>
                                <a:rPr lang="en-US" altLang="zh-TW" sz="2000" i="1" smtClean="0">
                                  <a:latin typeface="Cambria Math" panose="02040503050406030204" pitchFamily="18" charset="0"/>
                                </a:rPr>
                              </m:ctrlPr>
                            </m:eqArrPr>
                            <m:e>
                              <m:r>
                                <a:rPr lang="en-US" altLang="zh-TW" sz="2000" b="0" i="1" smtClean="0">
                                  <a:latin typeface="Cambria Math" panose="02040503050406030204" pitchFamily="18" charset="0"/>
                                </a:rPr>
                                <m:t>5</m:t>
                              </m:r>
                              <m:sSub>
                                <m:sSubPr>
                                  <m:ctrlPr>
                                    <a:rPr lang="en-US" altLang="zh-TW" sz="2000" b="0" i="1" smtClean="0">
                                      <a:latin typeface="Cambria Math" panose="02040503050406030204" pitchFamily="18" charset="0"/>
                                    </a:rPr>
                                  </m:ctrlPr>
                                </m:sSubPr>
                                <m:e>
                                  <m:r>
                                    <a:rPr lang="en-US" altLang="zh-TW" sz="2000" b="0" i="1" smtClean="0">
                                      <a:latin typeface="Cambria Math" panose="02040503050406030204" pitchFamily="18" charset="0"/>
                                    </a:rPr>
                                    <m:t>𝑠</m:t>
                                  </m:r>
                                </m:e>
                                <m:sub>
                                  <m:r>
                                    <a:rPr lang="en-US" altLang="zh-TW" sz="2000" b="0" i="1" smtClean="0">
                                      <a:latin typeface="Cambria Math" panose="02040503050406030204" pitchFamily="18" charset="0"/>
                                    </a:rPr>
                                    <m:t>1</m:t>
                                  </m:r>
                                </m:sub>
                              </m:sSub>
                              <m:r>
                                <a:rPr lang="en-US" altLang="zh-TW" sz="2000" b="0" i="1" smtClean="0">
                                  <a:latin typeface="Cambria Math" panose="02040503050406030204" pitchFamily="18" charset="0"/>
                                </a:rPr>
                                <m:t>+</m:t>
                              </m:r>
                              <m:r>
                                <a:rPr lang="en-US" altLang="zh-TW" sz="2000" i="1">
                                  <a:latin typeface="Cambria Math" panose="02040503050406030204" pitchFamily="18" charset="0"/>
                                </a:rPr>
                                <m:t>3</m:t>
                              </m:r>
                              <m:sSub>
                                <m:sSubPr>
                                  <m:ctrlPr>
                                    <a:rPr lang="en-US" altLang="zh-TW" sz="2000" i="1">
                                      <a:latin typeface="Cambria Math" panose="02040503050406030204" pitchFamily="18" charset="0"/>
                                    </a:rPr>
                                  </m:ctrlPr>
                                </m:sSubPr>
                                <m:e>
                                  <m:r>
                                    <a:rPr lang="en-US" altLang="zh-TW" sz="2000" i="1">
                                      <a:latin typeface="Cambria Math" panose="02040503050406030204" pitchFamily="18" charset="0"/>
                                    </a:rPr>
                                    <m:t>𝑠</m:t>
                                  </m:r>
                                </m:e>
                                <m:sub>
                                  <m:r>
                                    <a:rPr lang="en-US" altLang="zh-TW" sz="2000" i="1" smtClean="0">
                                      <a:latin typeface="Cambria Math" panose="02040503050406030204" pitchFamily="18" charset="0"/>
                                    </a:rPr>
                                    <m:t>2</m:t>
                                  </m:r>
                                </m:sub>
                              </m:sSub>
                              <m:r>
                                <a:rPr lang="en-US" altLang="zh-TW" sz="2000" i="1" smtClean="0">
                                  <a:latin typeface="Cambria Math" panose="02040503050406030204" pitchFamily="18" charset="0"/>
                                  <a:ea typeface="Cambria Math" panose="02040503050406030204" pitchFamily="18" charset="0"/>
                                </a:rPr>
                                <m:t>≈</m:t>
                              </m:r>
                              <m:r>
                                <a:rPr lang="en-US" altLang="zh-TW" sz="2000" i="1">
                                  <a:latin typeface="Cambria Math" panose="02040503050406030204" pitchFamily="18" charset="0"/>
                                  <a:ea typeface="Cambria Math" panose="02040503050406030204" pitchFamily="18" charset="0"/>
                                </a:rPr>
                                <m:t>3</m:t>
                              </m:r>
                              <m:r>
                                <a:rPr lang="en-US" altLang="zh-TW" sz="2000" i="1" smtClean="0">
                                  <a:latin typeface="Cambria Math" panose="02040503050406030204" pitchFamily="18" charset="0"/>
                                  <a:ea typeface="Cambria Math" panose="02040503050406030204" pitchFamily="18" charset="0"/>
                                </a:rPr>
                                <m:t>5</m:t>
                              </m:r>
                            </m:e>
                            <m:e>
                              <m:r>
                                <a:rPr lang="en-US" altLang="zh-TW" sz="2000" i="1">
                                  <a:latin typeface="Cambria Math" panose="02040503050406030204" pitchFamily="18" charset="0"/>
                                </a:rPr>
                                <m:t>4</m:t>
                              </m:r>
                              <m:sSub>
                                <m:sSubPr>
                                  <m:ctrlPr>
                                    <a:rPr lang="en-US" altLang="zh-TW" sz="2000" i="1">
                                      <a:latin typeface="Cambria Math" panose="02040503050406030204" pitchFamily="18" charset="0"/>
                                    </a:rPr>
                                  </m:ctrlPr>
                                </m:sSubPr>
                                <m:e>
                                  <m:r>
                                    <a:rPr lang="en-US" altLang="zh-TW" sz="2000" i="1">
                                      <a:latin typeface="Cambria Math" panose="02040503050406030204" pitchFamily="18" charset="0"/>
                                    </a:rPr>
                                    <m:t>𝑠</m:t>
                                  </m:r>
                                </m:e>
                                <m:sub>
                                  <m:r>
                                    <a:rPr lang="en-US" altLang="zh-TW" sz="2000" i="1">
                                      <a:latin typeface="Cambria Math" panose="02040503050406030204" pitchFamily="18" charset="0"/>
                                    </a:rPr>
                                    <m:t>1</m:t>
                                  </m:r>
                                </m:sub>
                              </m:sSub>
                              <m:r>
                                <a:rPr lang="en-US" altLang="zh-TW" sz="2000" i="1" smtClean="0">
                                  <a:latin typeface="Cambria Math" panose="02040503050406030204" pitchFamily="18" charset="0"/>
                                </a:rPr>
                                <m:t>+</m:t>
                              </m:r>
                              <m:r>
                                <a:rPr lang="en-US" altLang="zh-TW" sz="2000" i="1">
                                  <a:latin typeface="Cambria Math" panose="02040503050406030204" pitchFamily="18" charset="0"/>
                                </a:rPr>
                                <m:t>2</m:t>
                              </m:r>
                              <m:sSub>
                                <m:sSubPr>
                                  <m:ctrlPr>
                                    <a:rPr lang="en-US" altLang="zh-TW" sz="2000" i="1">
                                      <a:latin typeface="Cambria Math" panose="02040503050406030204" pitchFamily="18" charset="0"/>
                                    </a:rPr>
                                  </m:ctrlPr>
                                </m:sSubPr>
                                <m:e>
                                  <m:r>
                                    <a:rPr lang="en-US" altLang="zh-TW" sz="2000" i="1">
                                      <a:latin typeface="Cambria Math" panose="02040503050406030204" pitchFamily="18" charset="0"/>
                                    </a:rPr>
                                    <m:t>𝑠</m:t>
                                  </m:r>
                                </m:e>
                                <m:sub>
                                  <m:r>
                                    <a:rPr lang="en-US" altLang="zh-TW" sz="2000" i="1" smtClean="0">
                                      <a:latin typeface="Cambria Math" panose="02040503050406030204" pitchFamily="18" charset="0"/>
                                    </a:rPr>
                                    <m:t>2</m:t>
                                  </m:r>
                                </m:sub>
                              </m:sSub>
                              <m:r>
                                <a:rPr lang="en-US" altLang="zh-TW" sz="2000" i="1" smtClean="0">
                                  <a:latin typeface="Cambria Math" panose="02040503050406030204" pitchFamily="18" charset="0"/>
                                  <a:ea typeface="Cambria Math" panose="02040503050406030204" pitchFamily="18" charset="0"/>
                                </a:rPr>
                                <m:t>≈</m:t>
                              </m:r>
                              <m:r>
                                <a:rPr lang="en-US" altLang="zh-TW" sz="2000" i="1">
                                  <a:latin typeface="Cambria Math" panose="02040503050406030204" pitchFamily="18" charset="0"/>
                                  <a:ea typeface="Cambria Math" panose="02040503050406030204" pitchFamily="18" charset="0"/>
                                </a:rPr>
                                <m:t>25</m:t>
                              </m:r>
                            </m:e>
                          </m:eqArr>
                        </m:e>
                      </m:d>
                    </m:oMath>
                  </m:oMathPara>
                </a14:m>
                <a:endParaRPr lang="zh-TW" altLang="en-US" sz="2000" dirty="0"/>
              </a:p>
            </p:txBody>
          </p:sp>
        </mc:Choice>
        <mc:Fallback xmlns="">
          <p:sp>
            <p:nvSpPr>
              <p:cNvPr id="11" name="文字方塊 10">
                <a:extLst>
                  <a:ext uri="{FF2B5EF4-FFF2-40B4-BE49-F238E27FC236}">
                    <a16:creationId xmlns:a16="http://schemas.microsoft.com/office/drawing/2014/main" id="{BA759986-256D-4B06-A31F-66EE39BB2C61}"/>
                  </a:ext>
                </a:extLst>
              </p:cNvPr>
              <p:cNvSpPr txBox="1">
                <a:spLocks noRot="1" noChangeAspect="1" noMove="1" noResize="1" noEditPoints="1" noAdjustHandles="1" noChangeArrowheads="1" noChangeShapeType="1" noTextEdit="1"/>
              </p:cNvSpPr>
              <p:nvPr/>
            </p:nvSpPr>
            <p:spPr>
              <a:xfrm>
                <a:off x="2150970" y="3614494"/>
                <a:ext cx="1852110" cy="686535"/>
              </a:xfrm>
              <a:prstGeom prst="rect">
                <a:avLst/>
              </a:prstGeom>
              <a:blipFill>
                <a:blip r:embed="rId4"/>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8" name="文字方塊 17">
                <a:extLst>
                  <a:ext uri="{FF2B5EF4-FFF2-40B4-BE49-F238E27FC236}">
                    <a16:creationId xmlns:a16="http://schemas.microsoft.com/office/drawing/2014/main" id="{577CD7FD-CE3C-44A9-B4D0-AFFD2A29C791}"/>
                  </a:ext>
                </a:extLst>
              </p:cNvPr>
              <p:cNvSpPr txBox="1"/>
              <p:nvPr/>
            </p:nvSpPr>
            <p:spPr>
              <a:xfrm>
                <a:off x="1651236" y="2830683"/>
                <a:ext cx="8363006" cy="498663"/>
              </a:xfrm>
              <a:prstGeom prst="rect">
                <a:avLst/>
              </a:prstGeom>
              <a:noFill/>
            </p:spPr>
            <p:txBody>
              <a:bodyPr wrap="square" rtlCol="0">
                <a:spAutoFit/>
              </a:bodyPr>
              <a:lstStyle/>
              <a:p>
                <a:pPr lvl="1">
                  <a:lnSpc>
                    <a:spcPct val="150000"/>
                  </a:lnSpc>
                  <a:spcBef>
                    <a:spcPts val="500"/>
                  </a:spcBef>
                </a:pPr>
                <a:r>
                  <a:rPr lang="en-US" altLang="zh-TW" sz="2000" dirty="0">
                    <a:latin typeface="Times New Roman" panose="02020603050405020304" pitchFamily="18" charset="0"/>
                    <a:cs typeface="Segoe UI" panose="020B0502040204020203" pitchFamily="34" charset="0"/>
                  </a:rPr>
                  <a:t>Suppuse that </a:t>
                </a:r>
                <a14:m>
                  <m:oMath xmlns:m="http://schemas.openxmlformats.org/officeDocument/2006/math">
                    <m:r>
                      <a:rPr lang="en-US" altLang="zh-TW" sz="2000" b="0" i="1" smtClean="0">
                        <a:latin typeface="Cambria Math" panose="02040503050406030204" pitchFamily="18" charset="0"/>
                      </a:rPr>
                      <m:t>𝑠</m:t>
                    </m:r>
                    <m:r>
                      <a:rPr lang="en-US" altLang="zh-TW" sz="2000" b="0" i="1" smtClean="0">
                        <a:latin typeface="Cambria Math" panose="02040503050406030204" pitchFamily="18" charset="0"/>
                      </a:rPr>
                      <m:t>=</m:t>
                    </m:r>
                    <m:d>
                      <m:dPr>
                        <m:ctrlPr>
                          <a:rPr lang="en-US" altLang="zh-TW" sz="2000" b="0" i="1" smtClean="0">
                            <a:latin typeface="Cambria Math" panose="02040503050406030204" pitchFamily="18" charset="0"/>
                          </a:rPr>
                        </m:ctrlPr>
                      </m:dPr>
                      <m:e>
                        <m:r>
                          <a:rPr lang="en-US" altLang="zh-TW" sz="2000" b="0" i="1" smtClean="0">
                            <a:latin typeface="Cambria Math" panose="02040503050406030204" pitchFamily="18" charset="0"/>
                          </a:rPr>
                          <m:t>3,7</m:t>
                        </m:r>
                      </m:e>
                    </m:d>
                  </m:oMath>
                </a14:m>
                <a:r>
                  <a:rPr lang="en-US" altLang="zh-TW" sz="2000" dirty="0">
                    <a:latin typeface="Times New Roman" panose="02020603050405020304" pitchFamily="18" charset="0"/>
                    <a:cs typeface="Segoe UI" panose="020B0502040204020203" pitchFamily="34" charset="0"/>
                  </a:rPr>
                  <a:t> and the </a:t>
                </a:r>
                <a14:m>
                  <m:oMath xmlns:m="http://schemas.openxmlformats.org/officeDocument/2006/math">
                    <m:sSub>
                      <m:sSubPr>
                        <m:ctrlPr>
                          <a:rPr lang="en-US" altLang="zh-TW" sz="2000" i="1" smtClean="0">
                            <a:latin typeface="Cambria Math" panose="02040503050406030204" pitchFamily="18" charset="0"/>
                            <a:cs typeface="Segoe UI" panose="020B0502040204020203" pitchFamily="34" charset="0"/>
                          </a:rPr>
                        </m:ctrlPr>
                      </m:sSubPr>
                      <m:e>
                        <m:r>
                          <a:rPr lang="en-US" altLang="zh-TW" sz="2000" b="0" i="1" smtClean="0">
                            <a:latin typeface="Cambria Math" panose="02040503050406030204" pitchFamily="18" charset="0"/>
                            <a:cs typeface="Segoe UI" panose="020B0502040204020203" pitchFamily="34" charset="0"/>
                          </a:rPr>
                          <m:t>𝑒</m:t>
                        </m:r>
                      </m:e>
                      <m:sub>
                        <m:r>
                          <a:rPr lang="en-US" altLang="zh-TW" sz="2000" b="0" i="1" smtClean="0">
                            <a:latin typeface="Cambria Math" panose="02040503050406030204" pitchFamily="18" charset="0"/>
                            <a:cs typeface="Segoe UI" panose="020B0502040204020203" pitchFamily="34" charset="0"/>
                          </a:rPr>
                          <m:t>1</m:t>
                        </m:r>
                      </m:sub>
                    </m:sSub>
                    <m:r>
                      <a:rPr lang="en-US" altLang="zh-TW" sz="2000" b="0" i="1" smtClean="0">
                        <a:latin typeface="Cambria Math" panose="02040503050406030204" pitchFamily="18" charset="0"/>
                        <a:cs typeface="Segoe UI" panose="020B0502040204020203" pitchFamily="34" charset="0"/>
                      </a:rPr>
                      <m:t>=</m:t>
                    </m:r>
                    <m:sSub>
                      <m:sSubPr>
                        <m:ctrlPr>
                          <a:rPr lang="en-US" altLang="zh-TW" sz="2000" b="0" i="1" smtClean="0">
                            <a:latin typeface="Cambria Math" panose="02040503050406030204" pitchFamily="18" charset="0"/>
                            <a:cs typeface="Segoe UI" panose="020B0502040204020203" pitchFamily="34" charset="0"/>
                          </a:rPr>
                        </m:ctrlPr>
                      </m:sSubPr>
                      <m:e>
                        <m:r>
                          <a:rPr lang="en-US" altLang="zh-TW" sz="2000" b="0" i="1" smtClean="0">
                            <a:latin typeface="Cambria Math" panose="02040503050406030204" pitchFamily="18" charset="0"/>
                            <a:cs typeface="Segoe UI" panose="020B0502040204020203" pitchFamily="34" charset="0"/>
                          </a:rPr>
                          <m:t>𝑒</m:t>
                        </m:r>
                      </m:e>
                      <m:sub>
                        <m:r>
                          <a:rPr lang="en-US" altLang="zh-TW" sz="2000" b="0" i="1" smtClean="0">
                            <a:latin typeface="Cambria Math" panose="02040503050406030204" pitchFamily="18" charset="0"/>
                            <a:cs typeface="Segoe UI" panose="020B0502040204020203" pitchFamily="34" charset="0"/>
                          </a:rPr>
                          <m:t>2</m:t>
                        </m:r>
                      </m:sub>
                    </m:sSub>
                    <m:r>
                      <a:rPr lang="en-US" altLang="zh-TW" sz="2000" b="0" i="1" smtClean="0">
                        <a:latin typeface="Cambria Math" panose="02040503050406030204" pitchFamily="18" charset="0"/>
                        <a:cs typeface="Segoe UI" panose="020B0502040204020203" pitchFamily="34" charset="0"/>
                      </a:rPr>
                      <m:t>=−1</m:t>
                    </m:r>
                  </m:oMath>
                </a14:m>
                <a:endParaRPr lang="en-US" altLang="zh-TW" sz="2000" dirty="0">
                  <a:latin typeface="Times New Roman" panose="02020603050405020304" pitchFamily="18" charset="0"/>
                  <a:cs typeface="Segoe UI" panose="020B0502040204020203" pitchFamily="34" charset="0"/>
                </a:endParaRPr>
              </a:p>
            </p:txBody>
          </p:sp>
        </mc:Choice>
        <mc:Fallback xmlns="">
          <p:sp>
            <p:nvSpPr>
              <p:cNvPr id="18" name="文字方塊 17">
                <a:extLst>
                  <a:ext uri="{FF2B5EF4-FFF2-40B4-BE49-F238E27FC236}">
                    <a16:creationId xmlns:a16="http://schemas.microsoft.com/office/drawing/2014/main" id="{577CD7FD-CE3C-44A9-B4D0-AFFD2A29C791}"/>
                  </a:ext>
                </a:extLst>
              </p:cNvPr>
              <p:cNvSpPr txBox="1">
                <a:spLocks noRot="1" noChangeAspect="1" noMove="1" noResize="1" noEditPoints="1" noAdjustHandles="1" noChangeArrowheads="1" noChangeShapeType="1" noTextEdit="1"/>
              </p:cNvSpPr>
              <p:nvPr/>
            </p:nvSpPr>
            <p:spPr>
              <a:xfrm>
                <a:off x="1651236" y="2830683"/>
                <a:ext cx="8363006" cy="498663"/>
              </a:xfrm>
              <a:prstGeom prst="rect">
                <a:avLst/>
              </a:prstGeom>
              <a:blipFill>
                <a:blip r:embed="rId5"/>
                <a:stretch>
                  <a:fillRect b="-20732"/>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3" name="文字方塊 12">
                <a:extLst>
                  <a:ext uri="{FF2B5EF4-FFF2-40B4-BE49-F238E27FC236}">
                    <a16:creationId xmlns:a16="http://schemas.microsoft.com/office/drawing/2014/main" id="{E3F549A2-8D18-4062-8010-41A3FC0621E9}"/>
                  </a:ext>
                </a:extLst>
              </p:cNvPr>
              <p:cNvSpPr txBox="1"/>
              <p:nvPr/>
            </p:nvSpPr>
            <p:spPr>
              <a:xfrm>
                <a:off x="2160892" y="4504303"/>
                <a:ext cx="3322513" cy="69153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000" b="0" i="1" smtClean="0">
                              <a:latin typeface="Cambria Math" panose="02040503050406030204" pitchFamily="18" charset="0"/>
                            </a:rPr>
                          </m:ctrlPr>
                        </m:sSupPr>
                        <m:e>
                          <m:r>
                            <a:rPr lang="en-US" altLang="zh-TW" sz="2000" b="0" i="1" smtClean="0">
                              <a:latin typeface="Cambria Math" panose="02040503050406030204" pitchFamily="18" charset="0"/>
                            </a:rPr>
                            <m:t>⇒</m:t>
                          </m:r>
                          <m:r>
                            <a:rPr lang="en-US" altLang="zh-TW" sz="2000" b="0" i="1" smtClean="0">
                              <a:latin typeface="Cambria Math" panose="02040503050406030204" pitchFamily="18" charset="0"/>
                            </a:rPr>
                            <m:t>𝑠</m:t>
                          </m:r>
                        </m:e>
                        <m:sup>
                          <m:r>
                            <a:rPr lang="en-US" altLang="zh-TW" sz="2000" b="0" i="1" smtClean="0">
                              <a:latin typeface="Cambria Math" panose="02040503050406030204" pitchFamily="18" charset="0"/>
                            </a:rPr>
                            <m:t>′</m:t>
                          </m:r>
                        </m:sup>
                      </m:sSup>
                      <m:r>
                        <a:rPr lang="en-US" altLang="zh-TW" sz="2000" b="0" i="1" smtClean="0">
                          <a:latin typeface="Cambria Math" panose="02040503050406030204" pitchFamily="18" charset="0"/>
                        </a:rPr>
                        <m:t>=</m:t>
                      </m:r>
                      <m:r>
                        <a:rPr lang="en-US" altLang="zh-TW" sz="2000" b="0" i="1" smtClean="0">
                          <a:latin typeface="Cambria Math" panose="02040503050406030204" pitchFamily="18" charset="0"/>
                        </a:rPr>
                        <m:t>𝑟𝑜𝑢𝑛𝑑</m:t>
                      </m:r>
                      <m:d>
                        <m:dPr>
                          <m:ctrlPr>
                            <a:rPr lang="en-US" altLang="zh-TW" sz="2000" b="0" i="1" smtClean="0">
                              <a:latin typeface="Cambria Math" panose="02040503050406030204" pitchFamily="18" charset="0"/>
                            </a:rPr>
                          </m:ctrlPr>
                        </m:dPr>
                        <m:e>
                          <m:f>
                            <m:fPr>
                              <m:ctrlPr>
                                <a:rPr lang="en-US" altLang="zh-TW" sz="2000" b="0" i="1" smtClean="0">
                                  <a:latin typeface="Cambria Math" panose="02040503050406030204" pitchFamily="18" charset="0"/>
                                </a:rPr>
                              </m:ctrlPr>
                            </m:fPr>
                            <m:num>
                              <m:r>
                                <a:rPr lang="en-US" altLang="zh-TW" sz="2000" i="1">
                                  <a:latin typeface="Cambria Math" panose="02040503050406030204" pitchFamily="18" charset="0"/>
                                </a:rPr>
                                <m:t>1</m:t>
                              </m:r>
                              <m:r>
                                <a:rPr lang="en-US" altLang="zh-TW" sz="2000" i="1" smtClean="0">
                                  <a:latin typeface="Cambria Math" panose="02040503050406030204" pitchFamily="18" charset="0"/>
                                </a:rPr>
                                <m:t>1</m:t>
                              </m:r>
                            </m:num>
                            <m:den>
                              <m:r>
                                <a:rPr lang="en-US" altLang="zh-TW" sz="2000" i="1">
                                  <a:latin typeface="Cambria Math" panose="02040503050406030204" pitchFamily="18" charset="0"/>
                                </a:rPr>
                                <m:t>2</m:t>
                              </m:r>
                            </m:den>
                          </m:f>
                          <m:r>
                            <a:rPr lang="en-US" altLang="zh-TW" sz="2000" b="0" i="1" smtClean="0">
                              <a:latin typeface="Cambria Math" panose="02040503050406030204" pitchFamily="18" charset="0"/>
                            </a:rPr>
                            <m:t>,</m:t>
                          </m:r>
                          <m:f>
                            <m:fPr>
                              <m:ctrlPr>
                                <a:rPr lang="en-US" altLang="zh-TW" sz="2000" b="0" i="1" smtClean="0">
                                  <a:latin typeface="Cambria Math" panose="02040503050406030204" pitchFamily="18" charset="0"/>
                                </a:rPr>
                              </m:ctrlPr>
                            </m:fPr>
                            <m:num>
                              <m:r>
                                <a:rPr lang="en-US" altLang="zh-TW" sz="2000" b="0" i="1" smtClean="0">
                                  <a:latin typeface="Cambria Math" panose="02040503050406030204" pitchFamily="18" charset="0"/>
                                </a:rPr>
                                <m:t>5</m:t>
                              </m:r>
                            </m:num>
                            <m:den>
                              <m:r>
                                <a:rPr lang="en-US" altLang="zh-TW" sz="2000" b="0" i="1" smtClean="0">
                                  <a:latin typeface="Cambria Math" panose="02040503050406030204" pitchFamily="18" charset="0"/>
                                </a:rPr>
                                <m:t>2</m:t>
                              </m:r>
                            </m:den>
                          </m:f>
                        </m:e>
                      </m:d>
                      <m:r>
                        <a:rPr lang="en-US" altLang="zh-TW" sz="2000" b="0" i="1" smtClean="0">
                          <a:latin typeface="Cambria Math" panose="02040503050406030204" pitchFamily="18" charset="0"/>
                        </a:rPr>
                        <m:t>=(6,3)</m:t>
                      </m:r>
                    </m:oMath>
                  </m:oMathPara>
                </a14:m>
                <a:endParaRPr lang="zh-TW" altLang="en-US" sz="2000" dirty="0"/>
              </a:p>
            </p:txBody>
          </p:sp>
        </mc:Choice>
        <mc:Fallback xmlns="">
          <p:sp>
            <p:nvSpPr>
              <p:cNvPr id="13" name="文字方塊 12">
                <a:extLst>
                  <a:ext uri="{FF2B5EF4-FFF2-40B4-BE49-F238E27FC236}">
                    <a16:creationId xmlns:a16="http://schemas.microsoft.com/office/drawing/2014/main" id="{E3F549A2-8D18-4062-8010-41A3FC0621E9}"/>
                  </a:ext>
                </a:extLst>
              </p:cNvPr>
              <p:cNvSpPr txBox="1">
                <a:spLocks noRot="1" noChangeAspect="1" noMove="1" noResize="1" noEditPoints="1" noAdjustHandles="1" noChangeArrowheads="1" noChangeShapeType="1" noTextEdit="1"/>
              </p:cNvSpPr>
              <p:nvPr/>
            </p:nvSpPr>
            <p:spPr>
              <a:xfrm>
                <a:off x="2160892" y="4504303"/>
                <a:ext cx="3322513" cy="691536"/>
              </a:xfrm>
              <a:prstGeom prst="rect">
                <a:avLst/>
              </a:prstGeom>
              <a:blipFill>
                <a:blip r:embed="rId6"/>
                <a:stretch>
                  <a:fillRect/>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4235753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a:extLst>
              <a:ext uri="{FF2B5EF4-FFF2-40B4-BE49-F238E27FC236}">
                <a16:creationId xmlns:a16="http://schemas.microsoft.com/office/drawing/2014/main" id="{444D8C64-AE1C-419D-8EB4-85B9DB1513BD}"/>
              </a:ext>
            </a:extLst>
          </p:cNvPr>
          <p:cNvSpPr/>
          <p:nvPr/>
        </p:nvSpPr>
        <p:spPr>
          <a:xfrm>
            <a:off x="0" y="5593804"/>
            <a:ext cx="10160000" cy="144016"/>
          </a:xfrm>
          <a:prstGeom prst="rect">
            <a:avLst/>
          </a:prstGeom>
          <a:solidFill>
            <a:srgbClr val="1954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17" name="文字方塊 16">
            <a:extLst>
              <a:ext uri="{FF2B5EF4-FFF2-40B4-BE49-F238E27FC236}">
                <a16:creationId xmlns:a16="http://schemas.microsoft.com/office/drawing/2014/main" id="{BE3CCF74-590F-497D-805B-FA47E18F79DE}"/>
              </a:ext>
            </a:extLst>
          </p:cNvPr>
          <p:cNvSpPr txBox="1"/>
          <p:nvPr/>
        </p:nvSpPr>
        <p:spPr>
          <a:xfrm>
            <a:off x="9714160" y="5341995"/>
            <a:ext cx="338555" cy="276999"/>
          </a:xfrm>
          <a:prstGeom prst="rect">
            <a:avLst/>
          </a:prstGeom>
          <a:solidFill>
            <a:srgbClr val="F2F2F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rtlCol="0">
            <a:spAutoFit/>
          </a:bodyPr>
          <a:lstStyle>
            <a:defPPr>
              <a:defRPr lang="zh-CN"/>
            </a:defPPr>
            <a:lvl1pPr algn="ctr">
              <a:defRPr sz="1200">
                <a:latin typeface="Times New Roman" panose="02020603050405020304" pitchFamily="18" charset="0"/>
                <a:ea typeface="微軟正黑體" panose="020B0604030504040204" pitchFamily="34" charset="-120"/>
                <a:cs typeface="Times New Roman" panose="02020603050405020304" pitchFamily="18" charset="0"/>
              </a:defRPr>
            </a:lvl1pPr>
          </a:lstStyle>
          <a:p>
            <a:fld id="{19A49D38-1635-49F9-B1EF-5073AC75FB01}" type="slidenum">
              <a:rPr lang="zh-TW" altLang="en-US"/>
              <a:pPr/>
              <a:t>13</a:t>
            </a:fld>
            <a:endParaRPr lang="zh-TW" altLang="en-US" dirty="0"/>
          </a:p>
        </p:txBody>
      </p:sp>
      <p:sp>
        <p:nvSpPr>
          <p:cNvPr id="4" name="五边形 3"/>
          <p:cNvSpPr/>
          <p:nvPr/>
        </p:nvSpPr>
        <p:spPr>
          <a:xfrm>
            <a:off x="0" y="0"/>
            <a:ext cx="3419872" cy="576064"/>
          </a:xfrm>
          <a:prstGeom prst="homePlate">
            <a:avLst/>
          </a:prstGeom>
          <a:solidFill>
            <a:srgbClr val="1954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Reduction from LWE to CVP</a:t>
            </a:r>
            <a:endParaRPr lang="zh-CN" altLang="en-US" b="1" dirty="0">
              <a:latin typeface="Times New Roman" panose="02020603050405020304" pitchFamily="18" charset="0"/>
              <a:ea typeface="微軟正黑體" panose="020B0604030504040204" pitchFamily="34" charset="-12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4" name="文字方塊 13">
                <a:extLst>
                  <a:ext uri="{FF2B5EF4-FFF2-40B4-BE49-F238E27FC236}">
                    <a16:creationId xmlns:a16="http://schemas.microsoft.com/office/drawing/2014/main" id="{0B39DB3D-E0E5-48C5-A16B-4569FDA46496}"/>
                  </a:ext>
                </a:extLst>
              </p:cNvPr>
              <p:cNvSpPr txBox="1"/>
              <p:nvPr/>
            </p:nvSpPr>
            <p:spPr>
              <a:xfrm>
                <a:off x="543496" y="714959"/>
                <a:ext cx="8363006" cy="3854260"/>
              </a:xfrm>
              <a:prstGeom prst="rect">
                <a:avLst/>
              </a:prstGeom>
              <a:noFill/>
            </p:spPr>
            <p:txBody>
              <a:bodyPr wrap="square" rtlCol="0">
                <a:spAutoFit/>
              </a:bodyPr>
              <a:lstStyle/>
              <a:p>
                <a:pPr marL="685800" lvl="1" indent="-228600">
                  <a:lnSpc>
                    <a:spcPct val="150000"/>
                  </a:lnSpc>
                  <a:spcBef>
                    <a:spcPts val="500"/>
                  </a:spcBef>
                  <a:buFont typeface="Arial" panose="020B0604020202020204" pitchFamily="34" charset="0"/>
                  <a:buChar char="•"/>
                </a:pPr>
                <a:r>
                  <a:rPr lang="en-US" altLang="zh-TW" sz="2000" dirty="0">
                    <a:latin typeface="Times New Roman" panose="02020603050405020304" pitchFamily="18" charset="0"/>
                    <a:cs typeface="Segoe UI" panose="020B0502040204020203" pitchFamily="34" charset="0"/>
                  </a:rPr>
                  <a:t>Reduction from LWE to CVP:</a:t>
                </a:r>
              </a:p>
              <a:p>
                <a:pPr marL="1257300" lvl="2" indent="-342900">
                  <a:lnSpc>
                    <a:spcPct val="150000"/>
                  </a:lnSpc>
                  <a:spcBef>
                    <a:spcPts val="500"/>
                  </a:spcBef>
                  <a:buFont typeface="Wingdings" panose="05000000000000000000" pitchFamily="2" charset="2"/>
                  <a:buChar char="n"/>
                </a:pPr>
                <a:r>
                  <a:rPr lang="en-US" altLang="zh-TW" dirty="0">
                    <a:latin typeface="Times New Roman" panose="02020603050405020304" pitchFamily="18" charset="0"/>
                    <a:cs typeface="Segoe UI" panose="020B0502040204020203" pitchFamily="34" charset="0"/>
                  </a:rPr>
                  <a:t>The LWE problem can be reduced to the CVP problem</a:t>
                </a:r>
              </a:p>
              <a:p>
                <a:pPr marL="1257300" lvl="2" indent="-342900">
                  <a:lnSpc>
                    <a:spcPct val="150000"/>
                  </a:lnSpc>
                  <a:spcBef>
                    <a:spcPts val="500"/>
                  </a:spcBef>
                  <a:buFont typeface="Wingdings" panose="05000000000000000000" pitchFamily="2" charset="2"/>
                  <a:buChar char="n"/>
                </a:pPr>
                <a:r>
                  <a:rPr lang="en-US" altLang="zh-TW" dirty="0">
                    <a:latin typeface="Times New Roman" panose="02020603050405020304" pitchFamily="18" charset="0"/>
                    <a:cs typeface="Segoe UI" panose="020B0502040204020203" pitchFamily="34" charset="0"/>
                  </a:rPr>
                  <a:t>The proof of which can be found in [2].</a:t>
                </a:r>
                <a:endParaRPr lang="en-US" altLang="zh-TW" sz="2000" dirty="0">
                  <a:latin typeface="Times New Roman" panose="02020603050405020304" pitchFamily="18" charset="0"/>
                  <a:cs typeface="Segoe UI" panose="020B0502040204020203" pitchFamily="34" charset="0"/>
                </a:endParaRPr>
              </a:p>
              <a:p>
                <a:pPr marL="685800" lvl="1" indent="-228600">
                  <a:lnSpc>
                    <a:spcPct val="150000"/>
                  </a:lnSpc>
                  <a:spcBef>
                    <a:spcPts val="500"/>
                  </a:spcBef>
                  <a:buFont typeface="Arial" panose="020B0604020202020204" pitchFamily="34" charset="0"/>
                  <a:buChar char="•"/>
                </a:pPr>
                <a:r>
                  <a:rPr lang="en-US" altLang="zh-TW" sz="2000" dirty="0">
                    <a:latin typeface="Times New Roman" panose="02020603050405020304" pitchFamily="18" charset="0"/>
                    <a:cs typeface="Segoe UI" panose="020B0502040204020203" pitchFamily="34" charset="0"/>
                  </a:rPr>
                  <a:t>Hardness Guarantee of LWE</a:t>
                </a:r>
              </a:p>
              <a:p>
                <a:pPr marL="1257300" lvl="2" indent="-342900">
                  <a:lnSpc>
                    <a:spcPct val="150000"/>
                  </a:lnSpc>
                  <a:spcBef>
                    <a:spcPts val="500"/>
                  </a:spcBef>
                  <a:buFont typeface="Wingdings" panose="05000000000000000000" pitchFamily="2" charset="2"/>
                  <a:buChar char="n"/>
                </a:pPr>
                <a:r>
                  <a:rPr lang="en-US" altLang="zh-TW" dirty="0">
                    <a:latin typeface="Times New Roman" panose="02020603050405020304" pitchFamily="18" charset="0"/>
                    <a:cs typeface="Segoe UI" panose="020B0502040204020203" pitchFamily="34" charset="0"/>
                  </a:rPr>
                  <a:t>Cryptographic systems based on LWE are considered secure, especially in the context of quantum computing</a:t>
                </a:r>
              </a:p>
              <a:p>
                <a:pPr marL="1257300" lvl="2" indent="-342900">
                  <a:lnSpc>
                    <a:spcPct val="150000"/>
                  </a:lnSpc>
                  <a:spcBef>
                    <a:spcPts val="500"/>
                  </a:spcBef>
                  <a:buFont typeface="Wingdings" panose="05000000000000000000" pitchFamily="2" charset="2"/>
                  <a:buChar char="n"/>
                </a:pPr>
                <a:r>
                  <a:rPr lang="en-US" altLang="zh-TW" dirty="0">
                    <a:latin typeface="Times New Roman" panose="02020603050405020304" pitchFamily="18" charset="0"/>
                    <a:cs typeface="Segoe UI" panose="020B0502040204020203" pitchFamily="34" charset="0"/>
                  </a:rPr>
                  <a:t>For the LWE problem, the known classical algorithms have a complexity of </a:t>
                </a:r>
                <a14:m>
                  <m:oMath xmlns:m="http://schemas.openxmlformats.org/officeDocument/2006/math">
                    <m:sSup>
                      <m:sSupPr>
                        <m:ctrlPr>
                          <a:rPr lang="en-US" altLang="zh-TW" i="1" smtClean="0">
                            <a:latin typeface="Cambria Math" panose="02040503050406030204" pitchFamily="18" charset="0"/>
                            <a:cs typeface="Segoe UI" panose="020B0502040204020203" pitchFamily="34" charset="0"/>
                          </a:rPr>
                        </m:ctrlPr>
                      </m:sSupPr>
                      <m:e>
                        <m:r>
                          <a:rPr lang="en-US" altLang="zh-TW" i="1">
                            <a:latin typeface="Cambria Math" panose="02040503050406030204" pitchFamily="18" charset="0"/>
                            <a:cs typeface="Segoe UI" panose="020B0502040204020203" pitchFamily="34" charset="0"/>
                          </a:rPr>
                          <m:t>2</m:t>
                        </m:r>
                      </m:e>
                      <m:sup>
                        <m:r>
                          <m:rPr>
                            <m:sty m:val="p"/>
                          </m:rPr>
                          <a:rPr lang="en-US" altLang="zh-TW" i="1">
                            <a:latin typeface="Cambria Math" panose="02040503050406030204" pitchFamily="18" charset="0"/>
                            <a:cs typeface="Segoe UI" panose="020B0502040204020203" pitchFamily="34" charset="0"/>
                          </a:rPr>
                          <m:t>O</m:t>
                        </m:r>
                        <m:r>
                          <a:rPr lang="en-US" altLang="zh-TW" i="1" smtClean="0">
                            <a:latin typeface="Cambria Math" panose="02040503050406030204" pitchFamily="18" charset="0"/>
                            <a:cs typeface="Segoe UI" panose="020B0502040204020203" pitchFamily="34" charset="0"/>
                          </a:rPr>
                          <m:t>(</m:t>
                        </m:r>
                        <m:r>
                          <a:rPr lang="en-US" altLang="zh-TW" b="0" i="1" smtClean="0">
                            <a:latin typeface="Cambria Math" panose="02040503050406030204" pitchFamily="18" charset="0"/>
                            <a:cs typeface="Segoe UI" panose="020B0502040204020203" pitchFamily="34" charset="0"/>
                          </a:rPr>
                          <m:t>𝑛𝑙𝑜𝑔𝑛</m:t>
                        </m:r>
                        <m:r>
                          <a:rPr lang="en-US" altLang="zh-TW" i="1">
                            <a:latin typeface="Cambria Math" panose="02040503050406030204" pitchFamily="18" charset="0"/>
                            <a:cs typeface="Segoe UI" panose="020B0502040204020203" pitchFamily="34" charset="0"/>
                          </a:rPr>
                          <m:t>)</m:t>
                        </m:r>
                      </m:sup>
                    </m:sSup>
                  </m:oMath>
                </a14:m>
                <a:r>
                  <a:rPr lang="en-US" altLang="zh-TW" dirty="0">
                    <a:latin typeface="Times New Roman" panose="02020603050405020304" pitchFamily="18" charset="0"/>
                    <a:cs typeface="Segoe UI" panose="020B0502040204020203" pitchFamily="34" charset="0"/>
                  </a:rPr>
                  <a:t> or higher. [3]</a:t>
                </a:r>
              </a:p>
            </p:txBody>
          </p:sp>
        </mc:Choice>
        <mc:Fallback xmlns="">
          <p:sp>
            <p:nvSpPr>
              <p:cNvPr id="14" name="文字方塊 13">
                <a:extLst>
                  <a:ext uri="{FF2B5EF4-FFF2-40B4-BE49-F238E27FC236}">
                    <a16:creationId xmlns:a16="http://schemas.microsoft.com/office/drawing/2014/main" id="{0B39DB3D-E0E5-48C5-A16B-4569FDA46496}"/>
                  </a:ext>
                </a:extLst>
              </p:cNvPr>
              <p:cNvSpPr txBox="1">
                <a:spLocks noRot="1" noChangeAspect="1" noMove="1" noResize="1" noEditPoints="1" noAdjustHandles="1" noChangeArrowheads="1" noChangeShapeType="1" noTextEdit="1"/>
              </p:cNvSpPr>
              <p:nvPr/>
            </p:nvSpPr>
            <p:spPr>
              <a:xfrm>
                <a:off x="543496" y="714959"/>
                <a:ext cx="8363006" cy="3854260"/>
              </a:xfrm>
              <a:prstGeom prst="rect">
                <a:avLst/>
              </a:prstGeom>
              <a:blipFill>
                <a:blip r:embed="rId3"/>
                <a:stretch>
                  <a:fillRect/>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34495638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a:extLst>
              <a:ext uri="{FF2B5EF4-FFF2-40B4-BE49-F238E27FC236}">
                <a16:creationId xmlns:a16="http://schemas.microsoft.com/office/drawing/2014/main" id="{444D8C64-AE1C-419D-8EB4-85B9DB1513BD}"/>
              </a:ext>
            </a:extLst>
          </p:cNvPr>
          <p:cNvSpPr/>
          <p:nvPr/>
        </p:nvSpPr>
        <p:spPr>
          <a:xfrm>
            <a:off x="0" y="5593804"/>
            <a:ext cx="10160000" cy="144016"/>
          </a:xfrm>
          <a:prstGeom prst="rect">
            <a:avLst/>
          </a:prstGeom>
          <a:solidFill>
            <a:srgbClr val="1954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17" name="文字方塊 16">
            <a:extLst>
              <a:ext uri="{FF2B5EF4-FFF2-40B4-BE49-F238E27FC236}">
                <a16:creationId xmlns:a16="http://schemas.microsoft.com/office/drawing/2014/main" id="{BE3CCF74-590F-497D-805B-FA47E18F79DE}"/>
              </a:ext>
            </a:extLst>
          </p:cNvPr>
          <p:cNvSpPr txBox="1"/>
          <p:nvPr/>
        </p:nvSpPr>
        <p:spPr>
          <a:xfrm>
            <a:off x="9714160" y="5341995"/>
            <a:ext cx="338555" cy="276999"/>
          </a:xfrm>
          <a:prstGeom prst="rect">
            <a:avLst/>
          </a:prstGeom>
          <a:solidFill>
            <a:srgbClr val="F2F2F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rtlCol="0">
            <a:spAutoFit/>
          </a:bodyPr>
          <a:lstStyle>
            <a:defPPr>
              <a:defRPr lang="zh-CN"/>
            </a:defPPr>
            <a:lvl1pPr algn="ctr">
              <a:defRPr sz="1200">
                <a:latin typeface="Times New Roman" panose="02020603050405020304" pitchFamily="18" charset="0"/>
                <a:ea typeface="微軟正黑體" panose="020B0604030504040204" pitchFamily="34" charset="-120"/>
                <a:cs typeface="Times New Roman" panose="02020603050405020304" pitchFamily="18" charset="0"/>
              </a:defRPr>
            </a:lvl1pPr>
          </a:lstStyle>
          <a:p>
            <a:fld id="{19A49D38-1635-49F9-B1EF-5073AC75FB01}" type="slidenum">
              <a:rPr lang="zh-TW" altLang="en-US"/>
              <a:pPr/>
              <a:t>14</a:t>
            </a:fld>
            <a:endParaRPr lang="zh-TW" altLang="en-US" dirty="0"/>
          </a:p>
        </p:txBody>
      </p:sp>
      <p:sp>
        <p:nvSpPr>
          <p:cNvPr id="4" name="五边形 3"/>
          <p:cNvSpPr/>
          <p:nvPr/>
        </p:nvSpPr>
        <p:spPr>
          <a:xfrm>
            <a:off x="0" y="0"/>
            <a:ext cx="2415704" cy="576064"/>
          </a:xfrm>
          <a:prstGeom prst="homePlate">
            <a:avLst/>
          </a:prstGeom>
          <a:solidFill>
            <a:srgbClr val="1954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Drawbacks of LWE </a:t>
            </a:r>
            <a:endParaRPr lang="zh-CN" altLang="en-US" b="1"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14" name="文字方塊 13">
            <a:extLst>
              <a:ext uri="{FF2B5EF4-FFF2-40B4-BE49-F238E27FC236}">
                <a16:creationId xmlns:a16="http://schemas.microsoft.com/office/drawing/2014/main" id="{0B39DB3D-E0E5-48C5-A16B-4569FDA46496}"/>
              </a:ext>
            </a:extLst>
          </p:cNvPr>
          <p:cNvSpPr txBox="1"/>
          <p:nvPr/>
        </p:nvSpPr>
        <p:spPr>
          <a:xfrm>
            <a:off x="543496" y="714959"/>
            <a:ext cx="8363006" cy="1486112"/>
          </a:xfrm>
          <a:prstGeom prst="rect">
            <a:avLst/>
          </a:prstGeom>
          <a:noFill/>
        </p:spPr>
        <p:txBody>
          <a:bodyPr wrap="square" rtlCol="0">
            <a:spAutoFit/>
          </a:bodyPr>
          <a:lstStyle/>
          <a:p>
            <a:pPr marL="685800" lvl="1" indent="-228600">
              <a:lnSpc>
                <a:spcPct val="150000"/>
              </a:lnSpc>
              <a:spcBef>
                <a:spcPts val="500"/>
              </a:spcBef>
              <a:buFont typeface="Arial" panose="020B0604020202020204" pitchFamily="34" charset="0"/>
              <a:buChar char="•"/>
            </a:pPr>
            <a:r>
              <a:rPr lang="en-US" altLang="zh-TW" sz="2000" dirty="0">
                <a:latin typeface="Times New Roman" panose="02020603050405020304" pitchFamily="18" charset="0"/>
                <a:cs typeface="Segoe UI" panose="020B0502040204020203" pitchFamily="34" charset="0"/>
              </a:rPr>
              <a:t>Inefficiency of the Encryption Scheme:</a:t>
            </a:r>
          </a:p>
          <a:p>
            <a:pPr marL="1257300" lvl="2" indent="-342900">
              <a:lnSpc>
                <a:spcPct val="150000"/>
              </a:lnSpc>
              <a:spcBef>
                <a:spcPts val="500"/>
              </a:spcBef>
              <a:buFont typeface="Wingdings" panose="05000000000000000000" pitchFamily="2" charset="2"/>
              <a:buChar char="n"/>
            </a:pPr>
            <a:r>
              <a:rPr lang="en-US" altLang="zh-TW" sz="2000" dirty="0">
                <a:latin typeface="Times New Roman" panose="02020603050405020304" pitchFamily="18" charset="0"/>
                <a:cs typeface="Segoe UI" panose="020B0502040204020203" pitchFamily="34" charset="0"/>
              </a:rPr>
              <a:t>When a message is encrypted, each bit of the plaintext is converted into an n-dimensional vector.</a:t>
            </a:r>
          </a:p>
        </p:txBody>
      </p:sp>
      <p:sp>
        <p:nvSpPr>
          <p:cNvPr id="6" name="文字方塊 5">
            <a:extLst>
              <a:ext uri="{FF2B5EF4-FFF2-40B4-BE49-F238E27FC236}">
                <a16:creationId xmlns:a16="http://schemas.microsoft.com/office/drawing/2014/main" id="{B8214F66-ADD9-47D9-AF9A-13A58FB82BB1}"/>
              </a:ext>
            </a:extLst>
          </p:cNvPr>
          <p:cNvSpPr txBox="1"/>
          <p:nvPr/>
        </p:nvSpPr>
        <p:spPr>
          <a:xfrm>
            <a:off x="5561928" y="3008704"/>
            <a:ext cx="665227" cy="1477328"/>
          </a:xfrm>
          <a:prstGeom prst="rect">
            <a:avLst/>
          </a:prstGeom>
          <a:solidFill>
            <a:schemeClr val="tx2">
              <a:lumMod val="40000"/>
              <a:lumOff val="60000"/>
            </a:schemeClr>
          </a:solidFill>
        </p:spPr>
        <p:txBody>
          <a:bodyPr wrap="square" rtlCol="0" anchor="ctr">
            <a:spAutoFit/>
          </a:bodyPr>
          <a:lstStyle/>
          <a:p>
            <a:pPr algn="ctr"/>
            <a:endParaRPr lang="en-US" altLang="zh-TW" dirty="0"/>
          </a:p>
          <a:p>
            <a:pPr algn="ctr"/>
            <a:endParaRPr lang="en-US" altLang="zh-TW" dirty="0"/>
          </a:p>
          <a:p>
            <a:pPr algn="ctr"/>
            <a:r>
              <a:rPr lang="en-US" altLang="zh-TW" dirty="0"/>
              <a:t>b</a:t>
            </a:r>
          </a:p>
          <a:p>
            <a:pPr algn="ctr"/>
            <a:endParaRPr lang="en-US" altLang="zh-TW" dirty="0"/>
          </a:p>
          <a:p>
            <a:pPr algn="ctr"/>
            <a:endParaRPr lang="zh-TW" altLang="en-US" dirty="0"/>
          </a:p>
        </p:txBody>
      </p:sp>
      <p:sp>
        <p:nvSpPr>
          <p:cNvPr id="7" name="文字方塊 6">
            <a:extLst>
              <a:ext uri="{FF2B5EF4-FFF2-40B4-BE49-F238E27FC236}">
                <a16:creationId xmlns:a16="http://schemas.microsoft.com/office/drawing/2014/main" id="{2AB04E1D-324E-4366-9A4F-48BBB7C42E1B}"/>
              </a:ext>
            </a:extLst>
          </p:cNvPr>
          <p:cNvSpPr txBox="1"/>
          <p:nvPr/>
        </p:nvSpPr>
        <p:spPr>
          <a:xfrm>
            <a:off x="2991768" y="3001516"/>
            <a:ext cx="1250773" cy="1477328"/>
          </a:xfrm>
          <a:prstGeom prst="rect">
            <a:avLst/>
          </a:prstGeom>
          <a:solidFill>
            <a:schemeClr val="tx2">
              <a:lumMod val="40000"/>
              <a:lumOff val="60000"/>
            </a:schemeClr>
          </a:solidFill>
        </p:spPr>
        <p:txBody>
          <a:bodyPr wrap="square" rtlCol="0" anchor="ctr">
            <a:spAutoFit/>
          </a:bodyPr>
          <a:lstStyle/>
          <a:p>
            <a:pPr algn="ctr"/>
            <a:endParaRPr lang="en-US" altLang="zh-TW" dirty="0"/>
          </a:p>
          <a:p>
            <a:pPr algn="ctr"/>
            <a:endParaRPr lang="en-US" altLang="zh-TW" dirty="0"/>
          </a:p>
          <a:p>
            <a:pPr algn="ctr"/>
            <a:r>
              <a:rPr lang="en-US" altLang="zh-TW" dirty="0"/>
              <a:t>A</a:t>
            </a:r>
          </a:p>
          <a:p>
            <a:pPr algn="ctr"/>
            <a:endParaRPr lang="en-US" altLang="zh-TW" dirty="0"/>
          </a:p>
          <a:p>
            <a:pPr algn="ctr"/>
            <a:endParaRPr lang="zh-TW" altLang="en-US" dirty="0"/>
          </a:p>
        </p:txBody>
      </p:sp>
      <p:sp>
        <p:nvSpPr>
          <p:cNvPr id="8" name="文字方塊 7">
            <a:extLst>
              <a:ext uri="{FF2B5EF4-FFF2-40B4-BE49-F238E27FC236}">
                <a16:creationId xmlns:a16="http://schemas.microsoft.com/office/drawing/2014/main" id="{BEB68C76-0937-4B01-97AA-5F31DBE84E48}"/>
              </a:ext>
            </a:extLst>
          </p:cNvPr>
          <p:cNvSpPr txBox="1"/>
          <p:nvPr/>
        </p:nvSpPr>
        <p:spPr>
          <a:xfrm>
            <a:off x="4522673" y="3005520"/>
            <a:ext cx="269296" cy="1477328"/>
          </a:xfrm>
          <a:prstGeom prst="rect">
            <a:avLst/>
          </a:prstGeom>
          <a:solidFill>
            <a:schemeClr val="tx2">
              <a:lumMod val="40000"/>
              <a:lumOff val="60000"/>
            </a:schemeClr>
          </a:solidFill>
        </p:spPr>
        <p:txBody>
          <a:bodyPr wrap="square" rtlCol="0" anchor="ctr">
            <a:spAutoFit/>
          </a:bodyPr>
          <a:lstStyle/>
          <a:p>
            <a:pPr algn="ctr"/>
            <a:endParaRPr lang="en-US" altLang="zh-TW" dirty="0"/>
          </a:p>
          <a:p>
            <a:pPr algn="ctr"/>
            <a:endParaRPr lang="en-US" altLang="zh-TW" dirty="0"/>
          </a:p>
          <a:p>
            <a:pPr algn="ctr"/>
            <a:r>
              <a:rPr lang="en-US" altLang="zh-TW" dirty="0"/>
              <a:t>s</a:t>
            </a:r>
          </a:p>
          <a:p>
            <a:pPr algn="ctr"/>
            <a:endParaRPr lang="en-US" altLang="zh-TW" dirty="0"/>
          </a:p>
          <a:p>
            <a:pPr algn="ctr"/>
            <a:endParaRPr lang="zh-TW" altLang="en-US" dirty="0"/>
          </a:p>
        </p:txBody>
      </p:sp>
      <p:sp>
        <p:nvSpPr>
          <p:cNvPr id="9" name="文字方塊 8">
            <a:extLst>
              <a:ext uri="{FF2B5EF4-FFF2-40B4-BE49-F238E27FC236}">
                <a16:creationId xmlns:a16="http://schemas.microsoft.com/office/drawing/2014/main" id="{9348C8E5-1CF7-4B83-8E1E-DB0FBA85EFB3}"/>
              </a:ext>
            </a:extLst>
          </p:cNvPr>
          <p:cNvSpPr txBox="1"/>
          <p:nvPr/>
        </p:nvSpPr>
        <p:spPr>
          <a:xfrm>
            <a:off x="4023356" y="3006879"/>
            <a:ext cx="665227" cy="1477328"/>
          </a:xfrm>
          <a:prstGeom prst="rect">
            <a:avLst/>
          </a:prstGeom>
          <a:noFill/>
        </p:spPr>
        <p:txBody>
          <a:bodyPr wrap="square" rtlCol="0" anchor="ctr">
            <a:spAutoFit/>
          </a:bodyPr>
          <a:lstStyle/>
          <a:p>
            <a:pPr algn="ctr"/>
            <a:endParaRPr lang="en-US" altLang="zh-TW" dirty="0"/>
          </a:p>
          <a:p>
            <a:pPr algn="ctr"/>
            <a:endParaRPr lang="en-US" altLang="zh-TW" dirty="0"/>
          </a:p>
          <a:p>
            <a:pPr algn="ctr"/>
            <a:r>
              <a:rPr lang="en-US" altLang="zh-TW" dirty="0"/>
              <a:t>x</a:t>
            </a:r>
          </a:p>
          <a:p>
            <a:pPr algn="ctr"/>
            <a:endParaRPr lang="en-US" altLang="zh-TW" dirty="0"/>
          </a:p>
          <a:p>
            <a:pPr algn="ctr"/>
            <a:endParaRPr lang="zh-TW" altLang="en-US" dirty="0"/>
          </a:p>
        </p:txBody>
      </p:sp>
      <p:sp>
        <p:nvSpPr>
          <p:cNvPr id="10" name="文字方塊 9">
            <a:extLst>
              <a:ext uri="{FF2B5EF4-FFF2-40B4-BE49-F238E27FC236}">
                <a16:creationId xmlns:a16="http://schemas.microsoft.com/office/drawing/2014/main" id="{8812C4EE-C3EC-48A3-9E1E-FAC63C0CA8ED}"/>
              </a:ext>
            </a:extLst>
          </p:cNvPr>
          <p:cNvSpPr txBox="1"/>
          <p:nvPr/>
        </p:nvSpPr>
        <p:spPr>
          <a:xfrm>
            <a:off x="4574731" y="3017763"/>
            <a:ext cx="665227" cy="1477328"/>
          </a:xfrm>
          <a:prstGeom prst="rect">
            <a:avLst/>
          </a:prstGeom>
          <a:noFill/>
        </p:spPr>
        <p:txBody>
          <a:bodyPr wrap="square" rtlCol="0" anchor="ctr">
            <a:spAutoFit/>
          </a:bodyPr>
          <a:lstStyle/>
          <a:p>
            <a:pPr algn="ctr"/>
            <a:endParaRPr lang="en-US" altLang="zh-TW" dirty="0"/>
          </a:p>
          <a:p>
            <a:pPr algn="ctr"/>
            <a:endParaRPr lang="en-US" altLang="zh-TW" dirty="0"/>
          </a:p>
          <a:p>
            <a:pPr algn="ctr"/>
            <a:r>
              <a:rPr lang="en-US" altLang="zh-TW" dirty="0"/>
              <a:t>+</a:t>
            </a:r>
          </a:p>
          <a:p>
            <a:pPr algn="ctr"/>
            <a:endParaRPr lang="en-US" altLang="zh-TW" dirty="0"/>
          </a:p>
          <a:p>
            <a:pPr algn="ctr"/>
            <a:endParaRPr lang="zh-TW" altLang="en-US" dirty="0"/>
          </a:p>
        </p:txBody>
      </p:sp>
      <p:sp>
        <p:nvSpPr>
          <p:cNvPr id="11" name="文字方塊 10">
            <a:extLst>
              <a:ext uri="{FF2B5EF4-FFF2-40B4-BE49-F238E27FC236}">
                <a16:creationId xmlns:a16="http://schemas.microsoft.com/office/drawing/2014/main" id="{3502681A-D06E-4F8D-B485-E6FE385B046B}"/>
              </a:ext>
            </a:extLst>
          </p:cNvPr>
          <p:cNvSpPr txBox="1"/>
          <p:nvPr/>
        </p:nvSpPr>
        <p:spPr>
          <a:xfrm>
            <a:off x="5043655" y="3005520"/>
            <a:ext cx="269296" cy="1477328"/>
          </a:xfrm>
          <a:prstGeom prst="rect">
            <a:avLst/>
          </a:prstGeom>
          <a:solidFill>
            <a:schemeClr val="tx2">
              <a:lumMod val="40000"/>
              <a:lumOff val="60000"/>
            </a:schemeClr>
          </a:solidFill>
        </p:spPr>
        <p:txBody>
          <a:bodyPr wrap="square" rtlCol="0" anchor="ctr">
            <a:spAutoFit/>
          </a:bodyPr>
          <a:lstStyle/>
          <a:p>
            <a:pPr algn="ctr"/>
            <a:endParaRPr lang="en-US" altLang="zh-TW" dirty="0"/>
          </a:p>
          <a:p>
            <a:pPr algn="ctr"/>
            <a:endParaRPr lang="en-US" altLang="zh-TW" dirty="0"/>
          </a:p>
          <a:p>
            <a:pPr algn="ctr"/>
            <a:r>
              <a:rPr lang="en-US" altLang="zh-TW" dirty="0"/>
              <a:t>e</a:t>
            </a:r>
          </a:p>
          <a:p>
            <a:pPr algn="ctr"/>
            <a:endParaRPr lang="en-US" altLang="zh-TW" dirty="0"/>
          </a:p>
          <a:p>
            <a:pPr algn="ctr"/>
            <a:endParaRPr lang="zh-TW" altLang="en-US" dirty="0"/>
          </a:p>
        </p:txBody>
      </p:sp>
      <p:sp>
        <p:nvSpPr>
          <p:cNvPr id="12" name="文字方塊 11">
            <a:extLst>
              <a:ext uri="{FF2B5EF4-FFF2-40B4-BE49-F238E27FC236}">
                <a16:creationId xmlns:a16="http://schemas.microsoft.com/office/drawing/2014/main" id="{2760D5DD-CBC1-41F0-BA56-FEE8D3984B42}"/>
              </a:ext>
            </a:extLst>
          </p:cNvPr>
          <p:cNvSpPr txBox="1"/>
          <p:nvPr/>
        </p:nvSpPr>
        <p:spPr>
          <a:xfrm>
            <a:off x="5099050" y="3015046"/>
            <a:ext cx="665227" cy="1477328"/>
          </a:xfrm>
          <a:prstGeom prst="rect">
            <a:avLst/>
          </a:prstGeom>
          <a:noFill/>
        </p:spPr>
        <p:txBody>
          <a:bodyPr wrap="square" rtlCol="0" anchor="ctr">
            <a:spAutoFit/>
          </a:bodyPr>
          <a:lstStyle/>
          <a:p>
            <a:pPr algn="ctr"/>
            <a:endParaRPr lang="en-US" altLang="zh-TW" dirty="0"/>
          </a:p>
          <a:p>
            <a:pPr algn="ctr"/>
            <a:endParaRPr lang="en-US" altLang="zh-TW" dirty="0"/>
          </a:p>
          <a:p>
            <a:pPr algn="ctr"/>
            <a:r>
              <a:rPr lang="en-US" altLang="zh-TW" dirty="0"/>
              <a:t>=</a:t>
            </a:r>
          </a:p>
          <a:p>
            <a:pPr algn="ctr"/>
            <a:endParaRPr lang="en-US" altLang="zh-TW" dirty="0"/>
          </a:p>
          <a:p>
            <a:pPr algn="ctr"/>
            <a:endParaRPr lang="zh-TW" altLang="en-US" dirty="0"/>
          </a:p>
        </p:txBody>
      </p:sp>
    </p:spTree>
    <p:extLst>
      <p:ext uri="{BB962C8B-B14F-4D97-AF65-F5344CB8AC3E}">
        <p14:creationId xmlns:p14="http://schemas.microsoft.com/office/powerpoint/2010/main" val="29837720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a:extLst>
              <a:ext uri="{FF2B5EF4-FFF2-40B4-BE49-F238E27FC236}">
                <a16:creationId xmlns:a16="http://schemas.microsoft.com/office/drawing/2014/main" id="{444D8C64-AE1C-419D-8EB4-85B9DB1513BD}"/>
              </a:ext>
            </a:extLst>
          </p:cNvPr>
          <p:cNvSpPr/>
          <p:nvPr/>
        </p:nvSpPr>
        <p:spPr>
          <a:xfrm>
            <a:off x="0" y="5593804"/>
            <a:ext cx="10160000" cy="144016"/>
          </a:xfrm>
          <a:prstGeom prst="rect">
            <a:avLst/>
          </a:prstGeom>
          <a:solidFill>
            <a:srgbClr val="1954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17" name="文字方塊 16">
            <a:extLst>
              <a:ext uri="{FF2B5EF4-FFF2-40B4-BE49-F238E27FC236}">
                <a16:creationId xmlns:a16="http://schemas.microsoft.com/office/drawing/2014/main" id="{BE3CCF74-590F-497D-805B-FA47E18F79DE}"/>
              </a:ext>
            </a:extLst>
          </p:cNvPr>
          <p:cNvSpPr txBox="1"/>
          <p:nvPr/>
        </p:nvSpPr>
        <p:spPr>
          <a:xfrm>
            <a:off x="9714160" y="5341995"/>
            <a:ext cx="338555" cy="276999"/>
          </a:xfrm>
          <a:prstGeom prst="rect">
            <a:avLst/>
          </a:prstGeom>
          <a:solidFill>
            <a:srgbClr val="F2F2F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rtlCol="0">
            <a:spAutoFit/>
          </a:bodyPr>
          <a:lstStyle>
            <a:defPPr>
              <a:defRPr lang="zh-CN"/>
            </a:defPPr>
            <a:lvl1pPr algn="ctr">
              <a:defRPr sz="1200">
                <a:latin typeface="Times New Roman" panose="02020603050405020304" pitchFamily="18" charset="0"/>
                <a:ea typeface="微軟正黑體" panose="020B0604030504040204" pitchFamily="34" charset="-120"/>
                <a:cs typeface="Times New Roman" panose="02020603050405020304" pitchFamily="18" charset="0"/>
              </a:defRPr>
            </a:lvl1pPr>
          </a:lstStyle>
          <a:p>
            <a:fld id="{19A49D38-1635-49F9-B1EF-5073AC75FB01}" type="slidenum">
              <a:rPr lang="zh-TW" altLang="en-US"/>
              <a:pPr/>
              <a:t>15</a:t>
            </a:fld>
            <a:endParaRPr lang="zh-TW" altLang="en-US" dirty="0"/>
          </a:p>
        </p:txBody>
      </p:sp>
      <p:sp>
        <p:nvSpPr>
          <p:cNvPr id="4" name="五边形 3"/>
          <p:cNvSpPr/>
          <p:nvPr/>
        </p:nvSpPr>
        <p:spPr>
          <a:xfrm>
            <a:off x="0" y="0"/>
            <a:ext cx="2415704" cy="576064"/>
          </a:xfrm>
          <a:prstGeom prst="homePlate">
            <a:avLst/>
          </a:prstGeom>
          <a:solidFill>
            <a:srgbClr val="1954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Ring-LWE</a:t>
            </a:r>
            <a:endParaRPr lang="zh-CN" altLang="en-US" b="1" dirty="0">
              <a:latin typeface="Times New Roman" panose="02020603050405020304" pitchFamily="18" charset="0"/>
              <a:ea typeface="微軟正黑體" panose="020B0604030504040204" pitchFamily="34" charset="-12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4" name="文字方塊 13">
                <a:extLst>
                  <a:ext uri="{FF2B5EF4-FFF2-40B4-BE49-F238E27FC236}">
                    <a16:creationId xmlns:a16="http://schemas.microsoft.com/office/drawing/2014/main" id="{0B39DB3D-E0E5-48C5-A16B-4569FDA46496}"/>
                  </a:ext>
                </a:extLst>
              </p:cNvPr>
              <p:cNvSpPr txBox="1"/>
              <p:nvPr/>
            </p:nvSpPr>
            <p:spPr>
              <a:xfrm>
                <a:off x="543496" y="714959"/>
                <a:ext cx="8363006" cy="4242828"/>
              </a:xfrm>
              <a:prstGeom prst="rect">
                <a:avLst/>
              </a:prstGeom>
              <a:noFill/>
            </p:spPr>
            <p:txBody>
              <a:bodyPr wrap="square" rtlCol="0">
                <a:spAutoFit/>
              </a:bodyPr>
              <a:lstStyle/>
              <a:p>
                <a:pPr marL="685800" lvl="1" indent="-228600">
                  <a:lnSpc>
                    <a:spcPct val="150000"/>
                  </a:lnSpc>
                  <a:spcBef>
                    <a:spcPts val="500"/>
                  </a:spcBef>
                  <a:buFont typeface="Arial" panose="020B0604020202020204" pitchFamily="34" charset="0"/>
                  <a:buChar char="•"/>
                </a:pPr>
                <a:r>
                  <a:rPr lang="en-US" altLang="zh-TW" sz="2000" dirty="0">
                    <a:latin typeface="Times New Roman" panose="02020603050405020304" pitchFamily="18" charset="0"/>
                    <a:cs typeface="Segoe UI" panose="020B0502040204020203" pitchFamily="34" charset="0"/>
                  </a:rPr>
                  <a:t>Basic Concept of Ring-LWE:</a:t>
                </a:r>
              </a:p>
              <a:p>
                <a:pPr marL="1257300" lvl="2" indent="-342900">
                  <a:lnSpc>
                    <a:spcPct val="150000"/>
                  </a:lnSpc>
                  <a:spcBef>
                    <a:spcPts val="500"/>
                  </a:spcBef>
                  <a:buFont typeface="Wingdings" panose="05000000000000000000" pitchFamily="2" charset="2"/>
                  <a:buChar char="n"/>
                </a:pPr>
                <a:r>
                  <a:rPr lang="en-US" altLang="zh-TW" sz="2000" dirty="0">
                    <a:latin typeface="Times New Roman" panose="02020603050405020304" pitchFamily="18" charset="0"/>
                    <a:cs typeface="Segoe UI" panose="020B0502040204020203" pitchFamily="34" charset="0"/>
                  </a:rPr>
                  <a:t>Ring-LWE is an extended version of the learning error problem (LWE), which is applied to a ring. </a:t>
                </a:r>
              </a:p>
              <a:p>
                <a:pPr marL="1257300" lvl="2" indent="-342900">
                  <a:lnSpc>
                    <a:spcPct val="150000"/>
                  </a:lnSpc>
                  <a:spcBef>
                    <a:spcPts val="500"/>
                  </a:spcBef>
                  <a:buFont typeface="Wingdings" panose="05000000000000000000" pitchFamily="2" charset="2"/>
                  <a:buChar char="n"/>
                </a:pPr>
                <a:r>
                  <a:rPr lang="en-US" altLang="zh-TW" sz="2000" dirty="0">
                    <a:latin typeface="Times New Roman" panose="02020603050405020304" pitchFamily="18" charset="0"/>
                    <a:cs typeface="Segoe UI" panose="020B0502040204020203" pitchFamily="34" charset="0"/>
                  </a:rPr>
                  <a:t>The expression of the ring is </a:t>
                </a:r>
                <a14:m>
                  <m:oMath xmlns:m="http://schemas.openxmlformats.org/officeDocument/2006/math">
                    <m:sSub>
                      <m:sSubPr>
                        <m:ctrlPr>
                          <a:rPr lang="en-US" altLang="zh-TW" sz="2000" b="0" i="1" smtClean="0">
                            <a:latin typeface="Cambria Math" panose="02040503050406030204" pitchFamily="18" charset="0"/>
                            <a:cs typeface="Segoe UI" panose="020B0502040204020203" pitchFamily="34" charset="0"/>
                          </a:rPr>
                        </m:ctrlPr>
                      </m:sSubPr>
                      <m:e>
                        <m:r>
                          <a:rPr lang="en-US" altLang="zh-TW" sz="2000" i="1">
                            <a:latin typeface="Cambria Math" panose="02040503050406030204" pitchFamily="18" charset="0"/>
                            <a:cs typeface="Segoe UI" panose="020B0502040204020203" pitchFamily="34" charset="0"/>
                          </a:rPr>
                          <m:t>𝑅</m:t>
                        </m:r>
                      </m:e>
                      <m:sub>
                        <m:r>
                          <a:rPr lang="en-US" altLang="zh-TW" sz="2000" b="0" i="1" smtClean="0">
                            <a:latin typeface="Cambria Math" panose="02040503050406030204" pitchFamily="18" charset="0"/>
                            <a:cs typeface="Segoe UI" panose="020B0502040204020203" pitchFamily="34" charset="0"/>
                          </a:rPr>
                          <m:t>𝑞</m:t>
                        </m:r>
                      </m:sub>
                    </m:sSub>
                    <m:r>
                      <a:rPr lang="en-US" altLang="zh-TW" sz="2000" b="0" i="1" smtClean="0">
                        <a:latin typeface="Cambria Math" panose="02040503050406030204" pitchFamily="18" charset="0"/>
                        <a:cs typeface="Segoe UI" panose="020B0502040204020203" pitchFamily="34" charset="0"/>
                      </a:rPr>
                      <m:t>=</m:t>
                    </m:r>
                    <m:f>
                      <m:fPr>
                        <m:ctrlPr>
                          <a:rPr lang="en-US" altLang="zh-TW" sz="2000" b="0" i="1" smtClean="0">
                            <a:latin typeface="Cambria Math" panose="02040503050406030204" pitchFamily="18" charset="0"/>
                            <a:cs typeface="Segoe UI" panose="020B0502040204020203" pitchFamily="34" charset="0"/>
                          </a:rPr>
                        </m:ctrlPr>
                      </m:fPr>
                      <m:num>
                        <m:sSub>
                          <m:sSubPr>
                            <m:ctrlPr>
                              <a:rPr lang="en-US" altLang="zh-TW" sz="2000" b="0" i="1" smtClean="0">
                                <a:latin typeface="Cambria Math" panose="02040503050406030204" pitchFamily="18" charset="0"/>
                                <a:cs typeface="Segoe UI" panose="020B0502040204020203" pitchFamily="34" charset="0"/>
                              </a:rPr>
                            </m:ctrlPr>
                          </m:sSubPr>
                          <m:e>
                            <m:r>
                              <a:rPr lang="en-US" altLang="zh-TW" sz="2000" b="0" i="1" smtClean="0">
                                <a:latin typeface="Cambria Math" panose="02040503050406030204" pitchFamily="18" charset="0"/>
                                <a:ea typeface="Cambria Math" panose="02040503050406030204" pitchFamily="18" charset="0"/>
                                <a:cs typeface="Segoe UI" panose="020B0502040204020203" pitchFamily="34" charset="0"/>
                              </a:rPr>
                              <m:t>ℤ</m:t>
                            </m:r>
                          </m:e>
                          <m:sub>
                            <m:r>
                              <a:rPr lang="en-US" altLang="zh-TW" sz="2000" b="0" i="1" smtClean="0">
                                <a:latin typeface="Cambria Math" panose="02040503050406030204" pitchFamily="18" charset="0"/>
                                <a:ea typeface="Cambria Math" panose="02040503050406030204" pitchFamily="18" charset="0"/>
                                <a:cs typeface="Segoe UI" panose="020B0502040204020203" pitchFamily="34" charset="0"/>
                              </a:rPr>
                              <m:t>𝑞</m:t>
                            </m:r>
                          </m:sub>
                        </m:sSub>
                        <m:d>
                          <m:dPr>
                            <m:begChr m:val="["/>
                            <m:endChr m:val="]"/>
                            <m:ctrlPr>
                              <a:rPr lang="en-US" altLang="zh-TW" sz="2000" b="0" i="1" smtClean="0">
                                <a:latin typeface="Cambria Math" panose="02040503050406030204" pitchFamily="18" charset="0"/>
                                <a:cs typeface="Segoe UI" panose="020B0502040204020203" pitchFamily="34" charset="0"/>
                              </a:rPr>
                            </m:ctrlPr>
                          </m:dPr>
                          <m:e>
                            <m:r>
                              <a:rPr lang="en-US" altLang="zh-TW" sz="2000" b="0" i="1" smtClean="0">
                                <a:latin typeface="Cambria Math" panose="02040503050406030204" pitchFamily="18" charset="0"/>
                                <a:cs typeface="Segoe UI" panose="020B0502040204020203" pitchFamily="34" charset="0"/>
                              </a:rPr>
                              <m:t>𝑥</m:t>
                            </m:r>
                          </m:e>
                        </m:d>
                      </m:num>
                      <m:den>
                        <m:sSup>
                          <m:sSupPr>
                            <m:ctrlPr>
                              <a:rPr lang="en-US" altLang="zh-TW" sz="2000" b="0" i="1" smtClean="0">
                                <a:latin typeface="Cambria Math" panose="02040503050406030204" pitchFamily="18" charset="0"/>
                                <a:cs typeface="Segoe UI" panose="020B0502040204020203" pitchFamily="34" charset="0"/>
                              </a:rPr>
                            </m:ctrlPr>
                          </m:sSupPr>
                          <m:e>
                            <m:r>
                              <a:rPr lang="en-US" altLang="zh-TW" sz="2000" b="0" i="1" smtClean="0">
                                <a:latin typeface="Cambria Math" panose="02040503050406030204" pitchFamily="18" charset="0"/>
                                <a:cs typeface="Segoe UI" panose="020B0502040204020203" pitchFamily="34" charset="0"/>
                              </a:rPr>
                              <m:t>&lt;</m:t>
                            </m:r>
                            <m:r>
                              <a:rPr lang="en-US" altLang="zh-TW" sz="2000" b="0" i="1" smtClean="0">
                                <a:latin typeface="Cambria Math" panose="02040503050406030204" pitchFamily="18" charset="0"/>
                                <a:cs typeface="Segoe UI" panose="020B0502040204020203" pitchFamily="34" charset="0"/>
                              </a:rPr>
                              <m:t>𝑥</m:t>
                            </m:r>
                          </m:e>
                          <m:sup>
                            <m:r>
                              <a:rPr lang="en-US" altLang="zh-TW" sz="2000" b="0" i="1" smtClean="0">
                                <a:latin typeface="Cambria Math" panose="02040503050406030204" pitchFamily="18" charset="0"/>
                                <a:cs typeface="Segoe UI" panose="020B0502040204020203" pitchFamily="34" charset="0"/>
                              </a:rPr>
                              <m:t>𝑛</m:t>
                            </m:r>
                          </m:sup>
                        </m:sSup>
                        <m:r>
                          <a:rPr lang="en-US" altLang="zh-TW" sz="2000" i="1">
                            <a:latin typeface="Cambria Math" panose="02040503050406030204" pitchFamily="18" charset="0"/>
                            <a:cs typeface="Segoe UI" panose="020B0502040204020203" pitchFamily="34" charset="0"/>
                          </a:rPr>
                          <m:t>+1</m:t>
                        </m:r>
                        <m:r>
                          <a:rPr lang="en-US" altLang="zh-TW" sz="2000" b="0" i="1" smtClean="0">
                            <a:latin typeface="Cambria Math" panose="02040503050406030204" pitchFamily="18" charset="0"/>
                            <a:cs typeface="Segoe UI" panose="020B0502040204020203" pitchFamily="34" charset="0"/>
                          </a:rPr>
                          <m:t>&gt;</m:t>
                        </m:r>
                      </m:den>
                    </m:f>
                  </m:oMath>
                </a14:m>
                <a:endParaRPr lang="en-US" altLang="zh-TW" sz="2000" dirty="0">
                  <a:latin typeface="Times New Roman" panose="02020603050405020304" pitchFamily="18" charset="0"/>
                  <a:cs typeface="Segoe UI" panose="020B0502040204020203" pitchFamily="34" charset="0"/>
                </a:endParaRPr>
              </a:p>
              <a:p>
                <a:pPr marL="685800" lvl="1" indent="-228600">
                  <a:lnSpc>
                    <a:spcPct val="150000"/>
                  </a:lnSpc>
                  <a:spcBef>
                    <a:spcPts val="500"/>
                  </a:spcBef>
                  <a:buFont typeface="Arial" panose="020B0604020202020204" pitchFamily="34" charset="0"/>
                  <a:buChar char="•"/>
                </a:pPr>
                <a:r>
                  <a:rPr lang="en-US" altLang="zh-TW" sz="2000" dirty="0">
                    <a:latin typeface="Times New Roman" panose="02020603050405020304" pitchFamily="18" charset="0"/>
                    <a:cs typeface="Segoe UI" panose="020B0502040204020203" pitchFamily="34" charset="0"/>
                  </a:rPr>
                  <a:t>Structure of the Cryptosystem:</a:t>
                </a:r>
              </a:p>
              <a:p>
                <a:pPr marL="1257300" lvl="2" indent="-342900">
                  <a:lnSpc>
                    <a:spcPct val="150000"/>
                  </a:lnSpc>
                  <a:spcBef>
                    <a:spcPts val="500"/>
                  </a:spcBef>
                  <a:buFont typeface="Wingdings" panose="05000000000000000000" pitchFamily="2" charset="2"/>
                  <a:buChar char="n"/>
                </a:pPr>
                <a:r>
                  <a:rPr lang="en-US" altLang="zh-TW" sz="2000" dirty="0">
                    <a:latin typeface="Times New Roman" panose="02020603050405020304" pitchFamily="18" charset="0"/>
                    <a:cs typeface="Segoe UI" panose="020B0502040204020203" pitchFamily="34" charset="0"/>
                  </a:rPr>
                  <a:t>In the Ring-LWE encryption system, the plaintext is represented as a polynomial, multiplied by the secret polynomial, and then some form of noise is added to generate the ciphertext.</a:t>
                </a:r>
              </a:p>
            </p:txBody>
          </p:sp>
        </mc:Choice>
        <mc:Fallback xmlns="">
          <p:sp>
            <p:nvSpPr>
              <p:cNvPr id="14" name="文字方塊 13">
                <a:extLst>
                  <a:ext uri="{FF2B5EF4-FFF2-40B4-BE49-F238E27FC236}">
                    <a16:creationId xmlns:a16="http://schemas.microsoft.com/office/drawing/2014/main" id="{0B39DB3D-E0E5-48C5-A16B-4569FDA46496}"/>
                  </a:ext>
                </a:extLst>
              </p:cNvPr>
              <p:cNvSpPr txBox="1">
                <a:spLocks noRot="1" noChangeAspect="1" noMove="1" noResize="1" noEditPoints="1" noAdjustHandles="1" noChangeArrowheads="1" noChangeShapeType="1" noTextEdit="1"/>
              </p:cNvSpPr>
              <p:nvPr/>
            </p:nvSpPr>
            <p:spPr>
              <a:xfrm>
                <a:off x="543496" y="714959"/>
                <a:ext cx="8363006" cy="4242828"/>
              </a:xfrm>
              <a:prstGeom prst="rect">
                <a:avLst/>
              </a:prstGeom>
              <a:blipFill>
                <a:blip r:embed="rId3"/>
                <a:stretch>
                  <a:fillRect b="-1724"/>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26651394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a:extLst>
              <a:ext uri="{FF2B5EF4-FFF2-40B4-BE49-F238E27FC236}">
                <a16:creationId xmlns:a16="http://schemas.microsoft.com/office/drawing/2014/main" id="{444D8C64-AE1C-419D-8EB4-85B9DB1513BD}"/>
              </a:ext>
            </a:extLst>
          </p:cNvPr>
          <p:cNvSpPr/>
          <p:nvPr/>
        </p:nvSpPr>
        <p:spPr>
          <a:xfrm>
            <a:off x="0" y="5593804"/>
            <a:ext cx="10160000" cy="144016"/>
          </a:xfrm>
          <a:prstGeom prst="rect">
            <a:avLst/>
          </a:prstGeom>
          <a:solidFill>
            <a:srgbClr val="1954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17" name="文字方塊 16">
            <a:extLst>
              <a:ext uri="{FF2B5EF4-FFF2-40B4-BE49-F238E27FC236}">
                <a16:creationId xmlns:a16="http://schemas.microsoft.com/office/drawing/2014/main" id="{BE3CCF74-590F-497D-805B-FA47E18F79DE}"/>
              </a:ext>
            </a:extLst>
          </p:cNvPr>
          <p:cNvSpPr txBox="1"/>
          <p:nvPr/>
        </p:nvSpPr>
        <p:spPr>
          <a:xfrm>
            <a:off x="9714160" y="5341995"/>
            <a:ext cx="338555" cy="276999"/>
          </a:xfrm>
          <a:prstGeom prst="rect">
            <a:avLst/>
          </a:prstGeom>
          <a:solidFill>
            <a:srgbClr val="F2F2F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rtlCol="0">
            <a:spAutoFit/>
          </a:bodyPr>
          <a:lstStyle>
            <a:defPPr>
              <a:defRPr lang="zh-CN"/>
            </a:defPPr>
            <a:lvl1pPr algn="ctr">
              <a:defRPr sz="1200">
                <a:latin typeface="Times New Roman" panose="02020603050405020304" pitchFamily="18" charset="0"/>
                <a:ea typeface="微軟正黑體" panose="020B0604030504040204" pitchFamily="34" charset="-120"/>
                <a:cs typeface="Times New Roman" panose="02020603050405020304" pitchFamily="18" charset="0"/>
              </a:defRPr>
            </a:lvl1pPr>
          </a:lstStyle>
          <a:p>
            <a:fld id="{19A49D38-1635-49F9-B1EF-5073AC75FB01}" type="slidenum">
              <a:rPr lang="zh-TW" altLang="en-US"/>
              <a:pPr/>
              <a:t>16</a:t>
            </a:fld>
            <a:endParaRPr lang="zh-TW" altLang="en-US" dirty="0"/>
          </a:p>
        </p:txBody>
      </p:sp>
      <p:sp>
        <p:nvSpPr>
          <p:cNvPr id="4" name="五边形 3"/>
          <p:cNvSpPr/>
          <p:nvPr/>
        </p:nvSpPr>
        <p:spPr>
          <a:xfrm>
            <a:off x="0" y="0"/>
            <a:ext cx="2415704" cy="576064"/>
          </a:xfrm>
          <a:prstGeom prst="homePlate">
            <a:avLst/>
          </a:prstGeom>
          <a:solidFill>
            <a:srgbClr val="1954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Module-LWE</a:t>
            </a:r>
            <a:endParaRPr lang="zh-CN" altLang="en-US" b="1" dirty="0">
              <a:latin typeface="Times New Roman" panose="02020603050405020304" pitchFamily="18" charset="0"/>
              <a:ea typeface="微軟正黑體" panose="020B0604030504040204" pitchFamily="34" charset="-12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4" name="文字方塊 13">
                <a:extLst>
                  <a:ext uri="{FF2B5EF4-FFF2-40B4-BE49-F238E27FC236}">
                    <a16:creationId xmlns:a16="http://schemas.microsoft.com/office/drawing/2014/main" id="{0B39DB3D-E0E5-48C5-A16B-4569FDA46496}"/>
                  </a:ext>
                </a:extLst>
              </p:cNvPr>
              <p:cNvSpPr txBox="1"/>
              <p:nvPr/>
            </p:nvSpPr>
            <p:spPr>
              <a:xfrm>
                <a:off x="543496" y="714959"/>
                <a:ext cx="8363006" cy="3924216"/>
              </a:xfrm>
              <a:prstGeom prst="rect">
                <a:avLst/>
              </a:prstGeom>
              <a:noFill/>
            </p:spPr>
            <p:txBody>
              <a:bodyPr wrap="square" rtlCol="0">
                <a:spAutoFit/>
              </a:bodyPr>
              <a:lstStyle/>
              <a:p>
                <a:pPr marL="685800" lvl="1" indent="-228600">
                  <a:lnSpc>
                    <a:spcPct val="150000"/>
                  </a:lnSpc>
                  <a:spcBef>
                    <a:spcPts val="500"/>
                  </a:spcBef>
                  <a:buFont typeface="Arial" panose="020B0604020202020204" pitchFamily="34" charset="0"/>
                  <a:buChar char="•"/>
                </a:pPr>
                <a:r>
                  <a:rPr lang="en-US" altLang="zh-TW" sz="2000" dirty="0">
                    <a:latin typeface="Times New Roman" panose="02020603050405020304" pitchFamily="18" charset="0"/>
                    <a:cs typeface="Segoe UI" panose="020B0502040204020203" pitchFamily="34" charset="0"/>
                  </a:rPr>
                  <a:t>Basic Concept of Module-LWE:</a:t>
                </a:r>
              </a:p>
              <a:p>
                <a:pPr marL="1257300" lvl="2" indent="-342900">
                  <a:lnSpc>
                    <a:spcPct val="150000"/>
                  </a:lnSpc>
                  <a:spcBef>
                    <a:spcPts val="500"/>
                  </a:spcBef>
                  <a:buFont typeface="Wingdings" panose="05000000000000000000" pitchFamily="2" charset="2"/>
                  <a:buChar char="n"/>
                </a:pPr>
                <a:r>
                  <a:rPr lang="en-US" altLang="zh-TW" sz="2000" dirty="0">
                    <a:latin typeface="Times New Roman" panose="02020603050405020304" pitchFamily="18" charset="0"/>
                    <a:cs typeface="Segoe UI" panose="020B0502040204020203" pitchFamily="34" charset="0"/>
                  </a:rPr>
                  <a:t>MLWE is an extension of RLWE, which extends the LWE problem from vectors to modular structures.</a:t>
                </a:r>
              </a:p>
              <a:p>
                <a:pPr marL="1257300" lvl="2" indent="-342900">
                  <a:lnSpc>
                    <a:spcPct val="150000"/>
                  </a:lnSpc>
                  <a:spcBef>
                    <a:spcPts val="500"/>
                  </a:spcBef>
                  <a:buFont typeface="Wingdings" panose="05000000000000000000" pitchFamily="2" charset="2"/>
                  <a:buChar char="n"/>
                </a:pPr>
                <a:r>
                  <a:rPr lang="en-US" altLang="zh-TW" sz="2000" dirty="0">
                    <a:latin typeface="Times New Roman" panose="02020603050405020304" pitchFamily="18" charset="0"/>
                    <a:cs typeface="Segoe UI" panose="020B0502040204020203" pitchFamily="34" charset="0"/>
                  </a:rPr>
                  <a:t>Using mathematical structures to increase the flexibility and efficiency of cryptographic systems.</a:t>
                </a:r>
              </a:p>
              <a:p>
                <a:pPr marL="1257300" lvl="2" indent="-342900">
                  <a:lnSpc>
                    <a:spcPct val="150000"/>
                  </a:lnSpc>
                  <a:spcBef>
                    <a:spcPts val="500"/>
                  </a:spcBef>
                  <a:buFont typeface="Wingdings" panose="05000000000000000000" pitchFamily="2" charset="2"/>
                  <a:buChar char="n"/>
                </a:pPr>
                <a:r>
                  <a:rPr lang="en-US" altLang="zh-TW" sz="2000" dirty="0">
                    <a:latin typeface="Times New Roman" panose="02020603050405020304" pitchFamily="18" charset="0"/>
                    <a:cs typeface="Segoe UI" panose="020B0502040204020203" pitchFamily="34" charset="0"/>
                  </a:rPr>
                  <a:t>The expression of the ring is </a:t>
                </a:r>
                <a14:m>
                  <m:oMath xmlns:m="http://schemas.openxmlformats.org/officeDocument/2006/math">
                    <m:sSub>
                      <m:sSubPr>
                        <m:ctrlPr>
                          <a:rPr lang="en-US" altLang="zh-TW" sz="2000" b="0" i="1" smtClean="0">
                            <a:latin typeface="Cambria Math" panose="02040503050406030204" pitchFamily="18" charset="0"/>
                            <a:cs typeface="Segoe UI" panose="020B0502040204020203" pitchFamily="34" charset="0"/>
                          </a:rPr>
                        </m:ctrlPr>
                      </m:sSubPr>
                      <m:e>
                        <m:r>
                          <a:rPr lang="en-US" altLang="zh-TW" sz="2000" i="1">
                            <a:latin typeface="Cambria Math" panose="02040503050406030204" pitchFamily="18" charset="0"/>
                            <a:cs typeface="Segoe UI" panose="020B0502040204020203" pitchFamily="34" charset="0"/>
                          </a:rPr>
                          <m:t>𝑅</m:t>
                        </m:r>
                      </m:e>
                      <m:sub>
                        <m:r>
                          <a:rPr lang="en-US" altLang="zh-TW" sz="2000" b="0" i="1" smtClean="0">
                            <a:latin typeface="Cambria Math" panose="02040503050406030204" pitchFamily="18" charset="0"/>
                            <a:cs typeface="Segoe UI" panose="020B0502040204020203" pitchFamily="34" charset="0"/>
                          </a:rPr>
                          <m:t>𝑞</m:t>
                        </m:r>
                      </m:sub>
                    </m:sSub>
                    <m:r>
                      <a:rPr lang="en-US" altLang="zh-TW" sz="2000" b="0" i="1" smtClean="0">
                        <a:latin typeface="Cambria Math" panose="02040503050406030204" pitchFamily="18" charset="0"/>
                        <a:cs typeface="Segoe UI" panose="020B0502040204020203" pitchFamily="34" charset="0"/>
                      </a:rPr>
                      <m:t>=</m:t>
                    </m:r>
                    <m:f>
                      <m:fPr>
                        <m:ctrlPr>
                          <a:rPr lang="en-US" altLang="zh-TW" sz="2000" b="0" i="1" smtClean="0">
                            <a:latin typeface="Cambria Math" panose="02040503050406030204" pitchFamily="18" charset="0"/>
                            <a:cs typeface="Segoe UI" panose="020B0502040204020203" pitchFamily="34" charset="0"/>
                          </a:rPr>
                        </m:ctrlPr>
                      </m:fPr>
                      <m:num>
                        <m:sSubSup>
                          <m:sSubSupPr>
                            <m:ctrlPr>
                              <a:rPr lang="en-US" altLang="zh-TW" sz="2000" b="0" i="1" smtClean="0">
                                <a:latin typeface="Cambria Math" panose="02040503050406030204" pitchFamily="18" charset="0"/>
                                <a:cs typeface="Segoe UI" panose="020B0502040204020203" pitchFamily="34" charset="0"/>
                              </a:rPr>
                            </m:ctrlPr>
                          </m:sSubSupPr>
                          <m:e>
                            <m:r>
                              <a:rPr lang="en-US" altLang="zh-TW" sz="2000" i="1">
                                <a:latin typeface="Cambria Math" panose="02040503050406030204" pitchFamily="18" charset="0"/>
                                <a:ea typeface="Cambria Math" panose="02040503050406030204" pitchFamily="18" charset="0"/>
                                <a:cs typeface="Segoe UI" panose="020B0502040204020203" pitchFamily="34" charset="0"/>
                              </a:rPr>
                              <m:t>ℤ</m:t>
                            </m:r>
                          </m:e>
                          <m:sub>
                            <m:r>
                              <a:rPr lang="en-US" altLang="zh-TW" sz="2000" b="0" i="1" smtClean="0">
                                <a:latin typeface="Cambria Math" panose="02040503050406030204" pitchFamily="18" charset="0"/>
                                <a:cs typeface="Segoe UI" panose="020B0502040204020203" pitchFamily="34" charset="0"/>
                              </a:rPr>
                              <m:t>𝑞</m:t>
                            </m:r>
                          </m:sub>
                          <m:sup>
                            <m:r>
                              <a:rPr lang="en-US" altLang="zh-TW" sz="2000" b="0" i="1" smtClean="0">
                                <a:latin typeface="Cambria Math" panose="02040503050406030204" pitchFamily="18" charset="0"/>
                                <a:cs typeface="Segoe UI" panose="020B0502040204020203" pitchFamily="34" charset="0"/>
                              </a:rPr>
                              <m:t>𝑑</m:t>
                            </m:r>
                          </m:sup>
                        </m:sSubSup>
                        <m:d>
                          <m:dPr>
                            <m:begChr m:val="["/>
                            <m:endChr m:val="]"/>
                            <m:ctrlPr>
                              <a:rPr lang="en-US" altLang="zh-TW" sz="2000" b="0" i="1" smtClean="0">
                                <a:latin typeface="Cambria Math" panose="02040503050406030204" pitchFamily="18" charset="0"/>
                                <a:cs typeface="Segoe UI" panose="020B0502040204020203" pitchFamily="34" charset="0"/>
                              </a:rPr>
                            </m:ctrlPr>
                          </m:dPr>
                          <m:e>
                            <m:r>
                              <a:rPr lang="en-US" altLang="zh-TW" sz="2000" b="0" i="1" smtClean="0">
                                <a:latin typeface="Cambria Math" panose="02040503050406030204" pitchFamily="18" charset="0"/>
                                <a:cs typeface="Segoe UI" panose="020B0502040204020203" pitchFamily="34" charset="0"/>
                              </a:rPr>
                              <m:t>𝑥</m:t>
                            </m:r>
                          </m:e>
                        </m:d>
                      </m:num>
                      <m:den>
                        <m:sSup>
                          <m:sSupPr>
                            <m:ctrlPr>
                              <a:rPr lang="en-US" altLang="zh-TW" sz="2000" b="0" i="1" smtClean="0">
                                <a:latin typeface="Cambria Math" panose="02040503050406030204" pitchFamily="18" charset="0"/>
                                <a:cs typeface="Segoe UI" panose="020B0502040204020203" pitchFamily="34" charset="0"/>
                              </a:rPr>
                            </m:ctrlPr>
                          </m:sSupPr>
                          <m:e>
                            <m:r>
                              <a:rPr lang="en-US" altLang="zh-TW" sz="2000" b="0" i="1" smtClean="0">
                                <a:latin typeface="Cambria Math" panose="02040503050406030204" pitchFamily="18" charset="0"/>
                                <a:cs typeface="Segoe UI" panose="020B0502040204020203" pitchFamily="34" charset="0"/>
                              </a:rPr>
                              <m:t>&lt;</m:t>
                            </m:r>
                            <m:r>
                              <a:rPr lang="en-US" altLang="zh-TW" sz="2000" b="0" i="1" smtClean="0">
                                <a:latin typeface="Cambria Math" panose="02040503050406030204" pitchFamily="18" charset="0"/>
                                <a:cs typeface="Segoe UI" panose="020B0502040204020203" pitchFamily="34" charset="0"/>
                              </a:rPr>
                              <m:t>𝑥</m:t>
                            </m:r>
                          </m:e>
                          <m:sup>
                            <m:r>
                              <a:rPr lang="en-US" altLang="zh-TW" sz="2000" b="0" i="1" smtClean="0">
                                <a:latin typeface="Cambria Math" panose="02040503050406030204" pitchFamily="18" charset="0"/>
                                <a:cs typeface="Segoe UI" panose="020B0502040204020203" pitchFamily="34" charset="0"/>
                              </a:rPr>
                              <m:t>𝑛</m:t>
                            </m:r>
                          </m:sup>
                        </m:sSup>
                        <m:r>
                          <a:rPr lang="en-US" altLang="zh-TW" sz="2000" i="1">
                            <a:latin typeface="Cambria Math" panose="02040503050406030204" pitchFamily="18" charset="0"/>
                            <a:cs typeface="Segoe UI" panose="020B0502040204020203" pitchFamily="34" charset="0"/>
                          </a:rPr>
                          <m:t>+1</m:t>
                        </m:r>
                        <m:r>
                          <a:rPr lang="en-US" altLang="zh-TW" sz="2000" b="0" i="1" smtClean="0">
                            <a:latin typeface="Cambria Math" panose="02040503050406030204" pitchFamily="18" charset="0"/>
                            <a:cs typeface="Segoe UI" panose="020B0502040204020203" pitchFamily="34" charset="0"/>
                          </a:rPr>
                          <m:t>&gt;</m:t>
                        </m:r>
                      </m:den>
                    </m:f>
                  </m:oMath>
                </a14:m>
                <a:endParaRPr lang="en-US" altLang="zh-TW" sz="2000" dirty="0">
                  <a:latin typeface="Times New Roman" panose="02020603050405020304" pitchFamily="18" charset="0"/>
                  <a:cs typeface="Segoe UI" panose="020B0502040204020203" pitchFamily="34" charset="0"/>
                </a:endParaRPr>
              </a:p>
              <a:p>
                <a:pPr marL="1257300" lvl="2" indent="-342900">
                  <a:lnSpc>
                    <a:spcPct val="150000"/>
                  </a:lnSpc>
                  <a:spcBef>
                    <a:spcPts val="500"/>
                  </a:spcBef>
                  <a:buFont typeface="Wingdings" panose="05000000000000000000" pitchFamily="2" charset="2"/>
                  <a:buChar char="n"/>
                </a:pPr>
                <a:r>
                  <a:rPr lang="en-US" altLang="zh-TW" sz="2000" dirty="0">
                    <a:latin typeface="Times New Roman" panose="02020603050405020304" pitchFamily="18" charset="0"/>
                    <a:cs typeface="Segoe UI" panose="020B0502040204020203" pitchFamily="34" charset="0"/>
                  </a:rPr>
                  <a:t>The expression of the module is </a:t>
                </a:r>
                <a14:m>
                  <m:oMath xmlns:m="http://schemas.openxmlformats.org/officeDocument/2006/math">
                    <m:r>
                      <a:rPr lang="en-US" altLang="zh-TW" sz="2000" b="0" i="1" smtClean="0">
                        <a:latin typeface="Cambria Math" panose="02040503050406030204" pitchFamily="18" charset="0"/>
                        <a:cs typeface="Segoe UI" panose="020B0502040204020203" pitchFamily="34" charset="0"/>
                      </a:rPr>
                      <m:t>𝑀</m:t>
                    </m:r>
                    <m:r>
                      <a:rPr lang="en-US" altLang="zh-TW" sz="2000" b="0" i="1" smtClean="0">
                        <a:latin typeface="Cambria Math" panose="02040503050406030204" pitchFamily="18" charset="0"/>
                        <a:cs typeface="Segoe UI" panose="020B0502040204020203" pitchFamily="34" charset="0"/>
                      </a:rPr>
                      <m:t>=</m:t>
                    </m:r>
                    <m:sSubSup>
                      <m:sSubSupPr>
                        <m:ctrlPr>
                          <a:rPr lang="en-US" altLang="zh-TW" sz="2000" b="0" i="1" smtClean="0">
                            <a:latin typeface="Cambria Math" panose="02040503050406030204" pitchFamily="18" charset="0"/>
                            <a:cs typeface="Segoe UI" panose="020B0502040204020203" pitchFamily="34" charset="0"/>
                          </a:rPr>
                        </m:ctrlPr>
                      </m:sSubSupPr>
                      <m:e>
                        <m:r>
                          <a:rPr lang="en-US" altLang="zh-TW" sz="2000" b="0" i="1" smtClean="0">
                            <a:latin typeface="Cambria Math" panose="02040503050406030204" pitchFamily="18" charset="0"/>
                            <a:cs typeface="Segoe UI" panose="020B0502040204020203" pitchFamily="34" charset="0"/>
                          </a:rPr>
                          <m:t>𝑅</m:t>
                        </m:r>
                      </m:e>
                      <m:sub>
                        <m:r>
                          <a:rPr lang="en-US" altLang="zh-TW" sz="2000" b="0" i="1" smtClean="0">
                            <a:latin typeface="Cambria Math" panose="02040503050406030204" pitchFamily="18" charset="0"/>
                            <a:cs typeface="Segoe UI" panose="020B0502040204020203" pitchFamily="34" charset="0"/>
                          </a:rPr>
                          <m:t>𝑞</m:t>
                        </m:r>
                      </m:sub>
                      <m:sup>
                        <m:r>
                          <a:rPr lang="en-US" altLang="zh-TW" sz="2000" b="0" i="1" smtClean="0">
                            <a:latin typeface="Cambria Math" panose="02040503050406030204" pitchFamily="18" charset="0"/>
                            <a:cs typeface="Segoe UI" panose="020B0502040204020203" pitchFamily="34" charset="0"/>
                          </a:rPr>
                          <m:t>𝑑</m:t>
                        </m:r>
                      </m:sup>
                    </m:sSubSup>
                    <m:r>
                      <a:rPr lang="en-US" altLang="zh-TW" sz="2000" b="0" i="1" smtClean="0">
                        <a:latin typeface="Cambria Math" panose="02040503050406030204" pitchFamily="18" charset="0"/>
                        <a:cs typeface="Segoe UI" panose="020B0502040204020203" pitchFamily="34" charset="0"/>
                      </a:rPr>
                      <m:t> </m:t>
                    </m:r>
                  </m:oMath>
                </a14:m>
                <a:endParaRPr lang="en-US" altLang="zh-TW" sz="2000" dirty="0">
                  <a:latin typeface="Times New Roman" panose="02020603050405020304" pitchFamily="18" charset="0"/>
                  <a:cs typeface="Segoe UI" panose="020B0502040204020203" pitchFamily="34" charset="0"/>
                </a:endParaRPr>
              </a:p>
            </p:txBody>
          </p:sp>
        </mc:Choice>
        <mc:Fallback xmlns="">
          <p:sp>
            <p:nvSpPr>
              <p:cNvPr id="14" name="文字方塊 13">
                <a:extLst>
                  <a:ext uri="{FF2B5EF4-FFF2-40B4-BE49-F238E27FC236}">
                    <a16:creationId xmlns:a16="http://schemas.microsoft.com/office/drawing/2014/main" id="{0B39DB3D-E0E5-48C5-A16B-4569FDA46496}"/>
                  </a:ext>
                </a:extLst>
              </p:cNvPr>
              <p:cNvSpPr txBox="1">
                <a:spLocks noRot="1" noChangeAspect="1" noMove="1" noResize="1" noEditPoints="1" noAdjustHandles="1" noChangeArrowheads="1" noChangeShapeType="1" noTextEdit="1"/>
              </p:cNvSpPr>
              <p:nvPr/>
            </p:nvSpPr>
            <p:spPr>
              <a:xfrm>
                <a:off x="543496" y="714959"/>
                <a:ext cx="8363006" cy="3924216"/>
              </a:xfrm>
              <a:prstGeom prst="rect">
                <a:avLst/>
              </a:prstGeom>
              <a:blipFill>
                <a:blip r:embed="rId3"/>
                <a:stretch>
                  <a:fillRect r="-437" b="-776"/>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5893945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a:extLst>
              <a:ext uri="{FF2B5EF4-FFF2-40B4-BE49-F238E27FC236}">
                <a16:creationId xmlns:a16="http://schemas.microsoft.com/office/drawing/2014/main" id="{444D8C64-AE1C-419D-8EB4-85B9DB1513BD}"/>
              </a:ext>
            </a:extLst>
          </p:cNvPr>
          <p:cNvSpPr/>
          <p:nvPr/>
        </p:nvSpPr>
        <p:spPr>
          <a:xfrm>
            <a:off x="0" y="5593804"/>
            <a:ext cx="10160000" cy="144016"/>
          </a:xfrm>
          <a:prstGeom prst="rect">
            <a:avLst/>
          </a:prstGeom>
          <a:solidFill>
            <a:srgbClr val="1954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17" name="文字方塊 16">
            <a:extLst>
              <a:ext uri="{FF2B5EF4-FFF2-40B4-BE49-F238E27FC236}">
                <a16:creationId xmlns:a16="http://schemas.microsoft.com/office/drawing/2014/main" id="{BE3CCF74-590F-497D-805B-FA47E18F79DE}"/>
              </a:ext>
            </a:extLst>
          </p:cNvPr>
          <p:cNvSpPr txBox="1"/>
          <p:nvPr/>
        </p:nvSpPr>
        <p:spPr>
          <a:xfrm>
            <a:off x="9714160" y="5341995"/>
            <a:ext cx="338555" cy="276999"/>
          </a:xfrm>
          <a:prstGeom prst="rect">
            <a:avLst/>
          </a:prstGeom>
          <a:solidFill>
            <a:srgbClr val="F2F2F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rtlCol="0">
            <a:spAutoFit/>
          </a:bodyPr>
          <a:lstStyle>
            <a:defPPr>
              <a:defRPr lang="zh-CN"/>
            </a:defPPr>
            <a:lvl1pPr algn="ctr">
              <a:defRPr sz="1200">
                <a:latin typeface="Times New Roman" panose="02020603050405020304" pitchFamily="18" charset="0"/>
                <a:ea typeface="微軟正黑體" panose="020B0604030504040204" pitchFamily="34" charset="-120"/>
                <a:cs typeface="Times New Roman" panose="02020603050405020304" pitchFamily="18" charset="0"/>
              </a:defRPr>
            </a:lvl1pPr>
          </a:lstStyle>
          <a:p>
            <a:fld id="{19A49D38-1635-49F9-B1EF-5073AC75FB01}" type="slidenum">
              <a:rPr lang="zh-TW" altLang="en-US"/>
              <a:pPr/>
              <a:t>17</a:t>
            </a:fld>
            <a:endParaRPr lang="zh-TW" altLang="en-US" dirty="0"/>
          </a:p>
        </p:txBody>
      </p:sp>
      <p:sp>
        <p:nvSpPr>
          <p:cNvPr id="4" name="五边形 3"/>
          <p:cNvSpPr/>
          <p:nvPr/>
        </p:nvSpPr>
        <p:spPr>
          <a:xfrm>
            <a:off x="0" y="0"/>
            <a:ext cx="3999880" cy="576064"/>
          </a:xfrm>
          <a:prstGeom prst="homePlate">
            <a:avLst/>
          </a:prstGeom>
          <a:solidFill>
            <a:srgbClr val="1954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b="1">
                <a:latin typeface="Times New Roman" panose="02020603050405020304" pitchFamily="18" charset="0"/>
                <a:ea typeface="微軟正黑體" panose="020B0604030504040204" pitchFamily="34" charset="-120"/>
                <a:cs typeface="Times New Roman" panose="02020603050405020304" pitchFamily="18" charset="0"/>
              </a:rPr>
              <a:t>Compare LWE, RLWE, and MLWE</a:t>
            </a:r>
            <a:endParaRPr lang="zh-CN" altLang="en-US" b="1" dirty="0">
              <a:latin typeface="Times New Roman" panose="02020603050405020304" pitchFamily="18" charset="0"/>
              <a:ea typeface="微軟正黑體" panose="020B0604030504040204" pitchFamily="34" charset="-12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文字方塊 2">
                <a:extLst>
                  <a:ext uri="{FF2B5EF4-FFF2-40B4-BE49-F238E27FC236}">
                    <a16:creationId xmlns:a16="http://schemas.microsoft.com/office/drawing/2014/main" id="{B236AB7F-36DE-4F3D-AD9F-17012567BC75}"/>
                  </a:ext>
                </a:extLst>
              </p:cNvPr>
              <p:cNvSpPr txBox="1"/>
              <p:nvPr/>
            </p:nvSpPr>
            <p:spPr>
              <a:xfrm>
                <a:off x="1551608" y="1184519"/>
                <a:ext cx="4271261" cy="78489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TW" i="1" smtClean="0">
                              <a:latin typeface="Cambria Math" panose="02040503050406030204" pitchFamily="18" charset="0"/>
                            </a:rPr>
                          </m:ctrlPr>
                        </m:dPr>
                        <m:e>
                          <m:m>
                            <m:mPr>
                              <m:mcs>
                                <m:mc>
                                  <m:mcPr>
                                    <m:count m:val="3"/>
                                    <m:mcJc m:val="center"/>
                                  </m:mcPr>
                                </m:mc>
                              </m:mcs>
                              <m:ctrlPr>
                                <a:rPr lang="en-US" altLang="zh-TW" i="1" smtClean="0">
                                  <a:latin typeface="Cambria Math" panose="02040503050406030204" pitchFamily="18" charset="0"/>
                                </a:rPr>
                              </m:ctrlPr>
                            </m:mPr>
                            <m:mr>
                              <m:e>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𝑎</m:t>
                                    </m:r>
                                  </m:e>
                                  <m:sub>
                                    <m:r>
                                      <a:rPr lang="en-US" altLang="zh-TW" b="0" i="1" smtClean="0">
                                        <a:latin typeface="Cambria Math" panose="02040503050406030204" pitchFamily="18" charset="0"/>
                                      </a:rPr>
                                      <m:t>0,0</m:t>
                                    </m:r>
                                  </m:sub>
                                </m:sSub>
                              </m:e>
                              <m:e>
                                <m:r>
                                  <a:rPr lang="en-US" altLang="zh-TW" i="1" smtClean="0">
                                    <a:latin typeface="Cambria Math" panose="02040503050406030204" pitchFamily="18" charset="0"/>
                                  </a:rPr>
                                  <m:t>⋯</m:t>
                                </m:r>
                              </m:e>
                              <m:e>
                                <m:sSub>
                                  <m:sSubPr>
                                    <m:ctrlPr>
                                      <a:rPr lang="en-US" altLang="zh-TW" i="1">
                                        <a:latin typeface="Cambria Math" panose="02040503050406030204" pitchFamily="18" charset="0"/>
                                      </a:rPr>
                                    </m:ctrlPr>
                                  </m:sSubPr>
                                  <m:e>
                                    <m:r>
                                      <a:rPr lang="en-US" altLang="zh-TW" i="1">
                                        <a:latin typeface="Cambria Math" panose="02040503050406030204" pitchFamily="18" charset="0"/>
                                      </a:rPr>
                                      <m:t>𝑎</m:t>
                                    </m:r>
                                  </m:e>
                                  <m:sub>
                                    <m:r>
                                      <a:rPr lang="en-US" altLang="zh-TW" i="1">
                                        <a:latin typeface="Cambria Math" panose="02040503050406030204" pitchFamily="18" charset="0"/>
                                      </a:rPr>
                                      <m:t>0,</m:t>
                                    </m:r>
                                    <m:r>
                                      <a:rPr lang="en-US" altLang="zh-TW" b="0" i="1" smtClean="0">
                                        <a:latin typeface="Cambria Math" panose="02040503050406030204" pitchFamily="18" charset="0"/>
                                      </a:rPr>
                                      <m:t>𝑛</m:t>
                                    </m:r>
                                  </m:sub>
                                </m:sSub>
                              </m:e>
                            </m:mr>
                            <m:mr>
                              <m:e>
                                <m:r>
                                  <a:rPr lang="en-US" altLang="zh-TW" i="1" smtClean="0">
                                    <a:latin typeface="Cambria Math" panose="02040503050406030204" pitchFamily="18" charset="0"/>
                                  </a:rPr>
                                  <m:t>⋮</m:t>
                                </m:r>
                              </m:e>
                              <m:e>
                                <m:r>
                                  <a:rPr lang="en-US" altLang="zh-TW" i="1" smtClean="0">
                                    <a:latin typeface="Cambria Math" panose="02040503050406030204" pitchFamily="18" charset="0"/>
                                  </a:rPr>
                                  <m:t>⋱</m:t>
                                </m:r>
                              </m:e>
                              <m:e>
                                <m:r>
                                  <a:rPr lang="en-US" altLang="zh-TW" i="1" smtClean="0">
                                    <a:latin typeface="Cambria Math" panose="02040503050406030204" pitchFamily="18" charset="0"/>
                                  </a:rPr>
                                  <m:t>⋮</m:t>
                                </m:r>
                              </m:e>
                            </m:mr>
                            <m:mr>
                              <m:e>
                                <m:sSub>
                                  <m:sSubPr>
                                    <m:ctrlPr>
                                      <a:rPr lang="en-US" altLang="zh-TW" i="1">
                                        <a:latin typeface="Cambria Math" panose="02040503050406030204" pitchFamily="18" charset="0"/>
                                      </a:rPr>
                                    </m:ctrlPr>
                                  </m:sSubPr>
                                  <m:e>
                                    <m:r>
                                      <a:rPr lang="en-US" altLang="zh-TW" i="1">
                                        <a:latin typeface="Cambria Math" panose="02040503050406030204" pitchFamily="18" charset="0"/>
                                      </a:rPr>
                                      <m:t>𝑎</m:t>
                                    </m:r>
                                  </m:e>
                                  <m:sub>
                                    <m:r>
                                      <a:rPr lang="en-US" altLang="zh-TW" b="0" i="1" smtClean="0">
                                        <a:latin typeface="Cambria Math" panose="02040503050406030204" pitchFamily="18" charset="0"/>
                                      </a:rPr>
                                      <m:t>𝑛</m:t>
                                    </m:r>
                                    <m:r>
                                      <a:rPr lang="en-US" altLang="zh-TW" i="1">
                                        <a:latin typeface="Cambria Math" panose="02040503050406030204" pitchFamily="18" charset="0"/>
                                      </a:rPr>
                                      <m:t>,0</m:t>
                                    </m:r>
                                  </m:sub>
                                </m:sSub>
                              </m:e>
                              <m:e>
                                <m:r>
                                  <a:rPr lang="en-US" altLang="zh-TW" i="1" smtClean="0">
                                    <a:latin typeface="Cambria Math" panose="02040503050406030204" pitchFamily="18" charset="0"/>
                                  </a:rPr>
                                  <m:t>⋯</m:t>
                                </m:r>
                              </m:e>
                              <m:e>
                                <m:sSub>
                                  <m:sSubPr>
                                    <m:ctrlPr>
                                      <a:rPr lang="en-US" altLang="zh-TW" i="1">
                                        <a:latin typeface="Cambria Math" panose="02040503050406030204" pitchFamily="18" charset="0"/>
                                      </a:rPr>
                                    </m:ctrlPr>
                                  </m:sSubPr>
                                  <m:e>
                                    <m:r>
                                      <a:rPr lang="en-US" altLang="zh-TW" i="1">
                                        <a:latin typeface="Cambria Math" panose="02040503050406030204" pitchFamily="18" charset="0"/>
                                      </a:rPr>
                                      <m:t>𝑎</m:t>
                                    </m:r>
                                  </m:e>
                                  <m:sub>
                                    <m:r>
                                      <a:rPr lang="en-US" altLang="zh-TW" b="0" i="1" smtClean="0">
                                        <a:latin typeface="Cambria Math" panose="02040503050406030204" pitchFamily="18" charset="0"/>
                                      </a:rPr>
                                      <m:t>𝑛</m:t>
                                    </m:r>
                                    <m:r>
                                      <a:rPr lang="en-US" altLang="zh-TW" i="1">
                                        <a:latin typeface="Cambria Math" panose="02040503050406030204" pitchFamily="18" charset="0"/>
                                      </a:rPr>
                                      <m:t>,</m:t>
                                    </m:r>
                                    <m:r>
                                      <a:rPr lang="en-US" altLang="zh-TW" b="0" i="1" smtClean="0">
                                        <a:latin typeface="Cambria Math" panose="02040503050406030204" pitchFamily="18" charset="0"/>
                                      </a:rPr>
                                      <m:t>𝑛</m:t>
                                    </m:r>
                                  </m:sub>
                                </m:sSub>
                              </m:e>
                            </m:mr>
                          </m:m>
                        </m:e>
                      </m:d>
                      <m:r>
                        <a:rPr lang="en-US" altLang="zh-TW" i="1" smtClean="0">
                          <a:latin typeface="Cambria Math" panose="02040503050406030204" pitchFamily="18" charset="0"/>
                          <a:ea typeface="Cambria Math" panose="02040503050406030204" pitchFamily="18" charset="0"/>
                        </a:rPr>
                        <m:t>∙</m:t>
                      </m:r>
                      <m:d>
                        <m:dPr>
                          <m:begChr m:val="["/>
                          <m:endChr m:val="]"/>
                          <m:ctrlPr>
                            <a:rPr lang="en-US" altLang="zh-TW" i="1" smtClean="0">
                              <a:latin typeface="Cambria Math" panose="02040503050406030204" pitchFamily="18" charset="0"/>
                              <a:ea typeface="Cambria Math" panose="02040503050406030204" pitchFamily="18" charset="0"/>
                            </a:rPr>
                          </m:ctrlPr>
                        </m:dPr>
                        <m:e>
                          <m:eqArr>
                            <m:eqArrPr>
                              <m:ctrlPr>
                                <a:rPr lang="en-US" altLang="zh-TW" i="1" smtClean="0">
                                  <a:latin typeface="Cambria Math" panose="02040503050406030204" pitchFamily="18" charset="0"/>
                                  <a:ea typeface="Cambria Math" panose="02040503050406030204" pitchFamily="18" charset="0"/>
                                </a:rPr>
                              </m:ctrlPr>
                            </m:eqArrPr>
                            <m:e>
                              <m:sSub>
                                <m:sSubPr>
                                  <m:ctrlPr>
                                    <a:rPr lang="en-US" altLang="zh-TW" i="1" smtClean="0">
                                      <a:latin typeface="Cambria Math" panose="02040503050406030204" pitchFamily="18" charset="0"/>
                                      <a:ea typeface="Cambria Math" panose="02040503050406030204" pitchFamily="18" charset="0"/>
                                    </a:rPr>
                                  </m:ctrlPr>
                                </m:sSubPr>
                                <m:e>
                                  <m:r>
                                    <a:rPr lang="en-US" altLang="zh-TW" b="0" i="1" smtClean="0">
                                      <a:latin typeface="Cambria Math" panose="02040503050406030204" pitchFamily="18" charset="0"/>
                                      <a:ea typeface="Cambria Math" panose="02040503050406030204" pitchFamily="18" charset="0"/>
                                    </a:rPr>
                                    <m:t>𝑠</m:t>
                                  </m:r>
                                </m:e>
                                <m:sub>
                                  <m:r>
                                    <a:rPr lang="en-US" altLang="zh-TW" b="0" i="1" smtClean="0">
                                      <a:latin typeface="Cambria Math" panose="02040503050406030204" pitchFamily="18" charset="0"/>
                                      <a:ea typeface="Cambria Math" panose="02040503050406030204" pitchFamily="18" charset="0"/>
                                    </a:rPr>
                                    <m:t>0</m:t>
                                  </m:r>
                                </m:sub>
                              </m:sSub>
                            </m:e>
                            <m:e>
                              <m:r>
                                <a:rPr lang="en-US" altLang="zh-TW" i="1">
                                  <a:latin typeface="Cambria Math" panose="02040503050406030204" pitchFamily="18" charset="0"/>
                                </a:rPr>
                                <m:t>⋮</m:t>
                              </m:r>
                            </m:e>
                            <m:e>
                              <m:sSub>
                                <m:sSubPr>
                                  <m:ctrlPr>
                                    <a:rPr lang="en-US" altLang="zh-TW" i="1">
                                      <a:latin typeface="Cambria Math" panose="02040503050406030204" pitchFamily="18" charset="0"/>
                                      <a:ea typeface="Cambria Math" panose="02040503050406030204" pitchFamily="18" charset="0"/>
                                    </a:rPr>
                                  </m:ctrlPr>
                                </m:sSubPr>
                                <m:e>
                                  <m:r>
                                    <a:rPr lang="en-US" altLang="zh-TW" i="1">
                                      <a:latin typeface="Cambria Math" panose="02040503050406030204" pitchFamily="18" charset="0"/>
                                      <a:ea typeface="Cambria Math" panose="02040503050406030204" pitchFamily="18" charset="0"/>
                                    </a:rPr>
                                    <m:t>𝑠</m:t>
                                  </m:r>
                                </m:e>
                                <m:sub>
                                  <m:r>
                                    <a:rPr lang="en-US" altLang="zh-TW" b="0" i="1" smtClean="0">
                                      <a:latin typeface="Cambria Math" panose="02040503050406030204" pitchFamily="18" charset="0"/>
                                      <a:ea typeface="Cambria Math" panose="02040503050406030204" pitchFamily="18" charset="0"/>
                                    </a:rPr>
                                    <m:t>𝑛</m:t>
                                  </m:r>
                                </m:sub>
                              </m:sSub>
                            </m:e>
                          </m:eqArr>
                        </m:e>
                      </m:d>
                      <m:r>
                        <a:rPr lang="en-US" altLang="zh-TW" b="0" i="1" smtClean="0">
                          <a:latin typeface="Cambria Math" panose="02040503050406030204" pitchFamily="18" charset="0"/>
                          <a:ea typeface="Cambria Math" panose="02040503050406030204" pitchFamily="18" charset="0"/>
                        </a:rPr>
                        <m:t>+</m:t>
                      </m:r>
                      <m:d>
                        <m:dPr>
                          <m:begChr m:val="["/>
                          <m:endChr m:val="]"/>
                          <m:ctrlPr>
                            <a:rPr lang="en-US" altLang="zh-TW" i="1">
                              <a:latin typeface="Cambria Math" panose="02040503050406030204" pitchFamily="18" charset="0"/>
                              <a:ea typeface="Cambria Math" panose="02040503050406030204" pitchFamily="18" charset="0"/>
                            </a:rPr>
                          </m:ctrlPr>
                        </m:dPr>
                        <m:e>
                          <m:eqArr>
                            <m:eqArrPr>
                              <m:ctrlPr>
                                <a:rPr lang="en-US" altLang="zh-TW" i="1">
                                  <a:latin typeface="Cambria Math" panose="02040503050406030204" pitchFamily="18" charset="0"/>
                                  <a:ea typeface="Cambria Math" panose="02040503050406030204" pitchFamily="18" charset="0"/>
                                </a:rPr>
                              </m:ctrlPr>
                            </m:eqArrPr>
                            <m:e>
                              <m:sSub>
                                <m:sSubPr>
                                  <m:ctrlPr>
                                    <a:rPr lang="en-US" altLang="zh-TW" i="1">
                                      <a:latin typeface="Cambria Math" panose="02040503050406030204" pitchFamily="18" charset="0"/>
                                      <a:ea typeface="Cambria Math" panose="02040503050406030204" pitchFamily="18" charset="0"/>
                                    </a:rPr>
                                  </m:ctrlPr>
                                </m:sSubPr>
                                <m:e>
                                  <m:r>
                                    <a:rPr lang="en-US" altLang="zh-TW" b="0" i="1" smtClean="0">
                                      <a:latin typeface="Cambria Math" panose="02040503050406030204" pitchFamily="18" charset="0"/>
                                      <a:ea typeface="Cambria Math" panose="02040503050406030204" pitchFamily="18" charset="0"/>
                                    </a:rPr>
                                    <m:t>𝑒</m:t>
                                  </m:r>
                                </m:e>
                                <m:sub>
                                  <m:r>
                                    <a:rPr lang="en-US" altLang="zh-TW" i="1">
                                      <a:latin typeface="Cambria Math" panose="02040503050406030204" pitchFamily="18" charset="0"/>
                                      <a:ea typeface="Cambria Math" panose="02040503050406030204" pitchFamily="18" charset="0"/>
                                    </a:rPr>
                                    <m:t>0</m:t>
                                  </m:r>
                                </m:sub>
                              </m:sSub>
                            </m:e>
                            <m:e>
                              <m:r>
                                <a:rPr lang="en-US" altLang="zh-TW" i="1">
                                  <a:latin typeface="Cambria Math" panose="02040503050406030204" pitchFamily="18" charset="0"/>
                                </a:rPr>
                                <m:t>⋮</m:t>
                              </m:r>
                            </m:e>
                            <m:e>
                              <m:sSub>
                                <m:sSubPr>
                                  <m:ctrlPr>
                                    <a:rPr lang="en-US" altLang="zh-TW" i="1">
                                      <a:latin typeface="Cambria Math" panose="02040503050406030204" pitchFamily="18" charset="0"/>
                                      <a:ea typeface="Cambria Math" panose="02040503050406030204" pitchFamily="18" charset="0"/>
                                    </a:rPr>
                                  </m:ctrlPr>
                                </m:sSubPr>
                                <m:e>
                                  <m:r>
                                    <a:rPr lang="en-US" altLang="zh-TW" b="0" i="1" smtClean="0">
                                      <a:latin typeface="Cambria Math" panose="02040503050406030204" pitchFamily="18" charset="0"/>
                                      <a:ea typeface="Cambria Math" panose="02040503050406030204" pitchFamily="18" charset="0"/>
                                    </a:rPr>
                                    <m:t>𝑒</m:t>
                                  </m:r>
                                </m:e>
                                <m:sub>
                                  <m:r>
                                    <a:rPr lang="en-US" altLang="zh-TW" i="1">
                                      <a:latin typeface="Cambria Math" panose="02040503050406030204" pitchFamily="18" charset="0"/>
                                      <a:ea typeface="Cambria Math" panose="02040503050406030204" pitchFamily="18" charset="0"/>
                                    </a:rPr>
                                    <m:t>𝑛</m:t>
                                  </m:r>
                                </m:sub>
                              </m:sSub>
                            </m:e>
                          </m:eqArr>
                        </m:e>
                      </m:d>
                      <m:r>
                        <a:rPr lang="en-US" altLang="zh-TW" b="0" i="1" smtClean="0">
                          <a:latin typeface="Cambria Math" panose="02040503050406030204" pitchFamily="18" charset="0"/>
                          <a:ea typeface="Cambria Math" panose="02040503050406030204" pitchFamily="18" charset="0"/>
                        </a:rPr>
                        <m:t>=</m:t>
                      </m:r>
                      <m:d>
                        <m:dPr>
                          <m:begChr m:val="["/>
                          <m:endChr m:val="]"/>
                          <m:ctrlPr>
                            <a:rPr lang="en-US" altLang="zh-TW" i="1">
                              <a:latin typeface="Cambria Math" panose="02040503050406030204" pitchFamily="18" charset="0"/>
                              <a:ea typeface="Cambria Math" panose="02040503050406030204" pitchFamily="18" charset="0"/>
                            </a:rPr>
                          </m:ctrlPr>
                        </m:dPr>
                        <m:e>
                          <m:eqArr>
                            <m:eqArrPr>
                              <m:ctrlPr>
                                <a:rPr lang="en-US" altLang="zh-TW" i="1">
                                  <a:latin typeface="Cambria Math" panose="02040503050406030204" pitchFamily="18" charset="0"/>
                                  <a:ea typeface="Cambria Math" panose="02040503050406030204" pitchFamily="18" charset="0"/>
                                </a:rPr>
                              </m:ctrlPr>
                            </m:eqArrPr>
                            <m:e>
                              <m:sSub>
                                <m:sSubPr>
                                  <m:ctrlPr>
                                    <a:rPr lang="en-US" altLang="zh-TW" i="1">
                                      <a:latin typeface="Cambria Math" panose="02040503050406030204" pitchFamily="18" charset="0"/>
                                      <a:ea typeface="Cambria Math" panose="02040503050406030204" pitchFamily="18" charset="0"/>
                                    </a:rPr>
                                  </m:ctrlPr>
                                </m:sSubPr>
                                <m:e>
                                  <m:r>
                                    <a:rPr lang="en-US" altLang="zh-TW" b="0" i="1" smtClean="0">
                                      <a:latin typeface="Cambria Math" panose="02040503050406030204" pitchFamily="18" charset="0"/>
                                      <a:ea typeface="Cambria Math" panose="02040503050406030204" pitchFamily="18" charset="0"/>
                                    </a:rPr>
                                    <m:t>𝑏</m:t>
                                  </m:r>
                                </m:e>
                                <m:sub>
                                  <m:r>
                                    <a:rPr lang="en-US" altLang="zh-TW" i="1">
                                      <a:latin typeface="Cambria Math" panose="02040503050406030204" pitchFamily="18" charset="0"/>
                                      <a:ea typeface="Cambria Math" panose="02040503050406030204" pitchFamily="18" charset="0"/>
                                    </a:rPr>
                                    <m:t>0</m:t>
                                  </m:r>
                                </m:sub>
                              </m:sSub>
                            </m:e>
                            <m:e>
                              <m:r>
                                <a:rPr lang="en-US" altLang="zh-TW" i="1">
                                  <a:latin typeface="Cambria Math" panose="02040503050406030204" pitchFamily="18" charset="0"/>
                                </a:rPr>
                                <m:t>⋮</m:t>
                              </m:r>
                            </m:e>
                            <m:e>
                              <m:sSub>
                                <m:sSubPr>
                                  <m:ctrlPr>
                                    <a:rPr lang="en-US" altLang="zh-TW" i="1">
                                      <a:latin typeface="Cambria Math" panose="02040503050406030204" pitchFamily="18" charset="0"/>
                                      <a:ea typeface="Cambria Math" panose="02040503050406030204" pitchFamily="18" charset="0"/>
                                    </a:rPr>
                                  </m:ctrlPr>
                                </m:sSubPr>
                                <m:e>
                                  <m:r>
                                    <a:rPr lang="en-US" altLang="zh-TW" b="0" i="1" smtClean="0">
                                      <a:latin typeface="Cambria Math" panose="02040503050406030204" pitchFamily="18" charset="0"/>
                                      <a:ea typeface="Cambria Math" panose="02040503050406030204" pitchFamily="18" charset="0"/>
                                    </a:rPr>
                                    <m:t>𝑏</m:t>
                                  </m:r>
                                </m:e>
                                <m:sub>
                                  <m:r>
                                    <a:rPr lang="en-US" altLang="zh-TW" i="1">
                                      <a:latin typeface="Cambria Math" panose="02040503050406030204" pitchFamily="18" charset="0"/>
                                      <a:ea typeface="Cambria Math" panose="02040503050406030204" pitchFamily="18" charset="0"/>
                                    </a:rPr>
                                    <m:t>𝑛</m:t>
                                  </m:r>
                                </m:sub>
                              </m:sSub>
                            </m:e>
                          </m:eqArr>
                        </m:e>
                      </m:d>
                    </m:oMath>
                  </m:oMathPara>
                </a14:m>
                <a:endParaRPr lang="zh-TW" altLang="en-US" dirty="0"/>
              </a:p>
            </p:txBody>
          </p:sp>
        </mc:Choice>
        <mc:Fallback xmlns="">
          <p:sp>
            <p:nvSpPr>
              <p:cNvPr id="3" name="文字方塊 2">
                <a:extLst>
                  <a:ext uri="{FF2B5EF4-FFF2-40B4-BE49-F238E27FC236}">
                    <a16:creationId xmlns:a16="http://schemas.microsoft.com/office/drawing/2014/main" id="{B236AB7F-36DE-4F3D-AD9F-17012567BC75}"/>
                  </a:ext>
                </a:extLst>
              </p:cNvPr>
              <p:cNvSpPr txBox="1">
                <a:spLocks noRot="1" noChangeAspect="1" noMove="1" noResize="1" noEditPoints="1" noAdjustHandles="1" noChangeArrowheads="1" noChangeShapeType="1" noTextEdit="1"/>
              </p:cNvSpPr>
              <p:nvPr/>
            </p:nvSpPr>
            <p:spPr>
              <a:xfrm>
                <a:off x="1551608" y="1184519"/>
                <a:ext cx="4271261" cy="784895"/>
              </a:xfrm>
              <a:prstGeom prst="rect">
                <a:avLst/>
              </a:prstGeom>
              <a:blipFill>
                <a:blip r:embed="rId3"/>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 name="文字方塊 8">
                <a:extLst>
                  <a:ext uri="{FF2B5EF4-FFF2-40B4-BE49-F238E27FC236}">
                    <a16:creationId xmlns:a16="http://schemas.microsoft.com/office/drawing/2014/main" id="{417C24D1-8FE7-4AC1-97E4-EDCF4E2308BF}"/>
                  </a:ext>
                </a:extLst>
              </p:cNvPr>
              <p:cNvSpPr txBox="1"/>
              <p:nvPr/>
            </p:nvSpPr>
            <p:spPr>
              <a:xfrm>
                <a:off x="1119559" y="2521238"/>
                <a:ext cx="6696745" cy="137056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TW" i="1" smtClean="0">
                              <a:latin typeface="Cambria Math" panose="02040503050406030204" pitchFamily="18" charset="0"/>
                            </a:rPr>
                          </m:ctrlPr>
                        </m:dPr>
                        <m:e>
                          <m:m>
                            <m:mPr>
                              <m:mcs>
                                <m:mc>
                                  <m:mcPr>
                                    <m:count m:val="3"/>
                                    <m:mcJc m:val="center"/>
                                  </m:mcPr>
                                </m:mc>
                              </m:mcs>
                              <m:ctrlPr>
                                <a:rPr lang="en-US" altLang="zh-TW" i="1" smtClean="0">
                                  <a:latin typeface="Cambria Math" panose="02040503050406030204" pitchFamily="18" charset="0"/>
                                </a:rPr>
                              </m:ctrlPr>
                            </m:mPr>
                            <m:mr>
                              <m:e>
                                <m:eqArr>
                                  <m:eqArrPr>
                                    <m:ctrlPr>
                                      <a:rPr lang="en-US" altLang="zh-TW" i="1" smtClean="0">
                                        <a:latin typeface="Cambria Math" panose="02040503050406030204" pitchFamily="18" charset="0"/>
                                      </a:rPr>
                                    </m:ctrlPr>
                                  </m:eqArrPr>
                                  <m:e>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𝑎</m:t>
                                        </m:r>
                                      </m:e>
                                      <m:sub>
                                        <m:r>
                                          <a:rPr lang="en-US" altLang="zh-TW" b="0" i="1" smtClean="0">
                                            <a:latin typeface="Cambria Math" panose="02040503050406030204" pitchFamily="18" charset="0"/>
                                          </a:rPr>
                                          <m:t>0,0</m:t>
                                        </m:r>
                                      </m:sub>
                                    </m:sSub>
                                  </m:e>
                                  <m:e>
                                    <m:sSub>
                                      <m:sSubPr>
                                        <m:ctrlPr>
                                          <a:rPr lang="en-US" altLang="zh-TW" i="1">
                                            <a:latin typeface="Cambria Math" panose="02040503050406030204" pitchFamily="18" charset="0"/>
                                          </a:rPr>
                                        </m:ctrlPr>
                                      </m:sSubPr>
                                      <m:e>
                                        <m:r>
                                          <a:rPr lang="en-US" altLang="zh-TW" i="1">
                                            <a:latin typeface="Cambria Math" panose="02040503050406030204" pitchFamily="18" charset="0"/>
                                          </a:rPr>
                                          <m:t>𝑎</m:t>
                                        </m:r>
                                      </m:e>
                                      <m:sub>
                                        <m:r>
                                          <a:rPr lang="en-US" altLang="zh-TW" b="0" i="1" smtClean="0">
                                            <a:latin typeface="Cambria Math" panose="02040503050406030204" pitchFamily="18" charset="0"/>
                                          </a:rPr>
                                          <m:t>1</m:t>
                                        </m:r>
                                        <m:r>
                                          <a:rPr lang="en-US" altLang="zh-TW" i="1">
                                            <a:latin typeface="Cambria Math" panose="02040503050406030204" pitchFamily="18" charset="0"/>
                                          </a:rPr>
                                          <m:t>,0</m:t>
                                        </m:r>
                                      </m:sub>
                                    </m:sSub>
                                  </m:e>
                                  <m:e>
                                    <m:sSub>
                                      <m:sSubPr>
                                        <m:ctrlPr>
                                          <a:rPr lang="en-US" altLang="zh-TW" i="1">
                                            <a:latin typeface="Cambria Math" panose="02040503050406030204" pitchFamily="18" charset="0"/>
                                          </a:rPr>
                                        </m:ctrlPr>
                                      </m:sSubPr>
                                      <m:e>
                                        <m:r>
                                          <a:rPr lang="en-US" altLang="zh-TW" i="1">
                                            <a:latin typeface="Cambria Math" panose="02040503050406030204" pitchFamily="18" charset="0"/>
                                          </a:rPr>
                                          <m:t>𝑎</m:t>
                                        </m:r>
                                      </m:e>
                                      <m:sub>
                                        <m:r>
                                          <a:rPr lang="en-US" altLang="zh-TW" b="0" i="1" smtClean="0">
                                            <a:latin typeface="Cambria Math" panose="02040503050406030204" pitchFamily="18" charset="0"/>
                                          </a:rPr>
                                          <m:t>2</m:t>
                                        </m:r>
                                        <m:r>
                                          <a:rPr lang="en-US" altLang="zh-TW" i="1">
                                            <a:latin typeface="Cambria Math" panose="02040503050406030204" pitchFamily="18" charset="0"/>
                                          </a:rPr>
                                          <m:t>,0</m:t>
                                        </m:r>
                                      </m:sub>
                                    </m:sSub>
                                  </m:e>
                                </m:eqArr>
                              </m:e>
                              <m:e>
                                <m:eqArr>
                                  <m:eqArrPr>
                                    <m:ctrlPr>
                                      <a:rPr lang="en-US" altLang="zh-TW" i="1" smtClean="0">
                                        <a:latin typeface="Cambria Math" panose="02040503050406030204" pitchFamily="18" charset="0"/>
                                      </a:rPr>
                                    </m:ctrlPr>
                                  </m:eqArrPr>
                                  <m:e>
                                    <m:sSub>
                                      <m:sSubPr>
                                        <m:ctrlPr>
                                          <a:rPr lang="en-US" altLang="zh-TW" i="1">
                                            <a:latin typeface="Cambria Math" panose="02040503050406030204" pitchFamily="18" charset="0"/>
                                          </a:rPr>
                                        </m:ctrlPr>
                                      </m:sSubPr>
                                      <m:e>
                                        <m:r>
                                          <a:rPr lang="en-US" altLang="zh-TW" b="0" i="1" smtClean="0">
                                            <a:latin typeface="Cambria Math" panose="02040503050406030204" pitchFamily="18" charset="0"/>
                                          </a:rPr>
                                          <m:t>−</m:t>
                                        </m:r>
                                        <m:r>
                                          <a:rPr lang="en-US" altLang="zh-TW" i="1">
                                            <a:latin typeface="Cambria Math" panose="02040503050406030204" pitchFamily="18" charset="0"/>
                                          </a:rPr>
                                          <m:t>𝑎</m:t>
                                        </m:r>
                                      </m:e>
                                      <m:sub>
                                        <m:r>
                                          <a:rPr lang="en-US" altLang="zh-TW" b="0" i="1" smtClean="0">
                                            <a:latin typeface="Cambria Math" panose="02040503050406030204" pitchFamily="18" charset="0"/>
                                          </a:rPr>
                                          <m:t>𝑛</m:t>
                                        </m:r>
                                        <m:r>
                                          <a:rPr lang="en-US" altLang="zh-TW" i="1">
                                            <a:latin typeface="Cambria Math" panose="02040503050406030204" pitchFamily="18" charset="0"/>
                                          </a:rPr>
                                          <m:t>,0</m:t>
                                        </m:r>
                                      </m:sub>
                                    </m:sSub>
                                  </m:e>
                                  <m:e>
                                    <m:sSub>
                                      <m:sSubPr>
                                        <m:ctrlPr>
                                          <a:rPr lang="en-US" altLang="zh-TW" i="1">
                                            <a:latin typeface="Cambria Math" panose="02040503050406030204" pitchFamily="18" charset="0"/>
                                          </a:rPr>
                                        </m:ctrlPr>
                                      </m:sSubPr>
                                      <m:e>
                                        <m:r>
                                          <a:rPr lang="en-US" altLang="zh-TW" i="1">
                                            <a:latin typeface="Cambria Math" panose="02040503050406030204" pitchFamily="18" charset="0"/>
                                          </a:rPr>
                                          <m:t>𝑎</m:t>
                                        </m:r>
                                      </m:e>
                                      <m:sub>
                                        <m:r>
                                          <a:rPr lang="en-US" altLang="zh-TW" i="1">
                                            <a:latin typeface="Cambria Math" panose="02040503050406030204" pitchFamily="18" charset="0"/>
                                          </a:rPr>
                                          <m:t>0,0</m:t>
                                        </m:r>
                                      </m:sub>
                                    </m:sSub>
                                  </m:e>
                                  <m:e>
                                    <m:sSub>
                                      <m:sSubPr>
                                        <m:ctrlPr>
                                          <a:rPr lang="en-US" altLang="zh-TW" i="1">
                                            <a:latin typeface="Cambria Math" panose="02040503050406030204" pitchFamily="18" charset="0"/>
                                          </a:rPr>
                                        </m:ctrlPr>
                                      </m:sSubPr>
                                      <m:e>
                                        <m:r>
                                          <a:rPr lang="en-US" altLang="zh-TW" i="1">
                                            <a:latin typeface="Cambria Math" panose="02040503050406030204" pitchFamily="18" charset="0"/>
                                          </a:rPr>
                                          <m:t>𝑎</m:t>
                                        </m:r>
                                      </m:e>
                                      <m:sub>
                                        <m:r>
                                          <a:rPr lang="en-US" altLang="zh-TW" b="0" i="1" smtClean="0">
                                            <a:latin typeface="Cambria Math" panose="02040503050406030204" pitchFamily="18" charset="0"/>
                                          </a:rPr>
                                          <m:t>1</m:t>
                                        </m:r>
                                        <m:r>
                                          <a:rPr lang="en-US" altLang="zh-TW" i="1">
                                            <a:latin typeface="Cambria Math" panose="02040503050406030204" pitchFamily="18" charset="0"/>
                                          </a:rPr>
                                          <m:t>,0</m:t>
                                        </m:r>
                                      </m:sub>
                                    </m:sSub>
                                  </m:e>
                                </m:eqArr>
                              </m:e>
                              <m:e>
                                <m:eqArr>
                                  <m:eqArrPr>
                                    <m:ctrlPr>
                                      <a:rPr lang="en-US" altLang="zh-TW" i="1">
                                        <a:latin typeface="Cambria Math" panose="02040503050406030204" pitchFamily="18" charset="0"/>
                                      </a:rPr>
                                    </m:ctrlPr>
                                  </m:eqArrPr>
                                  <m:e>
                                    <m:eqArr>
                                      <m:eqArrPr>
                                        <m:ctrlPr>
                                          <a:rPr lang="en-US" altLang="zh-TW" i="1">
                                            <a:latin typeface="Cambria Math" panose="02040503050406030204" pitchFamily="18" charset="0"/>
                                          </a:rPr>
                                        </m:ctrlPr>
                                      </m:eqArrPr>
                                      <m:e>
                                        <m:sSub>
                                          <m:sSubPr>
                                            <m:ctrlPr>
                                              <a:rPr lang="en-US" altLang="zh-TW" i="1">
                                                <a:latin typeface="Cambria Math" panose="02040503050406030204" pitchFamily="18" charset="0"/>
                                              </a:rPr>
                                            </m:ctrlPr>
                                          </m:sSubPr>
                                          <m:e>
                                            <m:r>
                                              <a:rPr lang="en-US" altLang="zh-TW" b="0" i="1" smtClean="0">
                                                <a:latin typeface="Cambria Math" panose="02040503050406030204" pitchFamily="18" charset="0"/>
                                              </a:rPr>
                                              <m:t>−</m:t>
                                            </m:r>
                                            <m:r>
                                              <a:rPr lang="en-US" altLang="zh-TW" i="1">
                                                <a:latin typeface="Cambria Math" panose="02040503050406030204" pitchFamily="18" charset="0"/>
                                              </a:rPr>
                                              <m:t>𝑎</m:t>
                                            </m:r>
                                          </m:e>
                                          <m:sub>
                                            <m:r>
                                              <a:rPr lang="en-US" altLang="zh-TW" b="0" i="1" smtClean="0">
                                                <a:latin typeface="Cambria Math" panose="02040503050406030204" pitchFamily="18" charset="0"/>
                                              </a:rPr>
                                              <m:t>𝑛</m:t>
                                            </m:r>
                                            <m:r>
                                              <a:rPr lang="en-US" altLang="zh-TW" b="0" i="1" smtClean="0">
                                                <a:latin typeface="Cambria Math" panose="02040503050406030204" pitchFamily="18" charset="0"/>
                                              </a:rPr>
                                              <m:t>−1,0</m:t>
                                            </m:r>
                                          </m:sub>
                                        </m:sSub>
                                        <m:r>
                                          <a:rPr lang="en-US" altLang="zh-TW" b="0" i="1" smtClean="0">
                                            <a:latin typeface="Cambria Math" panose="02040503050406030204" pitchFamily="18" charset="0"/>
                                          </a:rPr>
                                          <m:t> </m:t>
                                        </m:r>
                                      </m:e>
                                      <m:e>
                                        <m:sSub>
                                          <m:sSubPr>
                                            <m:ctrlPr>
                                              <a:rPr lang="en-US" altLang="zh-TW" i="1">
                                                <a:latin typeface="Cambria Math" panose="02040503050406030204" pitchFamily="18" charset="0"/>
                                              </a:rPr>
                                            </m:ctrlPr>
                                          </m:sSubPr>
                                          <m:e>
                                            <m:r>
                                              <a:rPr lang="en-US" altLang="zh-TW" b="0" i="1" smtClean="0">
                                                <a:latin typeface="Cambria Math" panose="02040503050406030204" pitchFamily="18" charset="0"/>
                                              </a:rPr>
                                              <m:t>−</m:t>
                                            </m:r>
                                            <m:r>
                                              <a:rPr lang="en-US" altLang="zh-TW" i="1">
                                                <a:latin typeface="Cambria Math" panose="02040503050406030204" pitchFamily="18" charset="0"/>
                                              </a:rPr>
                                              <m:t>𝑎</m:t>
                                            </m:r>
                                          </m:e>
                                          <m:sub>
                                            <m:r>
                                              <a:rPr lang="en-US" altLang="zh-TW" b="0" i="1" smtClean="0">
                                                <a:latin typeface="Cambria Math" panose="02040503050406030204" pitchFamily="18" charset="0"/>
                                              </a:rPr>
                                              <m:t>𝑛</m:t>
                                            </m:r>
                                            <m:r>
                                              <a:rPr lang="en-US" altLang="zh-TW" i="1">
                                                <a:latin typeface="Cambria Math" panose="02040503050406030204" pitchFamily="18" charset="0"/>
                                              </a:rPr>
                                              <m:t>,0</m:t>
                                            </m:r>
                                          </m:sub>
                                        </m:sSub>
                                      </m:e>
                                    </m:eqArr>
                                  </m:e>
                                  <m:e>
                                    <m:sSub>
                                      <m:sSubPr>
                                        <m:ctrlPr>
                                          <a:rPr lang="en-US" altLang="zh-TW" i="1">
                                            <a:latin typeface="Cambria Math" panose="02040503050406030204" pitchFamily="18" charset="0"/>
                                          </a:rPr>
                                        </m:ctrlPr>
                                      </m:sSubPr>
                                      <m:e>
                                        <m:r>
                                          <a:rPr lang="en-US" altLang="zh-TW" i="1">
                                            <a:latin typeface="Cambria Math" panose="02040503050406030204" pitchFamily="18" charset="0"/>
                                          </a:rPr>
                                          <m:t>𝑎</m:t>
                                        </m:r>
                                      </m:e>
                                      <m:sub>
                                        <m:r>
                                          <a:rPr lang="en-US" altLang="zh-TW" i="1">
                                            <a:latin typeface="Cambria Math" panose="02040503050406030204" pitchFamily="18" charset="0"/>
                                          </a:rPr>
                                          <m:t>0,0</m:t>
                                        </m:r>
                                      </m:sub>
                                    </m:sSub>
                                  </m:e>
                                </m:eqArr>
                              </m:e>
                            </m:mr>
                            <m:mr>
                              <m:e>
                                <m:r>
                                  <a:rPr lang="en-US" altLang="zh-TW" i="1" smtClean="0">
                                    <a:latin typeface="Cambria Math" panose="02040503050406030204" pitchFamily="18" charset="0"/>
                                  </a:rPr>
                                  <m:t>⋮</m:t>
                                </m:r>
                              </m:e>
                              <m:e>
                                <m:r>
                                  <a:rPr lang="en-US" altLang="zh-TW" i="1" smtClean="0">
                                    <a:latin typeface="Cambria Math" panose="02040503050406030204" pitchFamily="18" charset="0"/>
                                  </a:rPr>
                                  <m:t>⋮</m:t>
                                </m:r>
                              </m:e>
                              <m:e>
                                <m:r>
                                  <a:rPr lang="en-US" altLang="zh-TW" i="1" smtClean="0">
                                    <a:latin typeface="Cambria Math" panose="02040503050406030204" pitchFamily="18" charset="0"/>
                                  </a:rPr>
                                  <m:t>⋮</m:t>
                                </m:r>
                              </m:e>
                            </m:mr>
                            <m:mr>
                              <m:e>
                                <m:sSub>
                                  <m:sSubPr>
                                    <m:ctrlPr>
                                      <a:rPr lang="en-US" altLang="zh-TW" i="1">
                                        <a:latin typeface="Cambria Math" panose="02040503050406030204" pitchFamily="18" charset="0"/>
                                      </a:rPr>
                                    </m:ctrlPr>
                                  </m:sSubPr>
                                  <m:e>
                                    <m:r>
                                      <a:rPr lang="en-US" altLang="zh-TW" i="1">
                                        <a:latin typeface="Cambria Math" panose="02040503050406030204" pitchFamily="18" charset="0"/>
                                      </a:rPr>
                                      <m:t>𝑎</m:t>
                                    </m:r>
                                  </m:e>
                                  <m:sub>
                                    <m:r>
                                      <a:rPr lang="en-US" altLang="zh-TW" b="0" i="1" smtClean="0">
                                        <a:latin typeface="Cambria Math" panose="02040503050406030204" pitchFamily="18" charset="0"/>
                                      </a:rPr>
                                      <m:t>𝑛</m:t>
                                    </m:r>
                                    <m:r>
                                      <a:rPr lang="en-US" altLang="zh-TW" i="1">
                                        <a:latin typeface="Cambria Math" panose="02040503050406030204" pitchFamily="18" charset="0"/>
                                      </a:rPr>
                                      <m:t>,0</m:t>
                                    </m:r>
                                  </m:sub>
                                </m:sSub>
                              </m:e>
                              <m:e>
                                <m:sSub>
                                  <m:sSubPr>
                                    <m:ctrlPr>
                                      <a:rPr lang="en-US" altLang="zh-TW" i="1">
                                        <a:latin typeface="Cambria Math" panose="02040503050406030204" pitchFamily="18" charset="0"/>
                                      </a:rPr>
                                    </m:ctrlPr>
                                  </m:sSubPr>
                                  <m:e>
                                    <m:r>
                                      <a:rPr lang="en-US" altLang="zh-TW" i="1">
                                        <a:latin typeface="Cambria Math" panose="02040503050406030204" pitchFamily="18" charset="0"/>
                                      </a:rPr>
                                      <m:t>𝑎</m:t>
                                    </m:r>
                                  </m:e>
                                  <m:sub>
                                    <m:r>
                                      <a:rPr lang="en-US" altLang="zh-TW" b="0" i="1" smtClean="0">
                                        <a:latin typeface="Cambria Math" panose="02040503050406030204" pitchFamily="18" charset="0"/>
                                      </a:rPr>
                                      <m:t>𝑛</m:t>
                                    </m:r>
                                    <m:r>
                                      <a:rPr lang="en-US" altLang="zh-TW" b="0" i="1" smtClean="0">
                                        <a:latin typeface="Cambria Math" panose="02040503050406030204" pitchFamily="18" charset="0"/>
                                      </a:rPr>
                                      <m:t>−1,0</m:t>
                                    </m:r>
                                  </m:sub>
                                </m:sSub>
                              </m:e>
                              <m:e>
                                <m:sSub>
                                  <m:sSubPr>
                                    <m:ctrlPr>
                                      <a:rPr lang="en-US" altLang="zh-TW" i="1">
                                        <a:latin typeface="Cambria Math" panose="02040503050406030204" pitchFamily="18" charset="0"/>
                                      </a:rPr>
                                    </m:ctrlPr>
                                  </m:sSubPr>
                                  <m:e>
                                    <m:r>
                                      <a:rPr lang="en-US" altLang="zh-TW" i="1">
                                        <a:latin typeface="Cambria Math" panose="02040503050406030204" pitchFamily="18" charset="0"/>
                                      </a:rPr>
                                      <m:t>𝑎</m:t>
                                    </m:r>
                                  </m:e>
                                  <m:sub>
                                    <m:r>
                                      <a:rPr lang="en-US" altLang="zh-TW" b="0" i="1" smtClean="0">
                                        <a:latin typeface="Cambria Math" panose="02040503050406030204" pitchFamily="18" charset="0"/>
                                      </a:rPr>
                                      <m:t>𝑛</m:t>
                                    </m:r>
                                    <m:r>
                                      <a:rPr lang="en-US" altLang="zh-TW" b="0" i="1" smtClean="0">
                                        <a:latin typeface="Cambria Math" panose="02040503050406030204" pitchFamily="18" charset="0"/>
                                      </a:rPr>
                                      <m:t>−2,0</m:t>
                                    </m:r>
                                  </m:sub>
                                </m:sSub>
                              </m:e>
                            </m:mr>
                          </m:m>
                          <m:m>
                            <m:mPr>
                              <m:mcs>
                                <m:mc>
                                  <m:mcPr>
                                    <m:count m:val="1"/>
                                    <m:mcJc m:val="center"/>
                                  </m:mcPr>
                                </m:mc>
                              </m:mcs>
                              <m:ctrlPr>
                                <a:rPr lang="en-US" altLang="zh-TW" i="1" smtClean="0">
                                  <a:latin typeface="Cambria Math" panose="02040503050406030204" pitchFamily="18" charset="0"/>
                                </a:rPr>
                              </m:ctrlPr>
                            </m:mPr>
                            <m:mr>
                              <m:e>
                                <m:r>
                                  <m:rPr>
                                    <m:brk m:alnAt="7"/>
                                  </m:rPr>
                                  <a:rPr lang="en-US" altLang="zh-TW" i="1" smtClean="0">
                                    <a:latin typeface="Cambria Math" panose="02040503050406030204" pitchFamily="18" charset="0"/>
                                  </a:rPr>
                                  <m:t>⋯</m:t>
                                </m:r>
                              </m:e>
                            </m:mr>
                            <m:mr>
                              <m:e>
                                <m:r>
                                  <a:rPr lang="en-US" altLang="zh-TW" i="1" smtClean="0">
                                    <a:latin typeface="Cambria Math" panose="02040503050406030204" pitchFamily="18" charset="0"/>
                                  </a:rPr>
                                  <m:t>⋯</m:t>
                                </m:r>
                              </m:e>
                            </m:mr>
                            <m:mr>
                              <m:e>
                                <m:eqArr>
                                  <m:eqArrPr>
                                    <m:ctrlPr>
                                      <a:rPr lang="en-US" altLang="zh-TW" i="1" smtClean="0">
                                        <a:latin typeface="Cambria Math" panose="02040503050406030204" pitchFamily="18" charset="0"/>
                                      </a:rPr>
                                    </m:ctrlPr>
                                  </m:eqArrPr>
                                  <m:e>
                                    <m:r>
                                      <a:rPr lang="en-US" altLang="zh-TW" i="1" smtClean="0">
                                        <a:latin typeface="Cambria Math" panose="02040503050406030204" pitchFamily="18" charset="0"/>
                                      </a:rPr>
                                      <m:t>⋯</m:t>
                                    </m:r>
                                  </m:e>
                                  <m:e>
                                    <m:r>
                                      <a:rPr lang="zh-TW" altLang="en-US" i="1" smtClean="0">
                                        <a:latin typeface="Cambria Math" panose="02040503050406030204" pitchFamily="18" charset="0"/>
                                      </a:rPr>
                                      <m:t>⋱</m:t>
                                    </m:r>
                                  </m:e>
                                  <m:e>
                                    <m:r>
                                      <a:rPr lang="zh-TW" altLang="en-US" i="1" smtClean="0">
                                        <a:latin typeface="Cambria Math" panose="02040503050406030204" pitchFamily="18" charset="0"/>
                                      </a:rPr>
                                      <m:t>⋯</m:t>
                                    </m:r>
                                  </m:e>
                                </m:eqArr>
                              </m:e>
                            </m:mr>
                          </m:m>
                          <m:r>
                            <a:rPr lang="en-US" altLang="zh-TW" b="0" i="1" smtClean="0">
                              <a:latin typeface="Cambria Math" panose="02040503050406030204" pitchFamily="18" charset="0"/>
                            </a:rPr>
                            <m:t>  </m:t>
                          </m:r>
                          <m:m>
                            <m:mPr>
                              <m:mcs>
                                <m:mc>
                                  <m:mcPr>
                                    <m:count m:val="1"/>
                                    <m:mcJc m:val="center"/>
                                  </m:mcPr>
                                </m:mc>
                              </m:mcs>
                              <m:ctrlPr>
                                <a:rPr lang="en-US" altLang="zh-TW" i="1" smtClean="0">
                                  <a:latin typeface="Cambria Math" panose="02040503050406030204" pitchFamily="18" charset="0"/>
                                </a:rPr>
                              </m:ctrlPr>
                            </m:mPr>
                            <m:mr>
                              <m:e>
                                <m:sSub>
                                  <m:sSubPr>
                                    <m:ctrlPr>
                                      <a:rPr lang="en-US" altLang="zh-TW" i="1">
                                        <a:latin typeface="Cambria Math" panose="02040503050406030204" pitchFamily="18" charset="0"/>
                                      </a:rPr>
                                    </m:ctrlPr>
                                  </m:sSubPr>
                                  <m:e>
                                    <m:r>
                                      <a:rPr lang="en-US" altLang="zh-TW" i="1">
                                        <a:latin typeface="Cambria Math" panose="02040503050406030204" pitchFamily="18" charset="0"/>
                                      </a:rPr>
                                      <m:t>−</m:t>
                                    </m:r>
                                    <m:r>
                                      <a:rPr lang="en-US" altLang="zh-TW" i="1">
                                        <a:latin typeface="Cambria Math" panose="02040503050406030204" pitchFamily="18" charset="0"/>
                                      </a:rPr>
                                      <m:t>𝑎</m:t>
                                    </m:r>
                                  </m:e>
                                  <m:sub>
                                    <m:r>
                                      <a:rPr lang="en-US" altLang="zh-TW" b="0" i="1" smtClean="0">
                                        <a:latin typeface="Cambria Math" panose="02040503050406030204" pitchFamily="18" charset="0"/>
                                      </a:rPr>
                                      <m:t>1</m:t>
                                    </m:r>
                                    <m:r>
                                      <a:rPr lang="en-US" altLang="zh-TW" i="1">
                                        <a:latin typeface="Cambria Math" panose="02040503050406030204" pitchFamily="18" charset="0"/>
                                      </a:rPr>
                                      <m:t>,0</m:t>
                                    </m:r>
                                  </m:sub>
                                </m:sSub>
                              </m:e>
                            </m:mr>
                            <m:mr>
                              <m:e>
                                <m:sSub>
                                  <m:sSubPr>
                                    <m:ctrlPr>
                                      <a:rPr lang="en-US" altLang="zh-TW" i="1">
                                        <a:latin typeface="Cambria Math" panose="02040503050406030204" pitchFamily="18" charset="0"/>
                                      </a:rPr>
                                    </m:ctrlPr>
                                  </m:sSubPr>
                                  <m:e>
                                    <m:r>
                                      <a:rPr lang="en-US" altLang="zh-TW" i="1">
                                        <a:latin typeface="Cambria Math" panose="02040503050406030204" pitchFamily="18" charset="0"/>
                                      </a:rPr>
                                      <m:t>−</m:t>
                                    </m:r>
                                    <m:r>
                                      <a:rPr lang="en-US" altLang="zh-TW" i="1">
                                        <a:latin typeface="Cambria Math" panose="02040503050406030204" pitchFamily="18" charset="0"/>
                                      </a:rPr>
                                      <m:t>𝑎</m:t>
                                    </m:r>
                                  </m:e>
                                  <m:sub>
                                    <m:r>
                                      <a:rPr lang="en-US" altLang="zh-TW" b="0" i="1" smtClean="0">
                                        <a:latin typeface="Cambria Math" panose="02040503050406030204" pitchFamily="18" charset="0"/>
                                      </a:rPr>
                                      <m:t>2</m:t>
                                    </m:r>
                                    <m:r>
                                      <a:rPr lang="en-US" altLang="zh-TW" i="1">
                                        <a:latin typeface="Cambria Math" panose="02040503050406030204" pitchFamily="18" charset="0"/>
                                      </a:rPr>
                                      <m:t>,0</m:t>
                                    </m:r>
                                  </m:sub>
                                </m:sSub>
                              </m:e>
                            </m:mr>
                            <m:mr>
                              <m:e>
                                <m:eqArr>
                                  <m:eqArrPr>
                                    <m:ctrlPr>
                                      <a:rPr lang="en-US" altLang="zh-TW" i="1" smtClean="0">
                                        <a:latin typeface="Cambria Math" panose="02040503050406030204" pitchFamily="18" charset="0"/>
                                      </a:rPr>
                                    </m:ctrlPr>
                                  </m:eqArrPr>
                                  <m:e>
                                    <m:sSub>
                                      <m:sSubPr>
                                        <m:ctrlPr>
                                          <a:rPr lang="en-US" altLang="zh-TW" i="1">
                                            <a:latin typeface="Cambria Math" panose="02040503050406030204" pitchFamily="18" charset="0"/>
                                          </a:rPr>
                                        </m:ctrlPr>
                                      </m:sSubPr>
                                      <m:e>
                                        <m:r>
                                          <a:rPr lang="en-US" altLang="zh-TW" i="1">
                                            <a:latin typeface="Cambria Math" panose="02040503050406030204" pitchFamily="18" charset="0"/>
                                          </a:rPr>
                                          <m:t>−</m:t>
                                        </m:r>
                                        <m:r>
                                          <a:rPr lang="en-US" altLang="zh-TW" i="1">
                                            <a:latin typeface="Cambria Math" panose="02040503050406030204" pitchFamily="18" charset="0"/>
                                          </a:rPr>
                                          <m:t>𝑎</m:t>
                                        </m:r>
                                      </m:e>
                                      <m:sub>
                                        <m:r>
                                          <a:rPr lang="en-US" altLang="zh-TW" b="0" i="1" smtClean="0">
                                            <a:latin typeface="Cambria Math" panose="02040503050406030204" pitchFamily="18" charset="0"/>
                                          </a:rPr>
                                          <m:t>3</m:t>
                                        </m:r>
                                        <m:r>
                                          <a:rPr lang="en-US" altLang="zh-TW" i="1">
                                            <a:latin typeface="Cambria Math" panose="02040503050406030204" pitchFamily="18" charset="0"/>
                                          </a:rPr>
                                          <m:t>,0</m:t>
                                        </m:r>
                                      </m:sub>
                                    </m:sSub>
                                  </m:e>
                                  <m:e>
                                    <m:r>
                                      <a:rPr lang="zh-TW" altLang="en-US" i="1" smtClean="0">
                                        <a:latin typeface="Cambria Math" panose="02040503050406030204" pitchFamily="18" charset="0"/>
                                      </a:rPr>
                                      <m:t>⋮</m:t>
                                    </m:r>
                                  </m:e>
                                  <m:e>
                                    <m:sSub>
                                      <m:sSubPr>
                                        <m:ctrlPr>
                                          <a:rPr lang="en-US" altLang="zh-TW" i="1">
                                            <a:latin typeface="Cambria Math" panose="02040503050406030204" pitchFamily="18" charset="0"/>
                                          </a:rPr>
                                        </m:ctrlPr>
                                      </m:sSubPr>
                                      <m:e>
                                        <m:r>
                                          <a:rPr lang="en-US" altLang="zh-TW" i="1">
                                            <a:latin typeface="Cambria Math" panose="02040503050406030204" pitchFamily="18" charset="0"/>
                                          </a:rPr>
                                          <m:t>𝑎</m:t>
                                        </m:r>
                                      </m:e>
                                      <m:sub>
                                        <m:r>
                                          <a:rPr lang="en-US" altLang="zh-TW" b="0" i="1" smtClean="0">
                                            <a:latin typeface="Cambria Math" panose="02040503050406030204" pitchFamily="18" charset="0"/>
                                          </a:rPr>
                                          <m:t>0</m:t>
                                        </m:r>
                                        <m:r>
                                          <a:rPr lang="en-US" altLang="zh-TW" i="1">
                                            <a:latin typeface="Cambria Math" panose="02040503050406030204" pitchFamily="18" charset="0"/>
                                          </a:rPr>
                                          <m:t>,0</m:t>
                                        </m:r>
                                      </m:sub>
                                    </m:sSub>
                                  </m:e>
                                </m:eqArr>
                              </m:e>
                            </m:mr>
                          </m:m>
                        </m:e>
                      </m:d>
                      <m:r>
                        <a:rPr lang="en-US" altLang="zh-TW" i="1" smtClean="0">
                          <a:latin typeface="Cambria Math" panose="02040503050406030204" pitchFamily="18" charset="0"/>
                          <a:ea typeface="Cambria Math" panose="02040503050406030204" pitchFamily="18" charset="0"/>
                        </a:rPr>
                        <m:t>∙</m:t>
                      </m:r>
                      <m:d>
                        <m:dPr>
                          <m:begChr m:val="["/>
                          <m:endChr m:val="]"/>
                          <m:ctrlPr>
                            <a:rPr lang="en-US" altLang="zh-TW" i="1" smtClean="0">
                              <a:latin typeface="Cambria Math" panose="02040503050406030204" pitchFamily="18" charset="0"/>
                              <a:ea typeface="Cambria Math" panose="02040503050406030204" pitchFamily="18" charset="0"/>
                            </a:rPr>
                          </m:ctrlPr>
                        </m:dPr>
                        <m:e>
                          <m:eqArr>
                            <m:eqArrPr>
                              <m:ctrlPr>
                                <a:rPr lang="en-US" altLang="zh-TW" i="1" smtClean="0">
                                  <a:latin typeface="Cambria Math" panose="02040503050406030204" pitchFamily="18" charset="0"/>
                                  <a:ea typeface="Cambria Math" panose="02040503050406030204" pitchFamily="18" charset="0"/>
                                </a:rPr>
                              </m:ctrlPr>
                            </m:eqArrPr>
                            <m:e>
                              <m:sSub>
                                <m:sSubPr>
                                  <m:ctrlPr>
                                    <a:rPr lang="en-US" altLang="zh-TW" i="1" smtClean="0">
                                      <a:latin typeface="Cambria Math" panose="02040503050406030204" pitchFamily="18" charset="0"/>
                                      <a:ea typeface="Cambria Math" panose="02040503050406030204" pitchFamily="18" charset="0"/>
                                    </a:rPr>
                                  </m:ctrlPr>
                                </m:sSubPr>
                                <m:e>
                                  <m:r>
                                    <a:rPr lang="en-US" altLang="zh-TW" b="0" i="1" smtClean="0">
                                      <a:latin typeface="Cambria Math" panose="02040503050406030204" pitchFamily="18" charset="0"/>
                                      <a:ea typeface="Cambria Math" panose="02040503050406030204" pitchFamily="18" charset="0"/>
                                    </a:rPr>
                                    <m:t>𝑠</m:t>
                                  </m:r>
                                </m:e>
                                <m:sub>
                                  <m:r>
                                    <a:rPr lang="en-US" altLang="zh-TW" b="0" i="1" smtClean="0">
                                      <a:latin typeface="Cambria Math" panose="02040503050406030204" pitchFamily="18" charset="0"/>
                                      <a:ea typeface="Cambria Math" panose="02040503050406030204" pitchFamily="18" charset="0"/>
                                    </a:rPr>
                                    <m:t>0</m:t>
                                  </m:r>
                                </m:sub>
                              </m:sSub>
                            </m:e>
                            <m:e>
                              <m:sSub>
                                <m:sSubPr>
                                  <m:ctrlPr>
                                    <a:rPr lang="en-US" altLang="zh-TW" i="1">
                                      <a:latin typeface="Cambria Math" panose="02040503050406030204" pitchFamily="18" charset="0"/>
                                      <a:ea typeface="Cambria Math" panose="02040503050406030204" pitchFamily="18" charset="0"/>
                                    </a:rPr>
                                  </m:ctrlPr>
                                </m:sSubPr>
                                <m:e>
                                  <m:r>
                                    <a:rPr lang="en-US" altLang="zh-TW" i="1">
                                      <a:latin typeface="Cambria Math" panose="02040503050406030204" pitchFamily="18" charset="0"/>
                                      <a:ea typeface="Cambria Math" panose="02040503050406030204" pitchFamily="18" charset="0"/>
                                    </a:rPr>
                                    <m:t>𝑠</m:t>
                                  </m:r>
                                </m:e>
                                <m:sub>
                                  <m:r>
                                    <a:rPr lang="en-US" altLang="zh-TW" b="0" i="1" smtClean="0">
                                      <a:latin typeface="Cambria Math" panose="02040503050406030204" pitchFamily="18" charset="0"/>
                                      <a:ea typeface="Cambria Math" panose="02040503050406030204" pitchFamily="18" charset="0"/>
                                    </a:rPr>
                                    <m:t>1</m:t>
                                  </m:r>
                                </m:sub>
                              </m:sSub>
                            </m:e>
                            <m:e>
                              <m:sSub>
                                <m:sSubPr>
                                  <m:ctrlPr>
                                    <a:rPr lang="en-US" altLang="zh-TW" i="1">
                                      <a:latin typeface="Cambria Math" panose="02040503050406030204" pitchFamily="18" charset="0"/>
                                      <a:ea typeface="Cambria Math" panose="02040503050406030204" pitchFamily="18" charset="0"/>
                                    </a:rPr>
                                  </m:ctrlPr>
                                </m:sSubPr>
                                <m:e>
                                  <m:r>
                                    <a:rPr lang="en-US" altLang="zh-TW" i="1">
                                      <a:latin typeface="Cambria Math" panose="02040503050406030204" pitchFamily="18" charset="0"/>
                                      <a:ea typeface="Cambria Math" panose="02040503050406030204" pitchFamily="18" charset="0"/>
                                    </a:rPr>
                                    <m:t>𝑠</m:t>
                                  </m:r>
                                </m:e>
                                <m:sub>
                                  <m:r>
                                    <a:rPr lang="en-US" altLang="zh-TW" b="0" i="1" smtClean="0">
                                      <a:latin typeface="Cambria Math" panose="02040503050406030204" pitchFamily="18" charset="0"/>
                                      <a:ea typeface="Cambria Math" panose="02040503050406030204" pitchFamily="18" charset="0"/>
                                    </a:rPr>
                                    <m:t>2</m:t>
                                  </m:r>
                                </m:sub>
                              </m:sSub>
                            </m:e>
                            <m:e>
                              <m:r>
                                <a:rPr lang="en-US" altLang="zh-TW" i="1">
                                  <a:latin typeface="Cambria Math" panose="02040503050406030204" pitchFamily="18" charset="0"/>
                                </a:rPr>
                                <m:t>⋮</m:t>
                              </m:r>
                            </m:e>
                            <m:e>
                              <m:sSub>
                                <m:sSubPr>
                                  <m:ctrlPr>
                                    <a:rPr lang="en-US" altLang="zh-TW" i="1">
                                      <a:latin typeface="Cambria Math" panose="02040503050406030204" pitchFamily="18" charset="0"/>
                                      <a:ea typeface="Cambria Math" panose="02040503050406030204" pitchFamily="18" charset="0"/>
                                    </a:rPr>
                                  </m:ctrlPr>
                                </m:sSubPr>
                                <m:e>
                                  <m:r>
                                    <a:rPr lang="en-US" altLang="zh-TW" i="1">
                                      <a:latin typeface="Cambria Math" panose="02040503050406030204" pitchFamily="18" charset="0"/>
                                      <a:ea typeface="Cambria Math" panose="02040503050406030204" pitchFamily="18" charset="0"/>
                                    </a:rPr>
                                    <m:t>𝑠</m:t>
                                  </m:r>
                                </m:e>
                                <m:sub>
                                  <m:r>
                                    <a:rPr lang="en-US" altLang="zh-TW" b="0" i="1" smtClean="0">
                                      <a:latin typeface="Cambria Math" panose="02040503050406030204" pitchFamily="18" charset="0"/>
                                      <a:ea typeface="Cambria Math" panose="02040503050406030204" pitchFamily="18" charset="0"/>
                                    </a:rPr>
                                    <m:t>𝑛</m:t>
                                  </m:r>
                                </m:sub>
                              </m:sSub>
                            </m:e>
                          </m:eqArr>
                        </m:e>
                      </m:d>
                      <m:r>
                        <a:rPr lang="en-US" altLang="zh-TW" b="0" i="1" smtClean="0">
                          <a:latin typeface="Cambria Math" panose="02040503050406030204" pitchFamily="18" charset="0"/>
                          <a:ea typeface="Cambria Math" panose="02040503050406030204" pitchFamily="18" charset="0"/>
                        </a:rPr>
                        <m:t>+</m:t>
                      </m:r>
                      <m:d>
                        <m:dPr>
                          <m:begChr m:val="["/>
                          <m:endChr m:val="]"/>
                          <m:ctrlPr>
                            <a:rPr lang="en-US" altLang="zh-TW" i="1">
                              <a:latin typeface="Cambria Math" panose="02040503050406030204" pitchFamily="18" charset="0"/>
                              <a:ea typeface="Cambria Math" panose="02040503050406030204" pitchFamily="18" charset="0"/>
                            </a:rPr>
                          </m:ctrlPr>
                        </m:dPr>
                        <m:e>
                          <m:eqArr>
                            <m:eqArrPr>
                              <m:ctrlPr>
                                <a:rPr lang="en-US" altLang="zh-TW" i="1">
                                  <a:latin typeface="Cambria Math" panose="02040503050406030204" pitchFamily="18" charset="0"/>
                                  <a:ea typeface="Cambria Math" panose="02040503050406030204" pitchFamily="18" charset="0"/>
                                </a:rPr>
                              </m:ctrlPr>
                            </m:eqArrPr>
                            <m:e>
                              <m:sSub>
                                <m:sSubPr>
                                  <m:ctrlPr>
                                    <a:rPr lang="en-US" altLang="zh-TW" i="1">
                                      <a:latin typeface="Cambria Math" panose="02040503050406030204" pitchFamily="18" charset="0"/>
                                      <a:ea typeface="Cambria Math" panose="02040503050406030204" pitchFamily="18" charset="0"/>
                                    </a:rPr>
                                  </m:ctrlPr>
                                </m:sSubPr>
                                <m:e>
                                  <m:r>
                                    <a:rPr lang="en-US" altLang="zh-TW" b="0" i="1" smtClean="0">
                                      <a:latin typeface="Cambria Math" panose="02040503050406030204" pitchFamily="18" charset="0"/>
                                      <a:ea typeface="Cambria Math" panose="02040503050406030204" pitchFamily="18" charset="0"/>
                                    </a:rPr>
                                    <m:t>𝑒</m:t>
                                  </m:r>
                                </m:e>
                                <m:sub>
                                  <m:r>
                                    <a:rPr lang="en-US" altLang="zh-TW" i="1">
                                      <a:latin typeface="Cambria Math" panose="02040503050406030204" pitchFamily="18" charset="0"/>
                                      <a:ea typeface="Cambria Math" panose="02040503050406030204" pitchFamily="18" charset="0"/>
                                    </a:rPr>
                                    <m:t>0</m:t>
                                  </m:r>
                                </m:sub>
                              </m:sSub>
                            </m:e>
                            <m:e>
                              <m:sSub>
                                <m:sSubPr>
                                  <m:ctrlPr>
                                    <a:rPr lang="en-US" altLang="zh-TW" i="1">
                                      <a:latin typeface="Cambria Math" panose="02040503050406030204" pitchFamily="18" charset="0"/>
                                      <a:ea typeface="Cambria Math" panose="02040503050406030204" pitchFamily="18" charset="0"/>
                                    </a:rPr>
                                  </m:ctrlPr>
                                </m:sSubPr>
                                <m:e>
                                  <m:r>
                                    <a:rPr lang="en-US" altLang="zh-TW" b="0" i="1" smtClean="0">
                                      <a:latin typeface="Cambria Math" panose="02040503050406030204" pitchFamily="18" charset="0"/>
                                      <a:ea typeface="Cambria Math" panose="02040503050406030204" pitchFamily="18" charset="0"/>
                                    </a:rPr>
                                    <m:t>𝑒</m:t>
                                  </m:r>
                                </m:e>
                                <m:sub>
                                  <m:r>
                                    <a:rPr lang="en-US" altLang="zh-TW" b="0" i="1" smtClean="0">
                                      <a:latin typeface="Cambria Math" panose="02040503050406030204" pitchFamily="18" charset="0"/>
                                      <a:ea typeface="Cambria Math" panose="02040503050406030204" pitchFamily="18" charset="0"/>
                                    </a:rPr>
                                    <m:t>1</m:t>
                                  </m:r>
                                </m:sub>
                              </m:sSub>
                            </m:e>
                            <m:e>
                              <m:sSub>
                                <m:sSubPr>
                                  <m:ctrlPr>
                                    <a:rPr lang="en-US" altLang="zh-TW" i="1">
                                      <a:latin typeface="Cambria Math" panose="02040503050406030204" pitchFamily="18" charset="0"/>
                                      <a:ea typeface="Cambria Math" panose="02040503050406030204" pitchFamily="18" charset="0"/>
                                    </a:rPr>
                                  </m:ctrlPr>
                                </m:sSubPr>
                                <m:e>
                                  <m:r>
                                    <a:rPr lang="en-US" altLang="zh-TW" b="0" i="1" smtClean="0">
                                      <a:latin typeface="Cambria Math" panose="02040503050406030204" pitchFamily="18" charset="0"/>
                                      <a:ea typeface="Cambria Math" panose="02040503050406030204" pitchFamily="18" charset="0"/>
                                    </a:rPr>
                                    <m:t>𝑒</m:t>
                                  </m:r>
                                </m:e>
                                <m:sub>
                                  <m:r>
                                    <a:rPr lang="en-US" altLang="zh-TW" b="0" i="1" smtClean="0">
                                      <a:latin typeface="Cambria Math" panose="02040503050406030204" pitchFamily="18" charset="0"/>
                                      <a:ea typeface="Cambria Math" panose="02040503050406030204" pitchFamily="18" charset="0"/>
                                    </a:rPr>
                                    <m:t>2</m:t>
                                  </m:r>
                                </m:sub>
                              </m:sSub>
                            </m:e>
                            <m:e>
                              <m:r>
                                <a:rPr lang="en-US" altLang="zh-TW" i="1">
                                  <a:latin typeface="Cambria Math" panose="02040503050406030204" pitchFamily="18" charset="0"/>
                                </a:rPr>
                                <m:t>⋮</m:t>
                              </m:r>
                            </m:e>
                            <m:e>
                              <m:sSub>
                                <m:sSubPr>
                                  <m:ctrlPr>
                                    <a:rPr lang="en-US" altLang="zh-TW" i="1">
                                      <a:latin typeface="Cambria Math" panose="02040503050406030204" pitchFamily="18" charset="0"/>
                                      <a:ea typeface="Cambria Math" panose="02040503050406030204" pitchFamily="18" charset="0"/>
                                    </a:rPr>
                                  </m:ctrlPr>
                                </m:sSubPr>
                                <m:e>
                                  <m:r>
                                    <a:rPr lang="en-US" altLang="zh-TW" b="0" i="1" smtClean="0">
                                      <a:latin typeface="Cambria Math" panose="02040503050406030204" pitchFamily="18" charset="0"/>
                                      <a:ea typeface="Cambria Math" panose="02040503050406030204" pitchFamily="18" charset="0"/>
                                    </a:rPr>
                                    <m:t>𝑒</m:t>
                                  </m:r>
                                </m:e>
                                <m:sub>
                                  <m:r>
                                    <a:rPr lang="en-US" altLang="zh-TW" i="1">
                                      <a:latin typeface="Cambria Math" panose="02040503050406030204" pitchFamily="18" charset="0"/>
                                      <a:ea typeface="Cambria Math" panose="02040503050406030204" pitchFamily="18" charset="0"/>
                                    </a:rPr>
                                    <m:t>𝑛</m:t>
                                  </m:r>
                                </m:sub>
                              </m:sSub>
                            </m:e>
                          </m:eqArr>
                        </m:e>
                      </m:d>
                      <m:r>
                        <a:rPr lang="en-US" altLang="zh-TW" b="0" i="1" smtClean="0">
                          <a:latin typeface="Cambria Math" panose="02040503050406030204" pitchFamily="18" charset="0"/>
                          <a:ea typeface="Cambria Math" panose="02040503050406030204" pitchFamily="18" charset="0"/>
                        </a:rPr>
                        <m:t>=</m:t>
                      </m:r>
                      <m:d>
                        <m:dPr>
                          <m:begChr m:val="["/>
                          <m:endChr m:val="]"/>
                          <m:ctrlPr>
                            <a:rPr lang="en-US" altLang="zh-TW" i="1">
                              <a:latin typeface="Cambria Math" panose="02040503050406030204" pitchFamily="18" charset="0"/>
                              <a:ea typeface="Cambria Math" panose="02040503050406030204" pitchFamily="18" charset="0"/>
                            </a:rPr>
                          </m:ctrlPr>
                        </m:dPr>
                        <m:e>
                          <m:eqArr>
                            <m:eqArrPr>
                              <m:ctrlPr>
                                <a:rPr lang="en-US" altLang="zh-TW" i="1">
                                  <a:latin typeface="Cambria Math" panose="02040503050406030204" pitchFamily="18" charset="0"/>
                                  <a:ea typeface="Cambria Math" panose="02040503050406030204" pitchFamily="18" charset="0"/>
                                </a:rPr>
                              </m:ctrlPr>
                            </m:eqArrPr>
                            <m:e>
                              <m:sSub>
                                <m:sSubPr>
                                  <m:ctrlPr>
                                    <a:rPr lang="en-US" altLang="zh-TW" i="1">
                                      <a:latin typeface="Cambria Math" panose="02040503050406030204" pitchFamily="18" charset="0"/>
                                      <a:ea typeface="Cambria Math" panose="02040503050406030204" pitchFamily="18" charset="0"/>
                                    </a:rPr>
                                  </m:ctrlPr>
                                </m:sSubPr>
                                <m:e>
                                  <m:r>
                                    <a:rPr lang="en-US" altLang="zh-TW" b="0" i="1" smtClean="0">
                                      <a:latin typeface="Cambria Math" panose="02040503050406030204" pitchFamily="18" charset="0"/>
                                      <a:ea typeface="Cambria Math" panose="02040503050406030204" pitchFamily="18" charset="0"/>
                                    </a:rPr>
                                    <m:t>𝑏</m:t>
                                  </m:r>
                                </m:e>
                                <m:sub>
                                  <m:r>
                                    <a:rPr lang="en-US" altLang="zh-TW" i="1">
                                      <a:latin typeface="Cambria Math" panose="02040503050406030204" pitchFamily="18" charset="0"/>
                                      <a:ea typeface="Cambria Math" panose="02040503050406030204" pitchFamily="18" charset="0"/>
                                    </a:rPr>
                                    <m:t>0</m:t>
                                  </m:r>
                                </m:sub>
                              </m:sSub>
                            </m:e>
                            <m:e>
                              <m:sSub>
                                <m:sSubPr>
                                  <m:ctrlPr>
                                    <a:rPr lang="en-US" altLang="zh-TW" i="1">
                                      <a:latin typeface="Cambria Math" panose="02040503050406030204" pitchFamily="18" charset="0"/>
                                      <a:ea typeface="Cambria Math" panose="02040503050406030204" pitchFamily="18" charset="0"/>
                                    </a:rPr>
                                  </m:ctrlPr>
                                </m:sSubPr>
                                <m:e>
                                  <m:r>
                                    <a:rPr lang="en-US" altLang="zh-TW" b="0" i="1" smtClean="0">
                                      <a:latin typeface="Cambria Math" panose="02040503050406030204" pitchFamily="18" charset="0"/>
                                      <a:ea typeface="Cambria Math" panose="02040503050406030204" pitchFamily="18" charset="0"/>
                                    </a:rPr>
                                    <m:t>𝑏</m:t>
                                  </m:r>
                                </m:e>
                                <m:sub>
                                  <m:r>
                                    <a:rPr lang="en-US" altLang="zh-TW" b="0" i="1" smtClean="0">
                                      <a:latin typeface="Cambria Math" panose="02040503050406030204" pitchFamily="18" charset="0"/>
                                      <a:ea typeface="Cambria Math" panose="02040503050406030204" pitchFamily="18" charset="0"/>
                                    </a:rPr>
                                    <m:t>1</m:t>
                                  </m:r>
                                </m:sub>
                              </m:sSub>
                            </m:e>
                            <m:e>
                              <m:sSub>
                                <m:sSubPr>
                                  <m:ctrlPr>
                                    <a:rPr lang="en-US" altLang="zh-TW" i="1">
                                      <a:latin typeface="Cambria Math" panose="02040503050406030204" pitchFamily="18" charset="0"/>
                                      <a:ea typeface="Cambria Math" panose="02040503050406030204" pitchFamily="18" charset="0"/>
                                    </a:rPr>
                                  </m:ctrlPr>
                                </m:sSubPr>
                                <m:e>
                                  <m:r>
                                    <a:rPr lang="en-US" altLang="zh-TW" b="0" i="1" smtClean="0">
                                      <a:latin typeface="Cambria Math" panose="02040503050406030204" pitchFamily="18" charset="0"/>
                                      <a:ea typeface="Cambria Math" panose="02040503050406030204" pitchFamily="18" charset="0"/>
                                    </a:rPr>
                                    <m:t>𝑏</m:t>
                                  </m:r>
                                </m:e>
                                <m:sub>
                                  <m:r>
                                    <a:rPr lang="en-US" altLang="zh-TW" b="0" i="1" smtClean="0">
                                      <a:latin typeface="Cambria Math" panose="02040503050406030204" pitchFamily="18" charset="0"/>
                                      <a:ea typeface="Cambria Math" panose="02040503050406030204" pitchFamily="18" charset="0"/>
                                    </a:rPr>
                                    <m:t>2</m:t>
                                  </m:r>
                                </m:sub>
                              </m:sSub>
                            </m:e>
                            <m:e>
                              <m:r>
                                <a:rPr lang="en-US" altLang="zh-TW" i="1">
                                  <a:latin typeface="Cambria Math" panose="02040503050406030204" pitchFamily="18" charset="0"/>
                                </a:rPr>
                                <m:t>⋮</m:t>
                              </m:r>
                            </m:e>
                            <m:e>
                              <m:sSub>
                                <m:sSubPr>
                                  <m:ctrlPr>
                                    <a:rPr lang="en-US" altLang="zh-TW" i="1">
                                      <a:latin typeface="Cambria Math" panose="02040503050406030204" pitchFamily="18" charset="0"/>
                                      <a:ea typeface="Cambria Math" panose="02040503050406030204" pitchFamily="18" charset="0"/>
                                    </a:rPr>
                                  </m:ctrlPr>
                                </m:sSubPr>
                                <m:e>
                                  <m:r>
                                    <a:rPr lang="en-US" altLang="zh-TW" b="0" i="1" smtClean="0">
                                      <a:latin typeface="Cambria Math" panose="02040503050406030204" pitchFamily="18" charset="0"/>
                                      <a:ea typeface="Cambria Math" panose="02040503050406030204" pitchFamily="18" charset="0"/>
                                    </a:rPr>
                                    <m:t>𝑏</m:t>
                                  </m:r>
                                </m:e>
                                <m:sub>
                                  <m:r>
                                    <a:rPr lang="en-US" altLang="zh-TW" i="1">
                                      <a:latin typeface="Cambria Math" panose="02040503050406030204" pitchFamily="18" charset="0"/>
                                      <a:ea typeface="Cambria Math" panose="02040503050406030204" pitchFamily="18" charset="0"/>
                                    </a:rPr>
                                    <m:t>𝑛</m:t>
                                  </m:r>
                                </m:sub>
                              </m:sSub>
                            </m:e>
                          </m:eqArr>
                        </m:e>
                      </m:d>
                    </m:oMath>
                  </m:oMathPara>
                </a14:m>
                <a:endParaRPr lang="zh-TW" altLang="en-US" dirty="0"/>
              </a:p>
            </p:txBody>
          </p:sp>
        </mc:Choice>
        <mc:Fallback xmlns="">
          <p:sp>
            <p:nvSpPr>
              <p:cNvPr id="9" name="文字方塊 8">
                <a:extLst>
                  <a:ext uri="{FF2B5EF4-FFF2-40B4-BE49-F238E27FC236}">
                    <a16:creationId xmlns:a16="http://schemas.microsoft.com/office/drawing/2014/main" id="{417C24D1-8FE7-4AC1-97E4-EDCF4E2308BF}"/>
                  </a:ext>
                </a:extLst>
              </p:cNvPr>
              <p:cNvSpPr txBox="1">
                <a:spLocks noRot="1" noChangeAspect="1" noMove="1" noResize="1" noEditPoints="1" noAdjustHandles="1" noChangeArrowheads="1" noChangeShapeType="1" noTextEdit="1"/>
              </p:cNvSpPr>
              <p:nvPr/>
            </p:nvSpPr>
            <p:spPr>
              <a:xfrm>
                <a:off x="1119559" y="2521238"/>
                <a:ext cx="6696745" cy="1370568"/>
              </a:xfrm>
              <a:prstGeom prst="rect">
                <a:avLst/>
              </a:prstGeom>
              <a:blipFill>
                <a:blip r:embed="rId4"/>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0" name="文字方塊 9">
                <a:extLst>
                  <a:ext uri="{FF2B5EF4-FFF2-40B4-BE49-F238E27FC236}">
                    <a16:creationId xmlns:a16="http://schemas.microsoft.com/office/drawing/2014/main" id="{CA3387DE-BA2D-4E07-B7CE-657E5B600801}"/>
                  </a:ext>
                </a:extLst>
              </p:cNvPr>
              <p:cNvSpPr txBox="1"/>
              <p:nvPr/>
            </p:nvSpPr>
            <p:spPr>
              <a:xfrm>
                <a:off x="1443596" y="4443149"/>
                <a:ext cx="6048672" cy="88036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TW" i="1" smtClean="0">
                              <a:latin typeface="Cambria Math" panose="02040503050406030204" pitchFamily="18" charset="0"/>
                            </a:rPr>
                          </m:ctrlPr>
                        </m:dPr>
                        <m:e>
                          <m:m>
                            <m:mPr>
                              <m:mcs>
                                <m:mc>
                                  <m:mcPr>
                                    <m:count m:val="3"/>
                                    <m:mcJc m:val="center"/>
                                  </m:mcPr>
                                </m:mc>
                              </m:mcs>
                              <m:ctrlPr>
                                <a:rPr lang="en-US" altLang="zh-TW" i="1" smtClean="0">
                                  <a:latin typeface="Cambria Math" panose="02040503050406030204" pitchFamily="18" charset="0"/>
                                </a:rPr>
                              </m:ctrlPr>
                            </m:mPr>
                            <m:mr>
                              <m:e>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𝐴</m:t>
                                    </m:r>
                                  </m:e>
                                  <m:sub>
                                    <m:r>
                                      <a:rPr lang="en-US" altLang="zh-TW" b="0" i="1" smtClean="0">
                                        <a:latin typeface="Cambria Math" panose="02040503050406030204" pitchFamily="18" charset="0"/>
                                      </a:rPr>
                                      <m:t>0,0</m:t>
                                    </m:r>
                                  </m:sub>
                                </m:sSub>
                                <m:r>
                                  <m:rPr>
                                    <m:brk m:alnAt="7"/>
                                  </m:rPr>
                                  <a:rPr lang="en-US" altLang="zh-TW" b="0" i="1" smtClean="0">
                                    <a:latin typeface="Cambria Math" panose="02040503050406030204" pitchFamily="18" charset="0"/>
                                  </a:rPr>
                                  <m:t>(</m:t>
                                </m:r>
                                <m:r>
                                  <a:rPr lang="en-US" altLang="zh-TW" b="0" i="1" smtClean="0">
                                    <a:latin typeface="Cambria Math" panose="02040503050406030204" pitchFamily="18" charset="0"/>
                                  </a:rPr>
                                  <m:t>𝑥</m:t>
                                </m:r>
                                <m:r>
                                  <a:rPr lang="en-US" altLang="zh-TW" b="0" i="1" smtClean="0">
                                    <a:latin typeface="Cambria Math" panose="02040503050406030204" pitchFamily="18" charset="0"/>
                                  </a:rPr>
                                  <m:t>)</m:t>
                                </m:r>
                              </m:e>
                              <m:e>
                                <m:r>
                                  <a:rPr lang="en-US" altLang="zh-TW" i="1" smtClean="0">
                                    <a:latin typeface="Cambria Math" panose="02040503050406030204" pitchFamily="18" charset="0"/>
                                  </a:rPr>
                                  <m:t>⋯</m:t>
                                </m:r>
                              </m:e>
                              <m:e>
                                <m:sSub>
                                  <m:sSubPr>
                                    <m:ctrlPr>
                                      <a:rPr lang="en-US" altLang="zh-TW" i="1">
                                        <a:latin typeface="Cambria Math" panose="02040503050406030204" pitchFamily="18" charset="0"/>
                                      </a:rPr>
                                    </m:ctrlPr>
                                  </m:sSubPr>
                                  <m:e>
                                    <m:r>
                                      <a:rPr lang="en-US" altLang="zh-TW" b="0" i="1" smtClean="0">
                                        <a:latin typeface="Cambria Math" panose="02040503050406030204" pitchFamily="18" charset="0"/>
                                      </a:rPr>
                                      <m:t>𝐴</m:t>
                                    </m:r>
                                  </m:e>
                                  <m:sub>
                                    <m:r>
                                      <a:rPr lang="en-US" altLang="zh-TW" i="1">
                                        <a:latin typeface="Cambria Math" panose="02040503050406030204" pitchFamily="18" charset="0"/>
                                      </a:rPr>
                                      <m:t>0,</m:t>
                                    </m:r>
                                    <m:r>
                                      <a:rPr lang="en-US" altLang="zh-TW" b="0" i="1" smtClean="0">
                                        <a:latin typeface="Cambria Math" panose="02040503050406030204" pitchFamily="18" charset="0"/>
                                      </a:rPr>
                                      <m:t>𝑘</m:t>
                                    </m:r>
                                  </m:sub>
                                </m:sSub>
                                <m:r>
                                  <m:rPr>
                                    <m:brk m:alnAt="7"/>
                                  </m:rPr>
                                  <a:rPr lang="en-US" altLang="zh-TW" i="1">
                                    <a:latin typeface="Cambria Math" panose="02040503050406030204" pitchFamily="18" charset="0"/>
                                  </a:rPr>
                                  <m:t>(</m:t>
                                </m:r>
                                <m:r>
                                  <a:rPr lang="en-US" altLang="zh-TW" i="1">
                                    <a:latin typeface="Cambria Math" panose="02040503050406030204" pitchFamily="18" charset="0"/>
                                  </a:rPr>
                                  <m:t>𝑥</m:t>
                                </m:r>
                                <m:r>
                                  <a:rPr lang="en-US" altLang="zh-TW" i="1">
                                    <a:latin typeface="Cambria Math" panose="02040503050406030204" pitchFamily="18" charset="0"/>
                                  </a:rPr>
                                  <m:t>)</m:t>
                                </m:r>
                              </m:e>
                            </m:mr>
                            <m:mr>
                              <m:e>
                                <m:r>
                                  <a:rPr lang="en-US" altLang="zh-TW" i="1" smtClean="0">
                                    <a:latin typeface="Cambria Math" panose="02040503050406030204" pitchFamily="18" charset="0"/>
                                  </a:rPr>
                                  <m:t>⋮</m:t>
                                </m:r>
                              </m:e>
                              <m:e>
                                <m:r>
                                  <a:rPr lang="en-US" altLang="zh-TW" i="1" smtClean="0">
                                    <a:latin typeface="Cambria Math" panose="02040503050406030204" pitchFamily="18" charset="0"/>
                                  </a:rPr>
                                  <m:t>⋱</m:t>
                                </m:r>
                              </m:e>
                              <m:e>
                                <m:r>
                                  <a:rPr lang="en-US" altLang="zh-TW" i="1" smtClean="0">
                                    <a:latin typeface="Cambria Math" panose="02040503050406030204" pitchFamily="18" charset="0"/>
                                  </a:rPr>
                                  <m:t>⋮</m:t>
                                </m:r>
                              </m:e>
                            </m:mr>
                            <m:mr>
                              <m:e>
                                <m:sSub>
                                  <m:sSubPr>
                                    <m:ctrlPr>
                                      <a:rPr lang="en-US" altLang="zh-TW" i="1">
                                        <a:latin typeface="Cambria Math" panose="02040503050406030204" pitchFamily="18" charset="0"/>
                                      </a:rPr>
                                    </m:ctrlPr>
                                  </m:sSubPr>
                                  <m:e>
                                    <m:r>
                                      <a:rPr lang="en-US" altLang="zh-TW" b="0" i="1" smtClean="0">
                                        <a:latin typeface="Cambria Math" panose="02040503050406030204" pitchFamily="18" charset="0"/>
                                      </a:rPr>
                                      <m:t>𝐴</m:t>
                                    </m:r>
                                  </m:e>
                                  <m:sub>
                                    <m:r>
                                      <a:rPr lang="en-US" altLang="zh-TW" b="0" i="1" smtClean="0">
                                        <a:latin typeface="Cambria Math" panose="02040503050406030204" pitchFamily="18" charset="0"/>
                                      </a:rPr>
                                      <m:t>𝑘</m:t>
                                    </m:r>
                                    <m:r>
                                      <a:rPr lang="en-US" altLang="zh-TW" i="1">
                                        <a:latin typeface="Cambria Math" panose="02040503050406030204" pitchFamily="18" charset="0"/>
                                      </a:rPr>
                                      <m:t>,0</m:t>
                                    </m:r>
                                  </m:sub>
                                </m:sSub>
                                <m:r>
                                  <m:rPr>
                                    <m:brk m:alnAt="7"/>
                                  </m:rPr>
                                  <a:rPr lang="en-US" altLang="zh-TW" i="1">
                                    <a:latin typeface="Cambria Math" panose="02040503050406030204" pitchFamily="18" charset="0"/>
                                  </a:rPr>
                                  <m:t>(</m:t>
                                </m:r>
                                <m:r>
                                  <a:rPr lang="en-US" altLang="zh-TW" i="1">
                                    <a:latin typeface="Cambria Math" panose="02040503050406030204" pitchFamily="18" charset="0"/>
                                  </a:rPr>
                                  <m:t>𝑥</m:t>
                                </m:r>
                                <m:r>
                                  <a:rPr lang="en-US" altLang="zh-TW" i="1">
                                    <a:latin typeface="Cambria Math" panose="02040503050406030204" pitchFamily="18" charset="0"/>
                                  </a:rPr>
                                  <m:t>)</m:t>
                                </m:r>
                              </m:e>
                              <m:e>
                                <m:r>
                                  <a:rPr lang="en-US" altLang="zh-TW" i="1" smtClean="0">
                                    <a:latin typeface="Cambria Math" panose="02040503050406030204" pitchFamily="18" charset="0"/>
                                  </a:rPr>
                                  <m:t>⋯</m:t>
                                </m:r>
                              </m:e>
                              <m:e>
                                <m:sSub>
                                  <m:sSubPr>
                                    <m:ctrlPr>
                                      <a:rPr lang="en-US" altLang="zh-TW" i="1">
                                        <a:latin typeface="Cambria Math" panose="02040503050406030204" pitchFamily="18" charset="0"/>
                                      </a:rPr>
                                    </m:ctrlPr>
                                  </m:sSubPr>
                                  <m:e>
                                    <m:r>
                                      <a:rPr lang="en-US" altLang="zh-TW" b="0" i="1" smtClean="0">
                                        <a:latin typeface="Cambria Math" panose="02040503050406030204" pitchFamily="18" charset="0"/>
                                      </a:rPr>
                                      <m:t>𝐴</m:t>
                                    </m:r>
                                  </m:e>
                                  <m:sub>
                                    <m:r>
                                      <a:rPr lang="en-US" altLang="zh-TW" b="0" i="1" smtClean="0">
                                        <a:latin typeface="Cambria Math" panose="02040503050406030204" pitchFamily="18" charset="0"/>
                                      </a:rPr>
                                      <m:t>𝑘</m:t>
                                    </m:r>
                                    <m:r>
                                      <a:rPr lang="en-US" altLang="zh-TW" i="1">
                                        <a:latin typeface="Cambria Math" panose="02040503050406030204" pitchFamily="18" charset="0"/>
                                      </a:rPr>
                                      <m:t>,</m:t>
                                    </m:r>
                                    <m:r>
                                      <a:rPr lang="en-US" altLang="zh-TW" b="0" i="1" smtClean="0">
                                        <a:latin typeface="Cambria Math" panose="02040503050406030204" pitchFamily="18" charset="0"/>
                                      </a:rPr>
                                      <m:t>𝑘</m:t>
                                    </m:r>
                                  </m:sub>
                                </m:sSub>
                                <m:r>
                                  <m:rPr>
                                    <m:brk m:alnAt="7"/>
                                  </m:rPr>
                                  <a:rPr lang="en-US" altLang="zh-TW" i="1">
                                    <a:latin typeface="Cambria Math" panose="02040503050406030204" pitchFamily="18" charset="0"/>
                                  </a:rPr>
                                  <m:t>(</m:t>
                                </m:r>
                                <m:r>
                                  <a:rPr lang="en-US" altLang="zh-TW" i="1">
                                    <a:latin typeface="Cambria Math" panose="02040503050406030204" pitchFamily="18" charset="0"/>
                                  </a:rPr>
                                  <m:t>𝑥</m:t>
                                </m:r>
                                <m:r>
                                  <a:rPr lang="en-US" altLang="zh-TW" i="1">
                                    <a:latin typeface="Cambria Math" panose="02040503050406030204" pitchFamily="18" charset="0"/>
                                  </a:rPr>
                                  <m:t>)</m:t>
                                </m:r>
                              </m:e>
                            </m:mr>
                          </m:m>
                        </m:e>
                      </m:d>
                      <m:r>
                        <a:rPr lang="en-US" altLang="zh-TW" i="1" smtClean="0">
                          <a:latin typeface="Cambria Math" panose="02040503050406030204" pitchFamily="18" charset="0"/>
                          <a:ea typeface="Cambria Math" panose="02040503050406030204" pitchFamily="18" charset="0"/>
                        </a:rPr>
                        <m:t>∙</m:t>
                      </m:r>
                      <m:d>
                        <m:dPr>
                          <m:begChr m:val="["/>
                          <m:endChr m:val="]"/>
                          <m:ctrlPr>
                            <a:rPr lang="en-US" altLang="zh-TW" i="1" smtClean="0">
                              <a:latin typeface="Cambria Math" panose="02040503050406030204" pitchFamily="18" charset="0"/>
                              <a:ea typeface="Cambria Math" panose="02040503050406030204" pitchFamily="18" charset="0"/>
                            </a:rPr>
                          </m:ctrlPr>
                        </m:dPr>
                        <m:e>
                          <m:eqArr>
                            <m:eqArrPr>
                              <m:ctrlPr>
                                <a:rPr lang="en-US" altLang="zh-TW" i="1" smtClean="0">
                                  <a:latin typeface="Cambria Math" panose="02040503050406030204" pitchFamily="18" charset="0"/>
                                  <a:ea typeface="Cambria Math" panose="02040503050406030204" pitchFamily="18" charset="0"/>
                                </a:rPr>
                              </m:ctrlPr>
                            </m:eqArrPr>
                            <m:e>
                              <m:sSub>
                                <m:sSubPr>
                                  <m:ctrlPr>
                                    <a:rPr lang="en-US" altLang="zh-TW" i="1" smtClean="0">
                                      <a:latin typeface="Cambria Math" panose="02040503050406030204" pitchFamily="18" charset="0"/>
                                      <a:ea typeface="Cambria Math" panose="02040503050406030204" pitchFamily="18" charset="0"/>
                                    </a:rPr>
                                  </m:ctrlPr>
                                </m:sSubPr>
                                <m:e>
                                  <m:r>
                                    <a:rPr lang="en-US" altLang="zh-TW" b="0" i="1" smtClean="0">
                                      <a:latin typeface="Cambria Math" panose="02040503050406030204" pitchFamily="18" charset="0"/>
                                      <a:ea typeface="Cambria Math" panose="02040503050406030204" pitchFamily="18" charset="0"/>
                                    </a:rPr>
                                    <m:t>𝑠</m:t>
                                  </m:r>
                                </m:e>
                                <m:sub>
                                  <m:r>
                                    <a:rPr lang="en-US" altLang="zh-TW" b="0" i="1" smtClean="0">
                                      <a:latin typeface="Cambria Math" panose="02040503050406030204" pitchFamily="18" charset="0"/>
                                      <a:ea typeface="Cambria Math" panose="02040503050406030204" pitchFamily="18" charset="0"/>
                                    </a:rPr>
                                    <m:t>0</m:t>
                                  </m:r>
                                </m:sub>
                              </m:sSub>
                              <m:r>
                                <m:rPr>
                                  <m:brk m:alnAt="7"/>
                                </m:rPr>
                                <a:rPr lang="en-US" altLang="zh-TW" i="1">
                                  <a:latin typeface="Cambria Math" panose="02040503050406030204" pitchFamily="18" charset="0"/>
                                </a:rPr>
                                <m:t>(</m:t>
                              </m:r>
                              <m:r>
                                <a:rPr lang="en-US" altLang="zh-TW" i="1">
                                  <a:latin typeface="Cambria Math" panose="02040503050406030204" pitchFamily="18" charset="0"/>
                                </a:rPr>
                                <m:t>𝑥</m:t>
                              </m:r>
                              <m:r>
                                <a:rPr lang="en-US" altLang="zh-TW" i="1">
                                  <a:latin typeface="Cambria Math" panose="02040503050406030204" pitchFamily="18" charset="0"/>
                                </a:rPr>
                                <m:t>)</m:t>
                              </m:r>
                            </m:e>
                            <m:e>
                              <m:r>
                                <a:rPr lang="en-US" altLang="zh-TW" i="1">
                                  <a:latin typeface="Cambria Math" panose="02040503050406030204" pitchFamily="18" charset="0"/>
                                </a:rPr>
                                <m:t>⋮</m:t>
                              </m:r>
                            </m:e>
                            <m:e>
                              <m:sSub>
                                <m:sSubPr>
                                  <m:ctrlPr>
                                    <a:rPr lang="en-US" altLang="zh-TW" i="1">
                                      <a:latin typeface="Cambria Math" panose="02040503050406030204" pitchFamily="18" charset="0"/>
                                      <a:ea typeface="Cambria Math" panose="02040503050406030204" pitchFamily="18" charset="0"/>
                                    </a:rPr>
                                  </m:ctrlPr>
                                </m:sSubPr>
                                <m:e>
                                  <m:r>
                                    <a:rPr lang="en-US" altLang="zh-TW" i="1">
                                      <a:latin typeface="Cambria Math" panose="02040503050406030204" pitchFamily="18" charset="0"/>
                                      <a:ea typeface="Cambria Math" panose="02040503050406030204" pitchFamily="18" charset="0"/>
                                    </a:rPr>
                                    <m:t>𝑠</m:t>
                                  </m:r>
                                </m:e>
                                <m:sub>
                                  <m:r>
                                    <a:rPr lang="en-US" altLang="zh-TW" b="0" i="1" smtClean="0">
                                      <a:latin typeface="Cambria Math" panose="02040503050406030204" pitchFamily="18" charset="0"/>
                                      <a:ea typeface="Cambria Math" panose="02040503050406030204" pitchFamily="18" charset="0"/>
                                    </a:rPr>
                                    <m:t>𝑘</m:t>
                                  </m:r>
                                  <m:r>
                                    <m:rPr>
                                      <m:brk m:alnAt="7"/>
                                    </m:rPr>
                                    <a:rPr lang="en-US" altLang="zh-TW" i="1">
                                      <a:latin typeface="Cambria Math" panose="02040503050406030204" pitchFamily="18" charset="0"/>
                                    </a:rPr>
                                    <m:t>(</m:t>
                                  </m:r>
                                  <m:r>
                                    <a:rPr lang="en-US" altLang="zh-TW" i="1">
                                      <a:latin typeface="Cambria Math" panose="02040503050406030204" pitchFamily="18" charset="0"/>
                                    </a:rPr>
                                    <m:t>𝑥</m:t>
                                  </m:r>
                                  <m:r>
                                    <a:rPr lang="en-US" altLang="zh-TW" i="1">
                                      <a:latin typeface="Cambria Math" panose="02040503050406030204" pitchFamily="18" charset="0"/>
                                    </a:rPr>
                                    <m:t>)</m:t>
                                  </m:r>
                                </m:sub>
                              </m:sSub>
                            </m:e>
                          </m:eqArr>
                        </m:e>
                      </m:d>
                      <m:r>
                        <a:rPr lang="en-US" altLang="zh-TW" b="0" i="1" smtClean="0">
                          <a:latin typeface="Cambria Math" panose="02040503050406030204" pitchFamily="18" charset="0"/>
                          <a:ea typeface="Cambria Math" panose="02040503050406030204" pitchFamily="18" charset="0"/>
                        </a:rPr>
                        <m:t>+</m:t>
                      </m:r>
                      <m:d>
                        <m:dPr>
                          <m:begChr m:val="["/>
                          <m:endChr m:val="]"/>
                          <m:ctrlPr>
                            <a:rPr lang="en-US" altLang="zh-TW" i="1">
                              <a:latin typeface="Cambria Math" panose="02040503050406030204" pitchFamily="18" charset="0"/>
                              <a:ea typeface="Cambria Math" panose="02040503050406030204" pitchFamily="18" charset="0"/>
                            </a:rPr>
                          </m:ctrlPr>
                        </m:dPr>
                        <m:e>
                          <m:eqArr>
                            <m:eqArrPr>
                              <m:ctrlPr>
                                <a:rPr lang="en-US" altLang="zh-TW" i="1">
                                  <a:latin typeface="Cambria Math" panose="02040503050406030204" pitchFamily="18" charset="0"/>
                                  <a:ea typeface="Cambria Math" panose="02040503050406030204" pitchFamily="18" charset="0"/>
                                </a:rPr>
                              </m:ctrlPr>
                            </m:eqArrPr>
                            <m:e>
                              <m:sSub>
                                <m:sSubPr>
                                  <m:ctrlPr>
                                    <a:rPr lang="en-US" altLang="zh-TW" i="1">
                                      <a:latin typeface="Cambria Math" panose="02040503050406030204" pitchFamily="18" charset="0"/>
                                      <a:ea typeface="Cambria Math" panose="02040503050406030204" pitchFamily="18" charset="0"/>
                                    </a:rPr>
                                  </m:ctrlPr>
                                </m:sSubPr>
                                <m:e>
                                  <m:r>
                                    <a:rPr lang="en-US" altLang="zh-TW" b="0" i="1" smtClean="0">
                                      <a:latin typeface="Cambria Math" panose="02040503050406030204" pitchFamily="18" charset="0"/>
                                      <a:ea typeface="Cambria Math" panose="02040503050406030204" pitchFamily="18" charset="0"/>
                                    </a:rPr>
                                    <m:t>𝑒</m:t>
                                  </m:r>
                                </m:e>
                                <m:sub>
                                  <m:r>
                                    <a:rPr lang="en-US" altLang="zh-TW" b="0" i="1" smtClean="0">
                                      <a:latin typeface="Cambria Math" panose="02040503050406030204" pitchFamily="18" charset="0"/>
                                      <a:ea typeface="Cambria Math" panose="02040503050406030204" pitchFamily="18" charset="0"/>
                                    </a:rPr>
                                    <m:t>0</m:t>
                                  </m:r>
                                </m:sub>
                              </m:sSub>
                              <m:r>
                                <m:rPr>
                                  <m:brk m:alnAt="7"/>
                                </m:rPr>
                                <a:rPr lang="en-US" altLang="zh-TW" i="1">
                                  <a:latin typeface="Cambria Math" panose="02040503050406030204" pitchFamily="18" charset="0"/>
                                </a:rPr>
                                <m:t>(</m:t>
                              </m:r>
                              <m:r>
                                <a:rPr lang="en-US" altLang="zh-TW" i="1">
                                  <a:latin typeface="Cambria Math" panose="02040503050406030204" pitchFamily="18" charset="0"/>
                                </a:rPr>
                                <m:t>𝑥</m:t>
                              </m:r>
                              <m:r>
                                <a:rPr lang="en-US" altLang="zh-TW" i="1">
                                  <a:latin typeface="Cambria Math" panose="02040503050406030204" pitchFamily="18" charset="0"/>
                                </a:rPr>
                                <m:t>)</m:t>
                              </m:r>
                            </m:e>
                            <m:e>
                              <m:r>
                                <a:rPr lang="en-US" altLang="zh-TW" i="1">
                                  <a:latin typeface="Cambria Math" panose="02040503050406030204" pitchFamily="18" charset="0"/>
                                </a:rPr>
                                <m:t>⋮</m:t>
                              </m:r>
                            </m:e>
                            <m:e>
                              <m:sSub>
                                <m:sSubPr>
                                  <m:ctrlPr>
                                    <a:rPr lang="en-US" altLang="zh-TW" i="1">
                                      <a:latin typeface="Cambria Math" panose="02040503050406030204" pitchFamily="18" charset="0"/>
                                      <a:ea typeface="Cambria Math" panose="02040503050406030204" pitchFamily="18" charset="0"/>
                                    </a:rPr>
                                  </m:ctrlPr>
                                </m:sSubPr>
                                <m:e>
                                  <m:r>
                                    <a:rPr lang="en-US" altLang="zh-TW" b="0" i="1" smtClean="0">
                                      <a:latin typeface="Cambria Math" panose="02040503050406030204" pitchFamily="18" charset="0"/>
                                      <a:ea typeface="Cambria Math" panose="02040503050406030204" pitchFamily="18" charset="0"/>
                                    </a:rPr>
                                    <m:t>𝑒</m:t>
                                  </m:r>
                                </m:e>
                                <m:sub>
                                  <m:r>
                                    <a:rPr lang="en-US" altLang="zh-TW" b="0" i="1" smtClean="0">
                                      <a:latin typeface="Cambria Math" panose="02040503050406030204" pitchFamily="18" charset="0"/>
                                      <a:ea typeface="Cambria Math" panose="02040503050406030204" pitchFamily="18" charset="0"/>
                                    </a:rPr>
                                    <m:t>𝑘</m:t>
                                  </m:r>
                                </m:sub>
                              </m:sSub>
                              <m:r>
                                <m:rPr>
                                  <m:brk m:alnAt="7"/>
                                </m:rPr>
                                <a:rPr lang="en-US" altLang="zh-TW" i="1">
                                  <a:latin typeface="Cambria Math" panose="02040503050406030204" pitchFamily="18" charset="0"/>
                                </a:rPr>
                                <m:t>(</m:t>
                              </m:r>
                              <m:r>
                                <a:rPr lang="en-US" altLang="zh-TW" i="1">
                                  <a:latin typeface="Cambria Math" panose="02040503050406030204" pitchFamily="18" charset="0"/>
                                </a:rPr>
                                <m:t>𝑥</m:t>
                              </m:r>
                              <m:r>
                                <a:rPr lang="en-US" altLang="zh-TW" i="1">
                                  <a:latin typeface="Cambria Math" panose="02040503050406030204" pitchFamily="18" charset="0"/>
                                </a:rPr>
                                <m:t>)</m:t>
                              </m:r>
                            </m:e>
                          </m:eqArr>
                        </m:e>
                      </m:d>
                      <m:r>
                        <a:rPr lang="en-US" altLang="zh-TW" b="0" i="1" smtClean="0">
                          <a:latin typeface="Cambria Math" panose="02040503050406030204" pitchFamily="18" charset="0"/>
                          <a:ea typeface="Cambria Math" panose="02040503050406030204" pitchFamily="18" charset="0"/>
                        </a:rPr>
                        <m:t>=</m:t>
                      </m:r>
                      <m:d>
                        <m:dPr>
                          <m:begChr m:val="["/>
                          <m:endChr m:val="]"/>
                          <m:ctrlPr>
                            <a:rPr lang="en-US" altLang="zh-TW" i="1">
                              <a:latin typeface="Cambria Math" panose="02040503050406030204" pitchFamily="18" charset="0"/>
                              <a:ea typeface="Cambria Math" panose="02040503050406030204" pitchFamily="18" charset="0"/>
                            </a:rPr>
                          </m:ctrlPr>
                        </m:dPr>
                        <m:e>
                          <m:eqArr>
                            <m:eqArrPr>
                              <m:ctrlPr>
                                <a:rPr lang="en-US" altLang="zh-TW" i="1">
                                  <a:latin typeface="Cambria Math" panose="02040503050406030204" pitchFamily="18" charset="0"/>
                                  <a:ea typeface="Cambria Math" panose="02040503050406030204" pitchFamily="18" charset="0"/>
                                </a:rPr>
                              </m:ctrlPr>
                            </m:eqArrPr>
                            <m:e>
                              <m:sSub>
                                <m:sSubPr>
                                  <m:ctrlPr>
                                    <a:rPr lang="en-US" altLang="zh-TW" i="1">
                                      <a:latin typeface="Cambria Math" panose="02040503050406030204" pitchFamily="18" charset="0"/>
                                      <a:ea typeface="Cambria Math" panose="02040503050406030204" pitchFamily="18" charset="0"/>
                                    </a:rPr>
                                  </m:ctrlPr>
                                </m:sSubPr>
                                <m:e>
                                  <m:r>
                                    <a:rPr lang="en-US" altLang="zh-TW" b="0" i="1" smtClean="0">
                                      <a:latin typeface="Cambria Math" panose="02040503050406030204" pitchFamily="18" charset="0"/>
                                      <a:ea typeface="Cambria Math" panose="02040503050406030204" pitchFamily="18" charset="0"/>
                                    </a:rPr>
                                    <m:t>𝑏</m:t>
                                  </m:r>
                                </m:e>
                                <m:sub>
                                  <m:r>
                                    <a:rPr lang="en-US" altLang="zh-TW" b="0" i="1" smtClean="0">
                                      <a:latin typeface="Cambria Math" panose="02040503050406030204" pitchFamily="18" charset="0"/>
                                      <a:ea typeface="Cambria Math" panose="02040503050406030204" pitchFamily="18" charset="0"/>
                                    </a:rPr>
                                    <m:t>0</m:t>
                                  </m:r>
                                </m:sub>
                              </m:sSub>
                              <m:r>
                                <m:rPr>
                                  <m:brk m:alnAt="7"/>
                                </m:rPr>
                                <a:rPr lang="en-US" altLang="zh-TW" i="1">
                                  <a:latin typeface="Cambria Math" panose="02040503050406030204" pitchFamily="18" charset="0"/>
                                </a:rPr>
                                <m:t>(</m:t>
                              </m:r>
                              <m:r>
                                <a:rPr lang="en-US" altLang="zh-TW" i="1">
                                  <a:latin typeface="Cambria Math" panose="02040503050406030204" pitchFamily="18" charset="0"/>
                                </a:rPr>
                                <m:t>𝑥</m:t>
                              </m:r>
                              <m:r>
                                <a:rPr lang="en-US" altLang="zh-TW" i="1">
                                  <a:latin typeface="Cambria Math" panose="02040503050406030204" pitchFamily="18" charset="0"/>
                                </a:rPr>
                                <m:t>)</m:t>
                              </m:r>
                            </m:e>
                            <m:e>
                              <m:r>
                                <a:rPr lang="en-US" altLang="zh-TW" i="1">
                                  <a:latin typeface="Cambria Math" panose="02040503050406030204" pitchFamily="18" charset="0"/>
                                </a:rPr>
                                <m:t>⋮</m:t>
                              </m:r>
                            </m:e>
                            <m:e>
                              <m:sSub>
                                <m:sSubPr>
                                  <m:ctrlPr>
                                    <a:rPr lang="en-US" altLang="zh-TW" i="1">
                                      <a:latin typeface="Cambria Math" panose="02040503050406030204" pitchFamily="18" charset="0"/>
                                      <a:ea typeface="Cambria Math" panose="02040503050406030204" pitchFamily="18" charset="0"/>
                                    </a:rPr>
                                  </m:ctrlPr>
                                </m:sSubPr>
                                <m:e>
                                  <m:r>
                                    <a:rPr lang="en-US" altLang="zh-TW" b="0" i="1" smtClean="0">
                                      <a:latin typeface="Cambria Math" panose="02040503050406030204" pitchFamily="18" charset="0"/>
                                      <a:ea typeface="Cambria Math" panose="02040503050406030204" pitchFamily="18" charset="0"/>
                                    </a:rPr>
                                    <m:t>𝑏</m:t>
                                  </m:r>
                                </m:e>
                                <m:sub>
                                  <m:r>
                                    <a:rPr lang="en-US" altLang="zh-TW" b="0" i="1" smtClean="0">
                                      <a:latin typeface="Cambria Math" panose="02040503050406030204" pitchFamily="18" charset="0"/>
                                      <a:ea typeface="Cambria Math" panose="02040503050406030204" pitchFamily="18" charset="0"/>
                                    </a:rPr>
                                    <m:t>𝑘</m:t>
                                  </m:r>
                                </m:sub>
                              </m:sSub>
                              <m:r>
                                <m:rPr>
                                  <m:brk m:alnAt="7"/>
                                </m:rPr>
                                <a:rPr lang="en-US" altLang="zh-TW" i="1">
                                  <a:latin typeface="Cambria Math" panose="02040503050406030204" pitchFamily="18" charset="0"/>
                                </a:rPr>
                                <m:t>(</m:t>
                              </m:r>
                              <m:r>
                                <a:rPr lang="en-US" altLang="zh-TW" i="1">
                                  <a:latin typeface="Cambria Math" panose="02040503050406030204" pitchFamily="18" charset="0"/>
                                </a:rPr>
                                <m:t>𝑥</m:t>
                              </m:r>
                              <m:r>
                                <a:rPr lang="en-US" altLang="zh-TW" i="1">
                                  <a:latin typeface="Cambria Math" panose="02040503050406030204" pitchFamily="18" charset="0"/>
                                </a:rPr>
                                <m:t>)</m:t>
                              </m:r>
                            </m:e>
                          </m:eqArr>
                        </m:e>
                      </m:d>
                    </m:oMath>
                  </m:oMathPara>
                </a14:m>
                <a:endParaRPr lang="zh-TW" altLang="en-US" dirty="0"/>
              </a:p>
            </p:txBody>
          </p:sp>
        </mc:Choice>
        <mc:Fallback xmlns="">
          <p:sp>
            <p:nvSpPr>
              <p:cNvPr id="10" name="文字方塊 9">
                <a:extLst>
                  <a:ext uri="{FF2B5EF4-FFF2-40B4-BE49-F238E27FC236}">
                    <a16:creationId xmlns:a16="http://schemas.microsoft.com/office/drawing/2014/main" id="{CA3387DE-BA2D-4E07-B7CE-657E5B600801}"/>
                  </a:ext>
                </a:extLst>
              </p:cNvPr>
              <p:cNvSpPr txBox="1">
                <a:spLocks noRot="1" noChangeAspect="1" noMove="1" noResize="1" noEditPoints="1" noAdjustHandles="1" noChangeArrowheads="1" noChangeShapeType="1" noTextEdit="1"/>
              </p:cNvSpPr>
              <p:nvPr/>
            </p:nvSpPr>
            <p:spPr>
              <a:xfrm>
                <a:off x="1443596" y="4443149"/>
                <a:ext cx="6048672" cy="880369"/>
              </a:xfrm>
              <a:prstGeom prst="rect">
                <a:avLst/>
              </a:prstGeom>
              <a:blipFill>
                <a:blip r:embed="rId5"/>
                <a:stretch>
                  <a:fillRect/>
                </a:stretch>
              </a:blipFill>
            </p:spPr>
            <p:txBody>
              <a:bodyPr/>
              <a:lstStyle/>
              <a:p>
                <a:r>
                  <a:rPr lang="zh-TW" altLang="en-US">
                    <a:noFill/>
                  </a:rPr>
                  <a:t> </a:t>
                </a:r>
              </a:p>
            </p:txBody>
          </p:sp>
        </mc:Fallback>
      </mc:AlternateContent>
      <p:sp>
        <p:nvSpPr>
          <p:cNvPr id="11" name="文字方塊 10">
            <a:extLst>
              <a:ext uri="{FF2B5EF4-FFF2-40B4-BE49-F238E27FC236}">
                <a16:creationId xmlns:a16="http://schemas.microsoft.com/office/drawing/2014/main" id="{7AC7A703-D136-42A8-B37C-9965A3346460}"/>
              </a:ext>
            </a:extLst>
          </p:cNvPr>
          <p:cNvSpPr txBox="1"/>
          <p:nvPr/>
        </p:nvSpPr>
        <p:spPr>
          <a:xfrm>
            <a:off x="471488" y="668239"/>
            <a:ext cx="8363006" cy="498663"/>
          </a:xfrm>
          <a:prstGeom prst="rect">
            <a:avLst/>
          </a:prstGeom>
          <a:noFill/>
        </p:spPr>
        <p:txBody>
          <a:bodyPr wrap="square" rtlCol="0">
            <a:spAutoFit/>
          </a:bodyPr>
          <a:lstStyle/>
          <a:p>
            <a:pPr marL="685800" lvl="1" indent="-228600">
              <a:lnSpc>
                <a:spcPct val="150000"/>
              </a:lnSpc>
              <a:spcBef>
                <a:spcPts val="500"/>
              </a:spcBef>
              <a:buFont typeface="Arial" panose="020B0604020202020204" pitchFamily="34" charset="0"/>
              <a:buChar char="•"/>
            </a:pPr>
            <a:r>
              <a:rPr lang="en-US" altLang="zh-TW" sz="2000" dirty="0">
                <a:latin typeface="Times New Roman" panose="02020603050405020304" pitchFamily="18" charset="0"/>
                <a:cs typeface="Segoe UI" panose="020B0502040204020203" pitchFamily="34" charset="0"/>
              </a:rPr>
              <a:t>LWE:</a:t>
            </a:r>
          </a:p>
        </p:txBody>
      </p:sp>
      <p:sp>
        <p:nvSpPr>
          <p:cNvPr id="12" name="文字方塊 11">
            <a:extLst>
              <a:ext uri="{FF2B5EF4-FFF2-40B4-BE49-F238E27FC236}">
                <a16:creationId xmlns:a16="http://schemas.microsoft.com/office/drawing/2014/main" id="{0C824310-A4D7-4D54-BB6B-011237B7C45C}"/>
              </a:ext>
            </a:extLst>
          </p:cNvPr>
          <p:cNvSpPr txBox="1"/>
          <p:nvPr/>
        </p:nvSpPr>
        <p:spPr>
          <a:xfrm>
            <a:off x="471488" y="1993167"/>
            <a:ext cx="8363006" cy="498663"/>
          </a:xfrm>
          <a:prstGeom prst="rect">
            <a:avLst/>
          </a:prstGeom>
          <a:noFill/>
        </p:spPr>
        <p:txBody>
          <a:bodyPr wrap="square" rtlCol="0">
            <a:spAutoFit/>
          </a:bodyPr>
          <a:lstStyle/>
          <a:p>
            <a:pPr marL="685800" lvl="1" indent="-228600">
              <a:lnSpc>
                <a:spcPct val="150000"/>
              </a:lnSpc>
              <a:spcBef>
                <a:spcPts val="500"/>
              </a:spcBef>
              <a:buFont typeface="Arial" panose="020B0604020202020204" pitchFamily="34" charset="0"/>
              <a:buChar char="•"/>
            </a:pPr>
            <a:r>
              <a:rPr lang="en-US" altLang="zh-TW" sz="2000" dirty="0">
                <a:latin typeface="Times New Roman" panose="02020603050405020304" pitchFamily="18" charset="0"/>
                <a:cs typeface="Segoe UI" panose="020B0502040204020203" pitchFamily="34" charset="0"/>
              </a:rPr>
              <a:t>RLWE:</a:t>
            </a:r>
          </a:p>
        </p:txBody>
      </p:sp>
      <p:sp>
        <p:nvSpPr>
          <p:cNvPr id="13" name="文字方塊 12">
            <a:extLst>
              <a:ext uri="{FF2B5EF4-FFF2-40B4-BE49-F238E27FC236}">
                <a16:creationId xmlns:a16="http://schemas.microsoft.com/office/drawing/2014/main" id="{08A4548A-B3CA-4EB9-98CB-F4937F6B04A2}"/>
              </a:ext>
            </a:extLst>
          </p:cNvPr>
          <p:cNvSpPr txBox="1"/>
          <p:nvPr/>
        </p:nvSpPr>
        <p:spPr>
          <a:xfrm>
            <a:off x="471488" y="3809343"/>
            <a:ext cx="8363006" cy="498663"/>
          </a:xfrm>
          <a:prstGeom prst="rect">
            <a:avLst/>
          </a:prstGeom>
          <a:noFill/>
        </p:spPr>
        <p:txBody>
          <a:bodyPr wrap="square" rtlCol="0">
            <a:spAutoFit/>
          </a:bodyPr>
          <a:lstStyle/>
          <a:p>
            <a:pPr marL="685800" lvl="1" indent="-228600">
              <a:lnSpc>
                <a:spcPct val="150000"/>
              </a:lnSpc>
              <a:spcBef>
                <a:spcPts val="500"/>
              </a:spcBef>
              <a:buFont typeface="Arial" panose="020B0604020202020204" pitchFamily="34" charset="0"/>
              <a:buChar char="•"/>
            </a:pPr>
            <a:r>
              <a:rPr lang="en-US" altLang="zh-TW" sz="2000" dirty="0">
                <a:latin typeface="Times New Roman" panose="02020603050405020304" pitchFamily="18" charset="0"/>
                <a:cs typeface="Segoe UI" panose="020B0502040204020203" pitchFamily="34" charset="0"/>
              </a:rPr>
              <a:t>MLWE:</a:t>
            </a:r>
          </a:p>
        </p:txBody>
      </p:sp>
    </p:spTree>
    <p:extLst>
      <p:ext uri="{BB962C8B-B14F-4D97-AF65-F5344CB8AC3E}">
        <p14:creationId xmlns:p14="http://schemas.microsoft.com/office/powerpoint/2010/main" val="7615057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p:nvPr/>
        </p:nvSpPr>
        <p:spPr>
          <a:xfrm rot="2700000">
            <a:off x="4180956" y="1715715"/>
            <a:ext cx="2437108" cy="2437108"/>
          </a:xfrm>
          <a:prstGeom prst="roundRect">
            <a:avLst/>
          </a:prstGeom>
          <a:gradFill>
            <a:gsLst>
              <a:gs pos="0">
                <a:srgbClr val="FFFFFF"/>
              </a:gs>
              <a:gs pos="100000">
                <a:schemeClr val="bg1">
                  <a:lumMod val="95000"/>
                </a:schemeClr>
              </a:gs>
            </a:gsLst>
            <a:lin ang="15000000" scaled="0"/>
          </a:gradFill>
          <a:ln w="25400">
            <a:gradFill>
              <a:gsLst>
                <a:gs pos="0">
                  <a:schemeClr val="bg1"/>
                </a:gs>
                <a:gs pos="100000">
                  <a:schemeClr val="bg1">
                    <a:lumMod val="95000"/>
                  </a:schemeClr>
                </a:gs>
              </a:gsLst>
              <a:lin ang="5400000" scaled="1"/>
            </a:gradFill>
          </a:ln>
          <a:effectLst>
            <a:outerShdw blurRad="63500" sx="103000" sy="103000" algn="ctr"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solidFill>
                <a:prstClr val="white"/>
              </a:solidFill>
            </a:endParaRPr>
          </a:p>
        </p:txBody>
      </p:sp>
      <p:sp>
        <p:nvSpPr>
          <p:cNvPr id="5" name="椭圆 4"/>
          <p:cNvSpPr/>
          <p:nvPr/>
        </p:nvSpPr>
        <p:spPr>
          <a:xfrm>
            <a:off x="3750404" y="1285162"/>
            <a:ext cx="3298213" cy="3298213"/>
          </a:xfrm>
          <a:prstGeom prst="ellipse">
            <a:avLst/>
          </a:prstGeom>
          <a:noFill/>
          <a:ln w="28575">
            <a:solidFill>
              <a:srgbClr val="1954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solidFill>
                <a:prstClr val="white"/>
              </a:solidFill>
            </a:endParaRPr>
          </a:p>
        </p:txBody>
      </p:sp>
      <p:grpSp>
        <p:nvGrpSpPr>
          <p:cNvPr id="7" name="组合 6"/>
          <p:cNvGrpSpPr/>
          <p:nvPr/>
        </p:nvGrpSpPr>
        <p:grpSpPr>
          <a:xfrm>
            <a:off x="4125471" y="1784393"/>
            <a:ext cx="2579022" cy="2311635"/>
            <a:chOff x="4950565" y="2141272"/>
            <a:chExt cx="3094826" cy="2773962"/>
          </a:xfrm>
          <a:solidFill>
            <a:srgbClr val="19547C"/>
          </a:solidFill>
        </p:grpSpPr>
        <p:sp>
          <p:nvSpPr>
            <p:cNvPr id="44" name="椭圆 43"/>
            <p:cNvSpPr/>
            <p:nvPr/>
          </p:nvSpPr>
          <p:spPr>
            <a:xfrm>
              <a:off x="4950565" y="2141272"/>
              <a:ext cx="151884" cy="15188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solidFill>
                  <a:prstClr val="white"/>
                </a:solidFill>
              </a:endParaRPr>
            </a:p>
          </p:txBody>
        </p:sp>
        <p:sp>
          <p:nvSpPr>
            <p:cNvPr id="45" name="椭圆 44"/>
            <p:cNvSpPr/>
            <p:nvPr/>
          </p:nvSpPr>
          <p:spPr>
            <a:xfrm>
              <a:off x="7893507" y="4763350"/>
              <a:ext cx="151884" cy="15188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solidFill>
                  <a:prstClr val="white"/>
                </a:solidFill>
              </a:endParaRPr>
            </a:p>
          </p:txBody>
        </p:sp>
      </p:grpSp>
      <p:grpSp>
        <p:nvGrpSpPr>
          <p:cNvPr id="6" name="组合 5"/>
          <p:cNvGrpSpPr/>
          <p:nvPr/>
        </p:nvGrpSpPr>
        <p:grpSpPr>
          <a:xfrm>
            <a:off x="4127691" y="1784394"/>
            <a:ext cx="2570183" cy="2331898"/>
            <a:chOff x="4953229" y="2141272"/>
            <a:chExt cx="3084220" cy="2798278"/>
          </a:xfrm>
        </p:grpSpPr>
        <p:sp>
          <p:nvSpPr>
            <p:cNvPr id="46" name="椭圆 45"/>
            <p:cNvSpPr/>
            <p:nvPr/>
          </p:nvSpPr>
          <p:spPr>
            <a:xfrm>
              <a:off x="4953229" y="4787666"/>
              <a:ext cx="151884" cy="151884"/>
            </a:xfrm>
            <a:prstGeom prst="ellipse">
              <a:avLst/>
            </a:prstGeom>
            <a:solidFill>
              <a:srgbClr val="1847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solidFill>
                  <a:prstClr val="white"/>
                </a:solidFill>
              </a:endParaRPr>
            </a:p>
          </p:txBody>
        </p:sp>
        <p:sp>
          <p:nvSpPr>
            <p:cNvPr id="47" name="椭圆 46"/>
            <p:cNvSpPr/>
            <p:nvPr/>
          </p:nvSpPr>
          <p:spPr>
            <a:xfrm>
              <a:off x="7885565" y="2141272"/>
              <a:ext cx="151884" cy="151884"/>
            </a:xfrm>
            <a:prstGeom prst="ellipse">
              <a:avLst/>
            </a:prstGeom>
            <a:solidFill>
              <a:srgbClr val="1847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solidFill>
                  <a:prstClr val="white"/>
                </a:solidFill>
              </a:endParaRPr>
            </a:p>
          </p:txBody>
        </p:sp>
      </p:grpSp>
      <p:sp>
        <p:nvSpPr>
          <p:cNvPr id="20" name="矩形 19"/>
          <p:cNvSpPr/>
          <p:nvPr/>
        </p:nvSpPr>
        <p:spPr>
          <a:xfrm>
            <a:off x="4061611" y="2712071"/>
            <a:ext cx="2675796" cy="461665"/>
          </a:xfrm>
          <a:prstGeom prst="rect">
            <a:avLst/>
          </a:prstGeom>
          <a:ln>
            <a:noFill/>
          </a:ln>
        </p:spPr>
        <p:txBody>
          <a:bodyPr wrap="square">
            <a:spAutoFit/>
          </a:bodyPr>
          <a:lstStyle/>
          <a:p>
            <a:pPr algn="ctr"/>
            <a:r>
              <a:rPr lang="en-US" altLang="zh-TW" sz="2400" b="1" dirty="0">
                <a:solidFill>
                  <a:srgbClr val="19547C"/>
                </a:solidFill>
                <a:latin typeface="Times New Roman" panose="02020603050405020304" pitchFamily="18" charset="0"/>
                <a:ea typeface="微軟正黑體" panose="020B0604030504040204" pitchFamily="34" charset="-120"/>
                <a:cs typeface="Times New Roman" panose="02020603050405020304" pitchFamily="18" charset="0"/>
              </a:rPr>
              <a:t>Algorithms</a:t>
            </a:r>
            <a:endParaRPr lang="zh-TW" altLang="en-US" sz="2400" b="1" dirty="0">
              <a:solidFill>
                <a:srgbClr val="19547C"/>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22" name="矩形 21"/>
          <p:cNvSpPr/>
          <p:nvPr/>
        </p:nvSpPr>
        <p:spPr>
          <a:xfrm rot="13500000">
            <a:off x="2664928" y="2375060"/>
            <a:ext cx="1118411" cy="1118413"/>
          </a:xfrm>
          <a:prstGeom prst="rect">
            <a:avLst/>
          </a:prstGeom>
          <a:solidFill>
            <a:srgbClr val="1954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solidFill>
                <a:prstClr val="white"/>
              </a:solidFill>
            </a:endParaRPr>
          </a:p>
        </p:txBody>
      </p:sp>
      <p:sp>
        <p:nvSpPr>
          <p:cNvPr id="23" name="矩形 22"/>
          <p:cNvSpPr/>
          <p:nvPr/>
        </p:nvSpPr>
        <p:spPr>
          <a:xfrm>
            <a:off x="2875319" y="2588017"/>
            <a:ext cx="697628" cy="707886"/>
          </a:xfrm>
          <a:prstGeom prst="rect">
            <a:avLst/>
          </a:prstGeom>
        </p:spPr>
        <p:txBody>
          <a:bodyPr wrap="none">
            <a:spAutoFit/>
          </a:bodyPr>
          <a:lstStyle/>
          <a:p>
            <a:pPr algn="ctr"/>
            <a:r>
              <a:rPr lang="en-US" altLang="zh-CN" sz="4000" dirty="0">
                <a:solidFill>
                  <a:prstClr val="white"/>
                </a:solidFill>
                <a:latin typeface="Times New Roman" panose="02020603050405020304" pitchFamily="18" charset="0"/>
                <a:ea typeface="Open Sans" panose="020B0606030504020204" pitchFamily="34" charset="0"/>
                <a:cs typeface="Times New Roman" panose="02020603050405020304" pitchFamily="18" charset="0"/>
              </a:rPr>
              <a:t>0</a:t>
            </a:r>
            <a:r>
              <a:rPr lang="en-US" altLang="zh-TW" sz="4000" dirty="0">
                <a:solidFill>
                  <a:prstClr val="white"/>
                </a:solidFill>
                <a:latin typeface="Times New Roman" panose="02020603050405020304" pitchFamily="18" charset="0"/>
                <a:ea typeface="Open Sans" panose="020B0606030504020204" pitchFamily="34" charset="0"/>
                <a:cs typeface="Times New Roman" panose="02020603050405020304" pitchFamily="18" charset="0"/>
              </a:rPr>
              <a:t>3</a:t>
            </a:r>
            <a:endParaRPr lang="zh-CN" altLang="en-US" sz="4000" dirty="0">
              <a:solidFill>
                <a:prstClr val="white"/>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776750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a:extLst>
              <a:ext uri="{FF2B5EF4-FFF2-40B4-BE49-F238E27FC236}">
                <a16:creationId xmlns:a16="http://schemas.microsoft.com/office/drawing/2014/main" id="{444D8C64-AE1C-419D-8EB4-85B9DB1513BD}"/>
              </a:ext>
            </a:extLst>
          </p:cNvPr>
          <p:cNvSpPr/>
          <p:nvPr/>
        </p:nvSpPr>
        <p:spPr>
          <a:xfrm>
            <a:off x="0" y="5593804"/>
            <a:ext cx="10160000" cy="144016"/>
          </a:xfrm>
          <a:prstGeom prst="rect">
            <a:avLst/>
          </a:prstGeom>
          <a:solidFill>
            <a:srgbClr val="1954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17" name="文字方塊 16">
            <a:extLst>
              <a:ext uri="{FF2B5EF4-FFF2-40B4-BE49-F238E27FC236}">
                <a16:creationId xmlns:a16="http://schemas.microsoft.com/office/drawing/2014/main" id="{BE3CCF74-590F-497D-805B-FA47E18F79DE}"/>
              </a:ext>
            </a:extLst>
          </p:cNvPr>
          <p:cNvSpPr txBox="1"/>
          <p:nvPr/>
        </p:nvSpPr>
        <p:spPr>
          <a:xfrm>
            <a:off x="9714160" y="5341995"/>
            <a:ext cx="338555" cy="276999"/>
          </a:xfrm>
          <a:prstGeom prst="rect">
            <a:avLst/>
          </a:prstGeom>
          <a:solidFill>
            <a:srgbClr val="F2F2F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rtlCol="0">
            <a:spAutoFit/>
          </a:bodyPr>
          <a:lstStyle>
            <a:defPPr>
              <a:defRPr lang="zh-CN"/>
            </a:defPPr>
            <a:lvl1pPr algn="ctr">
              <a:defRPr sz="1200">
                <a:latin typeface="Times New Roman" panose="02020603050405020304" pitchFamily="18" charset="0"/>
                <a:ea typeface="微軟正黑體" panose="020B0604030504040204" pitchFamily="34" charset="-120"/>
                <a:cs typeface="Times New Roman" panose="02020603050405020304" pitchFamily="18" charset="0"/>
              </a:defRPr>
            </a:lvl1pPr>
          </a:lstStyle>
          <a:p>
            <a:fld id="{19A49D38-1635-49F9-B1EF-5073AC75FB01}" type="slidenum">
              <a:rPr lang="zh-TW" altLang="en-US"/>
              <a:pPr/>
              <a:t>19</a:t>
            </a:fld>
            <a:endParaRPr lang="zh-TW" altLang="en-US" dirty="0"/>
          </a:p>
        </p:txBody>
      </p:sp>
      <p:sp>
        <p:nvSpPr>
          <p:cNvPr id="4" name="五边形 3"/>
          <p:cNvSpPr/>
          <p:nvPr/>
        </p:nvSpPr>
        <p:spPr>
          <a:xfrm>
            <a:off x="0" y="0"/>
            <a:ext cx="3711848" cy="576064"/>
          </a:xfrm>
          <a:prstGeom prst="homePlate">
            <a:avLst/>
          </a:prstGeom>
          <a:solidFill>
            <a:srgbClr val="1954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Key-Encapsulation Mechanisms</a:t>
            </a:r>
            <a:endParaRPr lang="zh-CN" altLang="en-US" b="1"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6" name="文字方塊 5">
            <a:extLst>
              <a:ext uri="{FF2B5EF4-FFF2-40B4-BE49-F238E27FC236}">
                <a16:creationId xmlns:a16="http://schemas.microsoft.com/office/drawing/2014/main" id="{288A8F03-FC88-46DE-A0B5-9785EAEF26A2}"/>
              </a:ext>
            </a:extLst>
          </p:cNvPr>
          <p:cNvSpPr txBox="1"/>
          <p:nvPr/>
        </p:nvSpPr>
        <p:spPr>
          <a:xfrm>
            <a:off x="543496" y="714959"/>
            <a:ext cx="8363006" cy="498663"/>
          </a:xfrm>
          <a:prstGeom prst="rect">
            <a:avLst/>
          </a:prstGeom>
          <a:noFill/>
        </p:spPr>
        <p:txBody>
          <a:bodyPr wrap="square" rtlCol="0">
            <a:spAutoFit/>
          </a:bodyPr>
          <a:lstStyle/>
          <a:p>
            <a:pPr marL="685800" lvl="1" indent="-228600">
              <a:lnSpc>
                <a:spcPct val="150000"/>
              </a:lnSpc>
              <a:spcBef>
                <a:spcPts val="500"/>
              </a:spcBef>
              <a:buFont typeface="Arial" panose="020B0604020202020204" pitchFamily="34" charset="0"/>
              <a:buChar char="•"/>
            </a:pPr>
            <a:endParaRPr lang="en-US" altLang="zh-TW" sz="2000" dirty="0">
              <a:latin typeface="Times New Roman" panose="02020603050405020304" pitchFamily="18" charset="0"/>
              <a:cs typeface="Segoe UI" panose="020B0502040204020203" pitchFamily="34" charset="0"/>
            </a:endParaRPr>
          </a:p>
        </p:txBody>
      </p:sp>
      <p:pic>
        <p:nvPicPr>
          <p:cNvPr id="3" name="圖片 2">
            <a:extLst>
              <a:ext uri="{FF2B5EF4-FFF2-40B4-BE49-F238E27FC236}">
                <a16:creationId xmlns:a16="http://schemas.microsoft.com/office/drawing/2014/main" id="{B718317D-61BA-4ACA-84A7-88D5138F7C9F}"/>
              </a:ext>
            </a:extLst>
          </p:cNvPr>
          <p:cNvPicPr>
            <a:picLocks noChangeAspect="1"/>
          </p:cNvPicPr>
          <p:nvPr/>
        </p:nvPicPr>
        <p:blipFill>
          <a:blip r:embed="rId3"/>
          <a:stretch>
            <a:fillRect/>
          </a:stretch>
        </p:blipFill>
        <p:spPr>
          <a:xfrm>
            <a:off x="5662296" y="1247902"/>
            <a:ext cx="4415742" cy="3666874"/>
          </a:xfrm>
          <a:prstGeom prst="rect">
            <a:avLst/>
          </a:prstGeom>
        </p:spPr>
      </p:pic>
      <p:sp>
        <p:nvSpPr>
          <p:cNvPr id="8" name="文字方塊 7">
            <a:extLst>
              <a:ext uri="{FF2B5EF4-FFF2-40B4-BE49-F238E27FC236}">
                <a16:creationId xmlns:a16="http://schemas.microsoft.com/office/drawing/2014/main" id="{F212656A-1D95-4098-9A33-DCC9CD3A2C7B}"/>
              </a:ext>
            </a:extLst>
          </p:cNvPr>
          <p:cNvSpPr txBox="1"/>
          <p:nvPr/>
        </p:nvSpPr>
        <p:spPr>
          <a:xfrm>
            <a:off x="-176584" y="714959"/>
            <a:ext cx="6120680" cy="5130700"/>
          </a:xfrm>
          <a:prstGeom prst="rect">
            <a:avLst/>
          </a:prstGeom>
          <a:noFill/>
        </p:spPr>
        <p:txBody>
          <a:bodyPr wrap="square" rtlCol="0">
            <a:spAutoFit/>
          </a:bodyPr>
          <a:lstStyle/>
          <a:p>
            <a:pPr marL="685800" lvl="1" indent="-228600">
              <a:lnSpc>
                <a:spcPct val="150000"/>
              </a:lnSpc>
              <a:spcBef>
                <a:spcPts val="500"/>
              </a:spcBef>
              <a:buFont typeface="Arial" panose="020B0604020202020204" pitchFamily="34" charset="0"/>
              <a:buChar char="•"/>
            </a:pPr>
            <a:r>
              <a:rPr lang="en-US" altLang="zh-TW" sz="2000" dirty="0">
                <a:latin typeface="Times New Roman" panose="02020603050405020304" pitchFamily="18" charset="0"/>
                <a:cs typeface="Segoe UI" panose="020B0502040204020203" pitchFamily="34" charset="0"/>
              </a:rPr>
              <a:t>Key-Encapsulation Mechanisms(KEM):</a:t>
            </a:r>
          </a:p>
          <a:p>
            <a:pPr marL="1257300" lvl="2" indent="-342900">
              <a:lnSpc>
                <a:spcPct val="150000"/>
              </a:lnSpc>
              <a:spcBef>
                <a:spcPts val="500"/>
              </a:spcBef>
              <a:buFont typeface="Wingdings" panose="05000000000000000000" pitchFamily="2" charset="2"/>
              <a:buChar char="n"/>
            </a:pPr>
            <a:r>
              <a:rPr lang="en-US" altLang="zh-TW" dirty="0">
                <a:latin typeface="Times New Roman" panose="02020603050405020304" pitchFamily="18" charset="0"/>
                <a:cs typeface="Segoe UI" panose="020B0502040204020203" pitchFamily="34" charset="0"/>
              </a:rPr>
              <a:t>KEM is an encryption scheme used to establish a shared secret key.</a:t>
            </a:r>
          </a:p>
          <a:p>
            <a:pPr marL="685800" lvl="1" indent="-228600">
              <a:lnSpc>
                <a:spcPct val="150000"/>
              </a:lnSpc>
              <a:spcBef>
                <a:spcPts val="500"/>
              </a:spcBef>
              <a:buFont typeface="Arial" panose="020B0604020202020204" pitchFamily="34" charset="0"/>
              <a:buChar char="•"/>
            </a:pPr>
            <a:r>
              <a:rPr lang="en-US" altLang="zh-TW" sz="2000" dirty="0">
                <a:latin typeface="Times New Roman" panose="02020603050405020304" pitchFamily="18" charset="0"/>
                <a:cs typeface="Segoe UI" panose="020B0502040204020203" pitchFamily="34" charset="0"/>
              </a:rPr>
              <a:t>The three core algorithms of KEM:</a:t>
            </a:r>
          </a:p>
          <a:p>
            <a:pPr marL="1257300" lvl="2" indent="-342900">
              <a:lnSpc>
                <a:spcPct val="150000"/>
              </a:lnSpc>
              <a:spcBef>
                <a:spcPts val="500"/>
              </a:spcBef>
              <a:buFont typeface="Wingdings" panose="05000000000000000000" pitchFamily="2" charset="2"/>
              <a:buChar char="n"/>
            </a:pPr>
            <a:r>
              <a:rPr lang="en-US" altLang="zh-TW" dirty="0" err="1">
                <a:latin typeface="Times New Roman" panose="02020603050405020304" pitchFamily="18" charset="0"/>
                <a:cs typeface="Segoe UI" panose="020B0502040204020203" pitchFamily="34" charset="0"/>
              </a:rPr>
              <a:t>KeyGen</a:t>
            </a:r>
            <a:r>
              <a:rPr lang="en-US" altLang="zh-TW" dirty="0">
                <a:latin typeface="Times New Roman" panose="02020603050405020304" pitchFamily="18" charset="0"/>
                <a:cs typeface="Segoe UI" panose="020B0502040204020203" pitchFamily="34" charset="0"/>
              </a:rPr>
              <a:t>: A probabilistic key generation algorithm used to generate public and private keys.</a:t>
            </a:r>
          </a:p>
          <a:p>
            <a:pPr marL="1257300" lvl="2" indent="-342900">
              <a:lnSpc>
                <a:spcPct val="150000"/>
              </a:lnSpc>
              <a:spcBef>
                <a:spcPts val="500"/>
              </a:spcBef>
              <a:buFont typeface="Wingdings" panose="05000000000000000000" pitchFamily="2" charset="2"/>
              <a:buChar char="n"/>
            </a:pPr>
            <a:r>
              <a:rPr lang="en-US" altLang="zh-TW" dirty="0" err="1">
                <a:latin typeface="Times New Roman" panose="02020603050405020304" pitchFamily="18" charset="0"/>
                <a:cs typeface="Segoe UI" panose="020B0502040204020203" pitchFamily="34" charset="0"/>
              </a:rPr>
              <a:t>Encaps</a:t>
            </a:r>
            <a:r>
              <a:rPr lang="en-US" altLang="zh-TW" dirty="0">
                <a:latin typeface="Times New Roman" panose="02020603050405020304" pitchFamily="18" charset="0"/>
                <a:cs typeface="Segoe UI" panose="020B0502040204020203" pitchFamily="34" charset="0"/>
              </a:rPr>
              <a:t>: A probabilistic encapsulation algorithm that uses a public key to encrypt plaintext.</a:t>
            </a:r>
          </a:p>
          <a:p>
            <a:pPr marL="1257300" lvl="2" indent="-342900">
              <a:lnSpc>
                <a:spcPct val="150000"/>
              </a:lnSpc>
              <a:spcBef>
                <a:spcPts val="500"/>
              </a:spcBef>
              <a:buFont typeface="Wingdings" panose="05000000000000000000" pitchFamily="2" charset="2"/>
              <a:buChar char="n"/>
            </a:pPr>
            <a:r>
              <a:rPr lang="en-US" altLang="zh-TW" dirty="0" err="1">
                <a:latin typeface="Times New Roman" panose="02020603050405020304" pitchFamily="18" charset="0"/>
                <a:cs typeface="Segoe UI" panose="020B0502040204020203" pitchFamily="34" charset="0"/>
              </a:rPr>
              <a:t>Decaps</a:t>
            </a:r>
            <a:r>
              <a:rPr lang="en-US" altLang="zh-TW" dirty="0">
                <a:latin typeface="Times New Roman" panose="02020603050405020304" pitchFamily="18" charset="0"/>
                <a:cs typeface="Segoe UI" panose="020B0502040204020203" pitchFamily="34" charset="0"/>
              </a:rPr>
              <a:t>: A deterministic decapsulation algorithm that uses a secret key to decode ciphertext</a:t>
            </a:r>
          </a:p>
          <a:p>
            <a:pPr marL="1257300" lvl="2" indent="-342900">
              <a:lnSpc>
                <a:spcPct val="150000"/>
              </a:lnSpc>
              <a:spcBef>
                <a:spcPts val="500"/>
              </a:spcBef>
              <a:buFont typeface="Wingdings" panose="05000000000000000000" pitchFamily="2" charset="2"/>
              <a:buChar char="n"/>
            </a:pPr>
            <a:endParaRPr lang="en-US" altLang="zh-TW" sz="2000" dirty="0">
              <a:latin typeface="Times New Roman" panose="02020603050405020304" pitchFamily="18" charset="0"/>
              <a:cs typeface="Segoe UI" panose="020B0502040204020203" pitchFamily="34" charset="0"/>
            </a:endParaRPr>
          </a:p>
        </p:txBody>
      </p:sp>
    </p:spTree>
    <p:extLst>
      <p:ext uri="{BB962C8B-B14F-4D97-AF65-F5344CB8AC3E}">
        <p14:creationId xmlns:p14="http://schemas.microsoft.com/office/powerpoint/2010/main" val="16260857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a:extLst>
              <a:ext uri="{FF2B5EF4-FFF2-40B4-BE49-F238E27FC236}">
                <a16:creationId xmlns:a16="http://schemas.microsoft.com/office/drawing/2014/main" id="{444D8C64-AE1C-419D-8EB4-85B9DB1513BD}"/>
              </a:ext>
            </a:extLst>
          </p:cNvPr>
          <p:cNvSpPr/>
          <p:nvPr/>
        </p:nvSpPr>
        <p:spPr>
          <a:xfrm>
            <a:off x="0" y="5593804"/>
            <a:ext cx="10160000" cy="144016"/>
          </a:xfrm>
          <a:prstGeom prst="rect">
            <a:avLst/>
          </a:prstGeom>
          <a:solidFill>
            <a:srgbClr val="1954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19" name="群組 18">
            <a:extLst>
              <a:ext uri="{FF2B5EF4-FFF2-40B4-BE49-F238E27FC236}">
                <a16:creationId xmlns:a16="http://schemas.microsoft.com/office/drawing/2014/main" id="{3B8927E0-CF77-44D4-9C12-C6792EB457DC}"/>
              </a:ext>
            </a:extLst>
          </p:cNvPr>
          <p:cNvGrpSpPr/>
          <p:nvPr/>
        </p:nvGrpSpPr>
        <p:grpSpPr>
          <a:xfrm>
            <a:off x="428080" y="1231208"/>
            <a:ext cx="3078479" cy="3196085"/>
            <a:chOff x="955889" y="1999495"/>
            <a:chExt cx="3078479" cy="3196085"/>
          </a:xfrm>
        </p:grpSpPr>
        <p:grpSp>
          <p:nvGrpSpPr>
            <p:cNvPr id="20" name="群組 19">
              <a:extLst>
                <a:ext uri="{FF2B5EF4-FFF2-40B4-BE49-F238E27FC236}">
                  <a16:creationId xmlns:a16="http://schemas.microsoft.com/office/drawing/2014/main" id="{BFC2FFBD-E677-446D-A424-7BFCC36B2175}"/>
                </a:ext>
              </a:extLst>
            </p:cNvPr>
            <p:cNvGrpSpPr/>
            <p:nvPr/>
          </p:nvGrpSpPr>
          <p:grpSpPr>
            <a:xfrm>
              <a:off x="1735200" y="3266685"/>
              <a:ext cx="2299168" cy="1928895"/>
              <a:chOff x="4946415" y="521145"/>
              <a:chExt cx="2299168" cy="1928895"/>
            </a:xfrm>
          </p:grpSpPr>
          <p:sp>
            <p:nvSpPr>
              <p:cNvPr id="26" name="圆角矩形 18">
                <a:extLst>
                  <a:ext uri="{FF2B5EF4-FFF2-40B4-BE49-F238E27FC236}">
                    <a16:creationId xmlns:a16="http://schemas.microsoft.com/office/drawing/2014/main" id="{01F9FAD7-4EBE-4A16-AD74-7F6E8670D385}"/>
                  </a:ext>
                </a:extLst>
              </p:cNvPr>
              <p:cNvSpPr/>
              <p:nvPr/>
            </p:nvSpPr>
            <p:spPr>
              <a:xfrm rot="2700000">
                <a:off x="5163125" y="521145"/>
                <a:ext cx="1928895" cy="1928895"/>
              </a:xfrm>
              <a:prstGeom prst="ellipse">
                <a:avLst/>
              </a:prstGeom>
              <a:gradFill>
                <a:gsLst>
                  <a:gs pos="0">
                    <a:srgbClr val="FFFFFF"/>
                  </a:gs>
                  <a:gs pos="100000">
                    <a:schemeClr val="bg1">
                      <a:lumMod val="95000"/>
                    </a:schemeClr>
                  </a:gs>
                </a:gsLst>
                <a:lin ang="15000000" scaled="0"/>
              </a:gradFill>
              <a:ln w="25400">
                <a:gradFill>
                  <a:gsLst>
                    <a:gs pos="0">
                      <a:schemeClr val="bg1"/>
                    </a:gs>
                    <a:gs pos="100000">
                      <a:schemeClr val="bg1">
                        <a:lumMod val="95000"/>
                      </a:schemeClr>
                    </a:gs>
                  </a:gsLst>
                  <a:lin ang="5400000" scaled="1"/>
                </a:gradFill>
              </a:ln>
              <a:effectLst>
                <a:outerShdw blurRad="63500" sx="103000" sy="103000" algn="ctr"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Times New Roman" panose="02020603050405020304" pitchFamily="18" charset="0"/>
                  <a:cs typeface="Times New Roman" panose="02020603050405020304" pitchFamily="18" charset="0"/>
                </a:endParaRPr>
              </a:p>
            </p:txBody>
          </p:sp>
          <p:sp>
            <p:nvSpPr>
              <p:cNvPr id="27" name="圆角矩形 19">
                <a:extLst>
                  <a:ext uri="{FF2B5EF4-FFF2-40B4-BE49-F238E27FC236}">
                    <a16:creationId xmlns:a16="http://schemas.microsoft.com/office/drawing/2014/main" id="{1507A994-9395-4D0A-A082-A77CD0D2BF82}"/>
                  </a:ext>
                </a:extLst>
              </p:cNvPr>
              <p:cNvSpPr/>
              <p:nvPr/>
            </p:nvSpPr>
            <p:spPr>
              <a:xfrm rot="2700000">
                <a:off x="5233247" y="622841"/>
                <a:ext cx="1725504" cy="1725504"/>
              </a:xfrm>
              <a:prstGeom prst="ellipse">
                <a:avLst/>
              </a:prstGeom>
              <a:noFill/>
              <a:ln w="3175">
                <a:solidFill>
                  <a:srgbClr val="18478F"/>
                </a:solidFill>
                <a:prstDash val="solid"/>
              </a:ln>
              <a:effectLst>
                <a:outerShdw blurRad="63500" sx="103000" sy="103000" algn="ctr"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Times New Roman" panose="02020603050405020304" pitchFamily="18" charset="0"/>
                  <a:cs typeface="Times New Roman" panose="02020603050405020304" pitchFamily="18" charset="0"/>
                </a:endParaRPr>
              </a:p>
            </p:txBody>
          </p:sp>
          <p:sp>
            <p:nvSpPr>
              <p:cNvPr id="28" name="矩形 20" descr="e7d195523061f1c0205959036996ad55c215b892a7aac5c0B9ADEF7896FB48F2EF97163A2DE1401E1875DEDC438B7864AD24CA23553DBBBD975DAF4CAD4A2592689FFB6CEE59FFA55B2702D0E5EE29CDDE744B5A58D848E290B0F3363EEEFF85AEACDB2C4783B3CFD20D9E72AC2F528B09A88B84C6E73CDEC5D6CB26D43C2398027A14BE9DBFE415">
                <a:extLst>
                  <a:ext uri="{FF2B5EF4-FFF2-40B4-BE49-F238E27FC236}">
                    <a16:creationId xmlns:a16="http://schemas.microsoft.com/office/drawing/2014/main" id="{A36AB3F7-A0C3-4E24-BF7D-8E6AFA5AA864}"/>
                  </a:ext>
                </a:extLst>
              </p:cNvPr>
              <p:cNvSpPr/>
              <p:nvPr/>
            </p:nvSpPr>
            <p:spPr>
              <a:xfrm>
                <a:off x="4946415" y="1113924"/>
                <a:ext cx="2299168" cy="649188"/>
              </a:xfrm>
              <a:prstGeom prst="ellipse">
                <a:avLst/>
              </a:prstGeom>
              <a:ln>
                <a:noFill/>
              </a:ln>
            </p:spPr>
            <p:txBody>
              <a:bodyPr wrap="square">
                <a:spAutoFit/>
              </a:bodyPr>
              <a:lstStyle/>
              <a:p>
                <a:pPr algn="ctr"/>
                <a:r>
                  <a:rPr lang="en-US" altLang="zh-TW" sz="2400" b="1" dirty="0">
                    <a:solidFill>
                      <a:srgbClr val="19547C"/>
                    </a:solidFill>
                    <a:latin typeface="Times New Roman" panose="02020603050405020304" pitchFamily="18" charset="0"/>
                    <a:ea typeface="Open Sans" panose="020B0606030504020204" pitchFamily="34" charset="0"/>
                    <a:cs typeface="Times New Roman" panose="02020603050405020304" pitchFamily="18" charset="0"/>
                  </a:rPr>
                  <a:t>Contents</a:t>
                </a:r>
                <a:endParaRPr lang="en-US" altLang="zh-CN" sz="2400" b="1" dirty="0">
                  <a:solidFill>
                    <a:srgbClr val="19547C"/>
                  </a:solidFill>
                  <a:latin typeface="Times New Roman" panose="02020603050405020304" pitchFamily="18" charset="0"/>
                  <a:ea typeface="Open Sans" panose="020B0606030504020204" pitchFamily="34" charset="0"/>
                  <a:cs typeface="Times New Roman" panose="02020603050405020304" pitchFamily="18" charset="0"/>
                </a:endParaRPr>
              </a:p>
            </p:txBody>
          </p:sp>
        </p:grpSp>
        <p:grpSp>
          <p:nvGrpSpPr>
            <p:cNvPr id="21" name="群組 20">
              <a:extLst>
                <a:ext uri="{FF2B5EF4-FFF2-40B4-BE49-F238E27FC236}">
                  <a16:creationId xmlns:a16="http://schemas.microsoft.com/office/drawing/2014/main" id="{75138089-9955-4A5D-924E-5ED893041429}"/>
                </a:ext>
              </a:extLst>
            </p:cNvPr>
            <p:cNvGrpSpPr/>
            <p:nvPr/>
          </p:nvGrpSpPr>
          <p:grpSpPr>
            <a:xfrm>
              <a:off x="955889" y="1999495"/>
              <a:ext cx="1928895" cy="1928895"/>
              <a:chOff x="28268" y="1737112"/>
              <a:chExt cx="1928895" cy="1928895"/>
            </a:xfrm>
          </p:grpSpPr>
          <p:grpSp>
            <p:nvGrpSpPr>
              <p:cNvPr id="22" name="群組 21">
                <a:extLst>
                  <a:ext uri="{FF2B5EF4-FFF2-40B4-BE49-F238E27FC236}">
                    <a16:creationId xmlns:a16="http://schemas.microsoft.com/office/drawing/2014/main" id="{17F81DC7-1DF9-4AC9-9316-9FC09A852BE5}"/>
                  </a:ext>
                </a:extLst>
              </p:cNvPr>
              <p:cNvGrpSpPr/>
              <p:nvPr/>
            </p:nvGrpSpPr>
            <p:grpSpPr>
              <a:xfrm>
                <a:off x="28268" y="1737112"/>
                <a:ext cx="1928895" cy="1928895"/>
                <a:chOff x="5131552" y="521146"/>
                <a:chExt cx="1928895" cy="1928895"/>
              </a:xfrm>
            </p:grpSpPr>
            <p:sp>
              <p:nvSpPr>
                <p:cNvPr id="24" name="圆角矩形 18">
                  <a:extLst>
                    <a:ext uri="{FF2B5EF4-FFF2-40B4-BE49-F238E27FC236}">
                      <a16:creationId xmlns:a16="http://schemas.microsoft.com/office/drawing/2014/main" id="{EDEB0F16-4EBA-4631-913E-3CD2F9B4EC31}"/>
                    </a:ext>
                  </a:extLst>
                </p:cNvPr>
                <p:cNvSpPr/>
                <p:nvPr/>
              </p:nvSpPr>
              <p:spPr>
                <a:xfrm rot="2700000">
                  <a:off x="5131552" y="521146"/>
                  <a:ext cx="1928895" cy="1928895"/>
                </a:xfrm>
                <a:prstGeom prst="ellipse">
                  <a:avLst/>
                </a:prstGeom>
                <a:gradFill>
                  <a:gsLst>
                    <a:gs pos="0">
                      <a:srgbClr val="FFFFFF"/>
                    </a:gs>
                    <a:gs pos="100000">
                      <a:schemeClr val="bg1">
                        <a:lumMod val="95000"/>
                      </a:schemeClr>
                    </a:gs>
                  </a:gsLst>
                  <a:lin ang="15000000" scaled="0"/>
                </a:gradFill>
                <a:ln w="25400">
                  <a:gradFill>
                    <a:gsLst>
                      <a:gs pos="0">
                        <a:schemeClr val="bg1"/>
                      </a:gs>
                      <a:gs pos="100000">
                        <a:schemeClr val="bg1">
                          <a:lumMod val="95000"/>
                        </a:schemeClr>
                      </a:gs>
                    </a:gsLst>
                    <a:lin ang="5400000" scaled="1"/>
                  </a:gradFill>
                </a:ln>
                <a:effectLst>
                  <a:outerShdw blurRad="63500" sx="103000" sy="103000" algn="ctr"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Times New Roman" panose="02020603050405020304" pitchFamily="18" charset="0"/>
                    <a:cs typeface="Times New Roman" panose="02020603050405020304" pitchFamily="18" charset="0"/>
                  </a:endParaRPr>
                </a:p>
              </p:txBody>
            </p:sp>
            <p:sp>
              <p:nvSpPr>
                <p:cNvPr id="25" name="圆角矩形 19">
                  <a:extLst>
                    <a:ext uri="{FF2B5EF4-FFF2-40B4-BE49-F238E27FC236}">
                      <a16:creationId xmlns:a16="http://schemas.microsoft.com/office/drawing/2014/main" id="{E6069322-5AD5-455E-9DB4-E9C52F60DD19}"/>
                    </a:ext>
                  </a:extLst>
                </p:cNvPr>
                <p:cNvSpPr/>
                <p:nvPr/>
              </p:nvSpPr>
              <p:spPr>
                <a:xfrm rot="2700000">
                  <a:off x="5233247" y="622841"/>
                  <a:ext cx="1725504" cy="1725504"/>
                </a:xfrm>
                <a:prstGeom prst="ellipse">
                  <a:avLst/>
                </a:prstGeom>
                <a:noFill/>
                <a:ln w="3175">
                  <a:solidFill>
                    <a:srgbClr val="18478F"/>
                  </a:solidFill>
                  <a:prstDash val="solid"/>
                </a:ln>
                <a:effectLst>
                  <a:outerShdw blurRad="63500" sx="103000" sy="103000" algn="ctr"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Times New Roman" panose="02020603050405020304" pitchFamily="18" charset="0"/>
                    <a:cs typeface="Times New Roman" panose="02020603050405020304" pitchFamily="18" charset="0"/>
                  </a:endParaRPr>
                </a:p>
              </p:txBody>
            </p:sp>
          </p:grpSp>
          <p:pic>
            <p:nvPicPr>
              <p:cNvPr id="23" name="圖片 22">
                <a:extLst>
                  <a:ext uri="{FF2B5EF4-FFF2-40B4-BE49-F238E27FC236}">
                    <a16:creationId xmlns:a16="http://schemas.microsoft.com/office/drawing/2014/main" id="{FE34A512-B510-44AC-B277-EA06457E3018}"/>
                  </a:ext>
                </a:extLst>
              </p:cNvPr>
              <p:cNvPicPr>
                <a:picLocks noChangeAspect="1"/>
              </p:cNvPicPr>
              <p:nvPr/>
            </p:nvPicPr>
            <p:blipFill>
              <a:blip r:embed="rId3" cstate="print">
                <a:duotone>
                  <a:prstClr val="black"/>
                  <a:schemeClr val="accent5">
                    <a:lumMod val="60000"/>
                    <a:lumOff val="40000"/>
                    <a:tint val="45000"/>
                    <a:satMod val="400000"/>
                  </a:schemeClr>
                </a:duotone>
                <a:extLst>
                  <a:ext uri="{28A0092B-C50C-407E-A947-70E740481C1C}">
                    <a14:useLocalDpi xmlns:a14="http://schemas.microsoft.com/office/drawing/2010/main" val="0"/>
                  </a:ext>
                </a:extLst>
              </a:blip>
              <a:stretch>
                <a:fillRect/>
              </a:stretch>
            </p:blipFill>
            <p:spPr>
              <a:xfrm>
                <a:off x="452715" y="2208634"/>
                <a:ext cx="1080000" cy="1080000"/>
              </a:xfrm>
              <a:prstGeom prst="rect">
                <a:avLst/>
              </a:prstGeom>
            </p:spPr>
          </p:pic>
        </p:grpSp>
      </p:grpSp>
      <p:grpSp>
        <p:nvGrpSpPr>
          <p:cNvPr id="29" name="群組 28">
            <a:extLst>
              <a:ext uri="{FF2B5EF4-FFF2-40B4-BE49-F238E27FC236}">
                <a16:creationId xmlns:a16="http://schemas.microsoft.com/office/drawing/2014/main" id="{E0DA6879-ED96-4027-A829-21092649A21A}"/>
              </a:ext>
            </a:extLst>
          </p:cNvPr>
          <p:cNvGrpSpPr/>
          <p:nvPr/>
        </p:nvGrpSpPr>
        <p:grpSpPr>
          <a:xfrm>
            <a:off x="3881994" y="377050"/>
            <a:ext cx="5677501" cy="555003"/>
            <a:chOff x="3711773" y="710044"/>
            <a:chExt cx="5677501" cy="555003"/>
          </a:xfrm>
        </p:grpSpPr>
        <p:sp>
          <p:nvSpPr>
            <p:cNvPr id="30" name="圆角矩形 21">
              <a:extLst>
                <a:ext uri="{FF2B5EF4-FFF2-40B4-BE49-F238E27FC236}">
                  <a16:creationId xmlns:a16="http://schemas.microsoft.com/office/drawing/2014/main" id="{0820BEC2-C68E-4593-96BB-405AF330E897}"/>
                </a:ext>
              </a:extLst>
            </p:cNvPr>
            <p:cNvSpPr/>
            <p:nvPr/>
          </p:nvSpPr>
          <p:spPr>
            <a:xfrm>
              <a:off x="3989274" y="711255"/>
              <a:ext cx="5400000" cy="540000"/>
            </a:xfrm>
            <a:prstGeom prst="roundRect">
              <a:avLst/>
            </a:prstGeom>
            <a:gradFill>
              <a:gsLst>
                <a:gs pos="0">
                  <a:srgbClr val="FFFFFF"/>
                </a:gs>
                <a:gs pos="100000">
                  <a:schemeClr val="bg1">
                    <a:lumMod val="95000"/>
                  </a:schemeClr>
                </a:gs>
              </a:gsLst>
              <a:lin ang="15000000" scaled="0"/>
            </a:gradFill>
            <a:ln w="25400">
              <a:gradFill>
                <a:gsLst>
                  <a:gs pos="0">
                    <a:schemeClr val="bg1"/>
                  </a:gs>
                  <a:gs pos="100000">
                    <a:schemeClr val="bg1">
                      <a:lumMod val="95000"/>
                    </a:schemeClr>
                  </a:gs>
                </a:gsLst>
                <a:lin ang="5400000" scaled="1"/>
              </a:gradFill>
            </a:ln>
            <a:effectLst>
              <a:outerShdw blurRad="63500" sx="103000" sy="103000" algn="ctr"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Times New Roman" panose="02020603050405020304" pitchFamily="18" charset="0"/>
                <a:cs typeface="Times New Roman" panose="02020603050405020304" pitchFamily="18" charset="0"/>
              </a:endParaRPr>
            </a:p>
          </p:txBody>
        </p:sp>
        <p:sp>
          <p:nvSpPr>
            <p:cNvPr id="31" name="矩形 30">
              <a:extLst>
                <a:ext uri="{FF2B5EF4-FFF2-40B4-BE49-F238E27FC236}">
                  <a16:creationId xmlns:a16="http://schemas.microsoft.com/office/drawing/2014/main" id="{D455C417-0A0F-4038-ACA2-D30C5E7322FE}"/>
                </a:ext>
              </a:extLst>
            </p:cNvPr>
            <p:cNvSpPr/>
            <p:nvPr/>
          </p:nvSpPr>
          <p:spPr>
            <a:xfrm>
              <a:off x="4381722" y="796589"/>
              <a:ext cx="1499760" cy="369332"/>
            </a:xfrm>
            <a:prstGeom prst="rect">
              <a:avLst/>
            </a:prstGeom>
            <a:ln>
              <a:noFill/>
            </a:ln>
          </p:spPr>
          <p:txBody>
            <a:bodyPr wrap="square">
              <a:spAutoFit/>
            </a:bodyPr>
            <a:lstStyle/>
            <a:p>
              <a:r>
                <a:rPr lang="en-US" altLang="zh-TW" b="1" dirty="0">
                  <a:solidFill>
                    <a:srgbClr val="19547C"/>
                  </a:solidFill>
                  <a:latin typeface="Times New Roman" panose="02020603050405020304" pitchFamily="18" charset="0"/>
                  <a:ea typeface="微軟正黑體" panose="020B0604030504040204" pitchFamily="34" charset="-120"/>
                  <a:cs typeface="Times New Roman" panose="02020603050405020304" pitchFamily="18" charset="0"/>
                </a:rPr>
                <a:t>Introduction</a:t>
              </a:r>
              <a:endParaRPr lang="zh-TW" altLang="en-US" b="1" dirty="0">
                <a:solidFill>
                  <a:srgbClr val="19547C"/>
                </a:solidFill>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32" name="群組 31">
              <a:extLst>
                <a:ext uri="{FF2B5EF4-FFF2-40B4-BE49-F238E27FC236}">
                  <a16:creationId xmlns:a16="http://schemas.microsoft.com/office/drawing/2014/main" id="{0B45BCED-3EB2-4ACB-B5CF-D319224C5EC6}"/>
                </a:ext>
              </a:extLst>
            </p:cNvPr>
            <p:cNvGrpSpPr/>
            <p:nvPr/>
          </p:nvGrpSpPr>
          <p:grpSpPr>
            <a:xfrm>
              <a:off x="3711773" y="710044"/>
              <a:ext cx="555004" cy="555003"/>
              <a:chOff x="4227339" y="5322365"/>
              <a:chExt cx="555004" cy="555003"/>
            </a:xfrm>
          </p:grpSpPr>
          <p:sp>
            <p:nvSpPr>
              <p:cNvPr id="33" name="矩形 32">
                <a:extLst>
                  <a:ext uri="{FF2B5EF4-FFF2-40B4-BE49-F238E27FC236}">
                    <a16:creationId xmlns:a16="http://schemas.microsoft.com/office/drawing/2014/main" id="{E901C51B-D4D3-4BC8-9B60-BB5156FBA19D}"/>
                  </a:ext>
                </a:extLst>
              </p:cNvPr>
              <p:cNvSpPr/>
              <p:nvPr/>
            </p:nvSpPr>
            <p:spPr>
              <a:xfrm rot="13500000">
                <a:off x="4227339" y="5322365"/>
                <a:ext cx="555003" cy="555004"/>
              </a:xfrm>
              <a:prstGeom prst="rect">
                <a:avLst/>
              </a:prstGeom>
              <a:solidFill>
                <a:srgbClr val="1954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Times New Roman" panose="02020603050405020304" pitchFamily="18" charset="0"/>
                  <a:cs typeface="Times New Roman" panose="02020603050405020304" pitchFamily="18" charset="0"/>
                </a:endParaRPr>
              </a:p>
            </p:txBody>
          </p:sp>
          <p:sp>
            <p:nvSpPr>
              <p:cNvPr id="34" name="矩形 33">
                <a:extLst>
                  <a:ext uri="{FF2B5EF4-FFF2-40B4-BE49-F238E27FC236}">
                    <a16:creationId xmlns:a16="http://schemas.microsoft.com/office/drawing/2014/main" id="{CFD563B3-14E1-4A0B-A72B-8F3391E74508}"/>
                  </a:ext>
                </a:extLst>
              </p:cNvPr>
              <p:cNvSpPr/>
              <p:nvPr/>
            </p:nvSpPr>
            <p:spPr>
              <a:xfrm>
                <a:off x="4253446" y="5370142"/>
                <a:ext cx="492443" cy="461665"/>
              </a:xfrm>
              <a:prstGeom prst="rect">
                <a:avLst/>
              </a:prstGeom>
            </p:spPr>
            <p:txBody>
              <a:bodyPr wrap="none">
                <a:spAutoFit/>
              </a:bodyPr>
              <a:lstStyle/>
              <a:p>
                <a:pPr algn="ctr"/>
                <a:r>
                  <a:rPr lang="en-US" altLang="zh-CN" sz="2400" dirty="0">
                    <a:solidFill>
                      <a:prstClr val="white"/>
                    </a:solidFill>
                    <a:latin typeface="Times New Roman" panose="02020603050405020304" pitchFamily="18" charset="0"/>
                    <a:ea typeface="Open Sans" panose="020B0606030504020204" pitchFamily="34" charset="0"/>
                    <a:cs typeface="Times New Roman" panose="02020603050405020304" pitchFamily="18" charset="0"/>
                  </a:rPr>
                  <a:t>01</a:t>
                </a:r>
                <a:endParaRPr lang="zh-CN" altLang="en-US" sz="2400" dirty="0">
                  <a:solidFill>
                    <a:prstClr val="white"/>
                  </a:solidFill>
                  <a:latin typeface="Times New Roman" panose="02020603050405020304" pitchFamily="18" charset="0"/>
                  <a:cs typeface="Times New Roman" panose="02020603050405020304" pitchFamily="18" charset="0"/>
                </a:endParaRPr>
              </a:p>
            </p:txBody>
          </p:sp>
        </p:grpSp>
      </p:grpSp>
      <p:grpSp>
        <p:nvGrpSpPr>
          <p:cNvPr id="35" name="群組 34">
            <a:extLst>
              <a:ext uri="{FF2B5EF4-FFF2-40B4-BE49-F238E27FC236}">
                <a16:creationId xmlns:a16="http://schemas.microsoft.com/office/drawing/2014/main" id="{3CBD598B-F82D-4E3F-8B38-12007930D789}"/>
              </a:ext>
            </a:extLst>
          </p:cNvPr>
          <p:cNvGrpSpPr/>
          <p:nvPr/>
        </p:nvGrpSpPr>
        <p:grpSpPr>
          <a:xfrm>
            <a:off x="3908100" y="2271190"/>
            <a:ext cx="5677501" cy="555003"/>
            <a:chOff x="3711773" y="710044"/>
            <a:chExt cx="5677501" cy="555003"/>
          </a:xfrm>
        </p:grpSpPr>
        <p:sp>
          <p:nvSpPr>
            <p:cNvPr id="36" name="圆角矩形 21">
              <a:extLst>
                <a:ext uri="{FF2B5EF4-FFF2-40B4-BE49-F238E27FC236}">
                  <a16:creationId xmlns:a16="http://schemas.microsoft.com/office/drawing/2014/main" id="{91FA13AF-CCDF-4EC7-A5C8-21112C5D6BCC}"/>
                </a:ext>
              </a:extLst>
            </p:cNvPr>
            <p:cNvSpPr/>
            <p:nvPr/>
          </p:nvSpPr>
          <p:spPr>
            <a:xfrm>
              <a:off x="3989274" y="711255"/>
              <a:ext cx="5400000" cy="540000"/>
            </a:xfrm>
            <a:prstGeom prst="roundRect">
              <a:avLst/>
            </a:prstGeom>
            <a:gradFill>
              <a:gsLst>
                <a:gs pos="0">
                  <a:srgbClr val="FFFFFF"/>
                </a:gs>
                <a:gs pos="100000">
                  <a:schemeClr val="bg1">
                    <a:lumMod val="95000"/>
                  </a:schemeClr>
                </a:gs>
              </a:gsLst>
              <a:lin ang="15000000" scaled="0"/>
            </a:gradFill>
            <a:ln w="25400">
              <a:gradFill>
                <a:gsLst>
                  <a:gs pos="0">
                    <a:schemeClr val="bg1"/>
                  </a:gs>
                  <a:gs pos="100000">
                    <a:schemeClr val="bg1">
                      <a:lumMod val="95000"/>
                    </a:schemeClr>
                  </a:gs>
                </a:gsLst>
                <a:lin ang="5400000" scaled="1"/>
              </a:gradFill>
            </a:ln>
            <a:effectLst>
              <a:outerShdw blurRad="63500" sx="103000" sy="103000" algn="ctr"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Times New Roman" panose="02020603050405020304" pitchFamily="18" charset="0"/>
                <a:cs typeface="Times New Roman" panose="02020603050405020304" pitchFamily="18" charset="0"/>
              </a:endParaRPr>
            </a:p>
          </p:txBody>
        </p:sp>
        <p:sp>
          <p:nvSpPr>
            <p:cNvPr id="37" name="矩形 36">
              <a:extLst>
                <a:ext uri="{FF2B5EF4-FFF2-40B4-BE49-F238E27FC236}">
                  <a16:creationId xmlns:a16="http://schemas.microsoft.com/office/drawing/2014/main" id="{596A7929-1EEB-4D84-A588-DA9B8382815D}"/>
                </a:ext>
              </a:extLst>
            </p:cNvPr>
            <p:cNvSpPr/>
            <p:nvPr/>
          </p:nvSpPr>
          <p:spPr>
            <a:xfrm>
              <a:off x="4381721" y="796589"/>
              <a:ext cx="2438734" cy="369332"/>
            </a:xfrm>
            <a:prstGeom prst="rect">
              <a:avLst/>
            </a:prstGeom>
            <a:ln>
              <a:noFill/>
            </a:ln>
          </p:spPr>
          <p:txBody>
            <a:bodyPr wrap="square">
              <a:spAutoFit/>
            </a:bodyPr>
            <a:lstStyle/>
            <a:p>
              <a:r>
                <a:rPr lang="en-US" altLang="zh-TW" b="1" dirty="0">
                  <a:solidFill>
                    <a:srgbClr val="19547C"/>
                  </a:solidFill>
                  <a:latin typeface="Times New Roman" panose="02020603050405020304" pitchFamily="18" charset="0"/>
                  <a:ea typeface="微軟正黑體" panose="020B0604030504040204" pitchFamily="34" charset="-120"/>
                  <a:cs typeface="Times New Roman" panose="02020603050405020304" pitchFamily="18" charset="0"/>
                </a:rPr>
                <a:t>Algorithms</a:t>
              </a:r>
              <a:endParaRPr lang="zh-TW" altLang="en-US" b="1" dirty="0">
                <a:solidFill>
                  <a:srgbClr val="19547C"/>
                </a:solidFill>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38" name="群組 37">
              <a:extLst>
                <a:ext uri="{FF2B5EF4-FFF2-40B4-BE49-F238E27FC236}">
                  <a16:creationId xmlns:a16="http://schemas.microsoft.com/office/drawing/2014/main" id="{95895550-8B5D-46BD-A3F5-EA392CCC7F59}"/>
                </a:ext>
              </a:extLst>
            </p:cNvPr>
            <p:cNvGrpSpPr/>
            <p:nvPr/>
          </p:nvGrpSpPr>
          <p:grpSpPr>
            <a:xfrm>
              <a:off x="3711773" y="710044"/>
              <a:ext cx="555004" cy="555003"/>
              <a:chOff x="4227339" y="5322365"/>
              <a:chExt cx="555004" cy="555003"/>
            </a:xfrm>
          </p:grpSpPr>
          <p:sp>
            <p:nvSpPr>
              <p:cNvPr id="39" name="矩形 38">
                <a:extLst>
                  <a:ext uri="{FF2B5EF4-FFF2-40B4-BE49-F238E27FC236}">
                    <a16:creationId xmlns:a16="http://schemas.microsoft.com/office/drawing/2014/main" id="{4A0CB576-43CB-4873-8899-5F1F109B5C6F}"/>
                  </a:ext>
                </a:extLst>
              </p:cNvPr>
              <p:cNvSpPr/>
              <p:nvPr/>
            </p:nvSpPr>
            <p:spPr>
              <a:xfrm rot="13500000">
                <a:off x="4227339" y="5322365"/>
                <a:ext cx="555003" cy="555004"/>
              </a:xfrm>
              <a:prstGeom prst="rect">
                <a:avLst/>
              </a:prstGeom>
              <a:solidFill>
                <a:srgbClr val="1954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Times New Roman" panose="02020603050405020304" pitchFamily="18" charset="0"/>
                  <a:cs typeface="Times New Roman" panose="02020603050405020304" pitchFamily="18" charset="0"/>
                </a:endParaRPr>
              </a:p>
            </p:txBody>
          </p:sp>
          <p:sp>
            <p:nvSpPr>
              <p:cNvPr id="40" name="矩形 39">
                <a:extLst>
                  <a:ext uri="{FF2B5EF4-FFF2-40B4-BE49-F238E27FC236}">
                    <a16:creationId xmlns:a16="http://schemas.microsoft.com/office/drawing/2014/main" id="{7103629C-B7C7-4241-8950-D3199F197925}"/>
                  </a:ext>
                </a:extLst>
              </p:cNvPr>
              <p:cNvSpPr/>
              <p:nvPr/>
            </p:nvSpPr>
            <p:spPr>
              <a:xfrm>
                <a:off x="4253445" y="5370142"/>
                <a:ext cx="492444" cy="461665"/>
              </a:xfrm>
              <a:prstGeom prst="rect">
                <a:avLst/>
              </a:prstGeom>
            </p:spPr>
            <p:txBody>
              <a:bodyPr wrap="none">
                <a:spAutoFit/>
              </a:bodyPr>
              <a:lstStyle/>
              <a:p>
                <a:pPr algn="ctr"/>
                <a:r>
                  <a:rPr lang="en-US" altLang="zh-CN" sz="2400" dirty="0">
                    <a:solidFill>
                      <a:prstClr val="white"/>
                    </a:solidFill>
                    <a:latin typeface="Times New Roman" panose="02020603050405020304" pitchFamily="18" charset="0"/>
                    <a:ea typeface="Open Sans" panose="020B0606030504020204" pitchFamily="34" charset="0"/>
                    <a:cs typeface="Times New Roman" panose="02020603050405020304" pitchFamily="18" charset="0"/>
                  </a:rPr>
                  <a:t>03</a:t>
                </a:r>
                <a:endParaRPr lang="zh-CN" altLang="en-US" sz="2400" dirty="0">
                  <a:solidFill>
                    <a:prstClr val="white"/>
                  </a:solidFill>
                  <a:latin typeface="Times New Roman" panose="02020603050405020304" pitchFamily="18" charset="0"/>
                  <a:cs typeface="Times New Roman" panose="02020603050405020304" pitchFamily="18" charset="0"/>
                </a:endParaRPr>
              </a:p>
            </p:txBody>
          </p:sp>
        </p:grpSp>
      </p:grpSp>
      <p:grpSp>
        <p:nvGrpSpPr>
          <p:cNvPr id="41" name="群組 40">
            <a:extLst>
              <a:ext uri="{FF2B5EF4-FFF2-40B4-BE49-F238E27FC236}">
                <a16:creationId xmlns:a16="http://schemas.microsoft.com/office/drawing/2014/main" id="{8D393F83-1402-419F-8276-C3ACF33A7294}"/>
              </a:ext>
            </a:extLst>
          </p:cNvPr>
          <p:cNvGrpSpPr/>
          <p:nvPr/>
        </p:nvGrpSpPr>
        <p:grpSpPr>
          <a:xfrm>
            <a:off x="3946881" y="4018386"/>
            <a:ext cx="5677501" cy="555003"/>
            <a:chOff x="3711773" y="710044"/>
            <a:chExt cx="5677501" cy="555003"/>
          </a:xfrm>
        </p:grpSpPr>
        <p:sp>
          <p:nvSpPr>
            <p:cNvPr id="42" name="圆角矩形 21">
              <a:extLst>
                <a:ext uri="{FF2B5EF4-FFF2-40B4-BE49-F238E27FC236}">
                  <a16:creationId xmlns:a16="http://schemas.microsoft.com/office/drawing/2014/main" id="{3D6719C8-4BE5-4142-B50E-C463E96FD050}"/>
                </a:ext>
              </a:extLst>
            </p:cNvPr>
            <p:cNvSpPr/>
            <p:nvPr/>
          </p:nvSpPr>
          <p:spPr>
            <a:xfrm>
              <a:off x="3989274" y="711255"/>
              <a:ext cx="5400000" cy="540000"/>
            </a:xfrm>
            <a:prstGeom prst="roundRect">
              <a:avLst/>
            </a:prstGeom>
            <a:gradFill>
              <a:gsLst>
                <a:gs pos="0">
                  <a:srgbClr val="FFFFFF"/>
                </a:gs>
                <a:gs pos="100000">
                  <a:schemeClr val="bg1">
                    <a:lumMod val="95000"/>
                  </a:schemeClr>
                </a:gs>
              </a:gsLst>
              <a:lin ang="15000000" scaled="0"/>
            </a:gradFill>
            <a:ln w="25400">
              <a:gradFill>
                <a:gsLst>
                  <a:gs pos="0">
                    <a:schemeClr val="bg1"/>
                  </a:gs>
                  <a:gs pos="100000">
                    <a:schemeClr val="bg1">
                      <a:lumMod val="95000"/>
                    </a:schemeClr>
                  </a:gs>
                </a:gsLst>
                <a:lin ang="5400000" scaled="1"/>
              </a:gradFill>
            </a:ln>
            <a:effectLst>
              <a:outerShdw blurRad="63500" sx="103000" sy="103000" algn="ctr"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Times New Roman" panose="02020603050405020304" pitchFamily="18" charset="0"/>
                <a:cs typeface="Times New Roman" panose="02020603050405020304" pitchFamily="18" charset="0"/>
              </a:endParaRPr>
            </a:p>
          </p:txBody>
        </p:sp>
        <p:sp>
          <p:nvSpPr>
            <p:cNvPr id="43" name="矩形 42">
              <a:extLst>
                <a:ext uri="{FF2B5EF4-FFF2-40B4-BE49-F238E27FC236}">
                  <a16:creationId xmlns:a16="http://schemas.microsoft.com/office/drawing/2014/main" id="{6E66A84B-C683-4284-B2A0-A620029C6219}"/>
                </a:ext>
              </a:extLst>
            </p:cNvPr>
            <p:cNvSpPr/>
            <p:nvPr/>
          </p:nvSpPr>
          <p:spPr>
            <a:xfrm>
              <a:off x="4381722" y="796589"/>
              <a:ext cx="2566902" cy="369332"/>
            </a:xfrm>
            <a:prstGeom prst="rect">
              <a:avLst/>
            </a:prstGeom>
            <a:ln>
              <a:noFill/>
            </a:ln>
          </p:spPr>
          <p:txBody>
            <a:bodyPr wrap="square">
              <a:spAutoFit/>
            </a:bodyPr>
            <a:lstStyle/>
            <a:p>
              <a:r>
                <a:rPr lang="en-US" altLang="zh-TW" b="1" dirty="0">
                  <a:solidFill>
                    <a:srgbClr val="19547C"/>
                  </a:solidFill>
                  <a:latin typeface="Times New Roman" panose="02020603050405020304" pitchFamily="18" charset="0"/>
                  <a:ea typeface="微軟正黑體" panose="020B0604030504040204" pitchFamily="34" charset="-120"/>
                  <a:cs typeface="Times New Roman" panose="02020603050405020304" pitchFamily="18" charset="0"/>
                </a:rPr>
                <a:t>Current progress</a:t>
              </a:r>
              <a:endParaRPr lang="zh-TW" altLang="en-US" b="1" dirty="0">
                <a:solidFill>
                  <a:srgbClr val="19547C"/>
                </a:solidFill>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44" name="群組 43">
              <a:extLst>
                <a:ext uri="{FF2B5EF4-FFF2-40B4-BE49-F238E27FC236}">
                  <a16:creationId xmlns:a16="http://schemas.microsoft.com/office/drawing/2014/main" id="{BA906755-1423-4755-9490-BF1F2DE7A1C9}"/>
                </a:ext>
              </a:extLst>
            </p:cNvPr>
            <p:cNvGrpSpPr/>
            <p:nvPr/>
          </p:nvGrpSpPr>
          <p:grpSpPr>
            <a:xfrm>
              <a:off x="3711773" y="710044"/>
              <a:ext cx="555004" cy="555003"/>
              <a:chOff x="4227339" y="5322365"/>
              <a:chExt cx="555004" cy="555003"/>
            </a:xfrm>
          </p:grpSpPr>
          <p:sp>
            <p:nvSpPr>
              <p:cNvPr id="45" name="矩形 44">
                <a:extLst>
                  <a:ext uri="{FF2B5EF4-FFF2-40B4-BE49-F238E27FC236}">
                    <a16:creationId xmlns:a16="http://schemas.microsoft.com/office/drawing/2014/main" id="{E96731E8-337D-4052-A074-1BCC58D7EDE6}"/>
                  </a:ext>
                </a:extLst>
              </p:cNvPr>
              <p:cNvSpPr/>
              <p:nvPr/>
            </p:nvSpPr>
            <p:spPr>
              <a:xfrm rot="13500000">
                <a:off x="4227339" y="5322365"/>
                <a:ext cx="555003" cy="555004"/>
              </a:xfrm>
              <a:prstGeom prst="rect">
                <a:avLst/>
              </a:prstGeom>
              <a:solidFill>
                <a:srgbClr val="1954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Times New Roman" panose="02020603050405020304" pitchFamily="18" charset="0"/>
                  <a:cs typeface="Times New Roman" panose="02020603050405020304" pitchFamily="18" charset="0"/>
                </a:endParaRPr>
              </a:p>
            </p:txBody>
          </p:sp>
          <p:sp>
            <p:nvSpPr>
              <p:cNvPr id="46" name="矩形 45">
                <a:extLst>
                  <a:ext uri="{FF2B5EF4-FFF2-40B4-BE49-F238E27FC236}">
                    <a16:creationId xmlns:a16="http://schemas.microsoft.com/office/drawing/2014/main" id="{3E79055A-831A-4EBB-B459-9E6AB45C6381}"/>
                  </a:ext>
                </a:extLst>
              </p:cNvPr>
              <p:cNvSpPr/>
              <p:nvPr/>
            </p:nvSpPr>
            <p:spPr>
              <a:xfrm>
                <a:off x="4253445" y="5370142"/>
                <a:ext cx="492444" cy="461665"/>
              </a:xfrm>
              <a:prstGeom prst="rect">
                <a:avLst/>
              </a:prstGeom>
            </p:spPr>
            <p:txBody>
              <a:bodyPr wrap="none">
                <a:spAutoFit/>
              </a:bodyPr>
              <a:lstStyle/>
              <a:p>
                <a:pPr algn="ctr"/>
                <a:r>
                  <a:rPr lang="en-US" altLang="zh-CN" sz="2400" dirty="0">
                    <a:solidFill>
                      <a:prstClr val="white"/>
                    </a:solidFill>
                    <a:latin typeface="Times New Roman" panose="02020603050405020304" pitchFamily="18" charset="0"/>
                    <a:ea typeface="Open Sans" panose="020B0606030504020204" pitchFamily="34" charset="0"/>
                    <a:cs typeface="Times New Roman" panose="02020603050405020304" pitchFamily="18" charset="0"/>
                  </a:rPr>
                  <a:t>05</a:t>
                </a:r>
                <a:endParaRPr lang="zh-CN" altLang="en-US" sz="2400" dirty="0">
                  <a:solidFill>
                    <a:prstClr val="white"/>
                  </a:solidFill>
                  <a:latin typeface="Times New Roman" panose="02020603050405020304" pitchFamily="18" charset="0"/>
                  <a:cs typeface="Times New Roman" panose="02020603050405020304" pitchFamily="18" charset="0"/>
                </a:endParaRPr>
              </a:p>
            </p:txBody>
          </p:sp>
        </p:grpSp>
      </p:grpSp>
      <p:grpSp>
        <p:nvGrpSpPr>
          <p:cNvPr id="59" name="群組 58">
            <a:extLst>
              <a:ext uri="{FF2B5EF4-FFF2-40B4-BE49-F238E27FC236}">
                <a16:creationId xmlns:a16="http://schemas.microsoft.com/office/drawing/2014/main" id="{534392C5-DA37-4B9D-A37E-615A0DDFECC0}"/>
              </a:ext>
            </a:extLst>
          </p:cNvPr>
          <p:cNvGrpSpPr/>
          <p:nvPr/>
        </p:nvGrpSpPr>
        <p:grpSpPr>
          <a:xfrm>
            <a:off x="3881994" y="1304105"/>
            <a:ext cx="5677501" cy="555003"/>
            <a:chOff x="3711773" y="710044"/>
            <a:chExt cx="5677501" cy="555003"/>
          </a:xfrm>
        </p:grpSpPr>
        <p:sp>
          <p:nvSpPr>
            <p:cNvPr id="60" name="圆角矩形 21">
              <a:extLst>
                <a:ext uri="{FF2B5EF4-FFF2-40B4-BE49-F238E27FC236}">
                  <a16:creationId xmlns:a16="http://schemas.microsoft.com/office/drawing/2014/main" id="{621D24FF-3EE4-4BAE-A2BD-345269EED86C}"/>
                </a:ext>
              </a:extLst>
            </p:cNvPr>
            <p:cNvSpPr/>
            <p:nvPr/>
          </p:nvSpPr>
          <p:spPr>
            <a:xfrm>
              <a:off x="3989274" y="711255"/>
              <a:ext cx="5400000" cy="540000"/>
            </a:xfrm>
            <a:prstGeom prst="roundRect">
              <a:avLst/>
            </a:prstGeom>
            <a:gradFill>
              <a:gsLst>
                <a:gs pos="0">
                  <a:srgbClr val="FFFFFF"/>
                </a:gs>
                <a:gs pos="100000">
                  <a:schemeClr val="bg1">
                    <a:lumMod val="95000"/>
                  </a:schemeClr>
                </a:gs>
              </a:gsLst>
              <a:lin ang="15000000" scaled="0"/>
            </a:gradFill>
            <a:ln w="25400">
              <a:gradFill>
                <a:gsLst>
                  <a:gs pos="0">
                    <a:schemeClr val="bg1"/>
                  </a:gs>
                  <a:gs pos="100000">
                    <a:schemeClr val="bg1">
                      <a:lumMod val="95000"/>
                    </a:schemeClr>
                  </a:gs>
                </a:gsLst>
                <a:lin ang="5400000" scaled="1"/>
              </a:gradFill>
            </a:ln>
            <a:effectLst>
              <a:outerShdw blurRad="63500" sx="103000" sy="103000" algn="ctr"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Times New Roman" panose="02020603050405020304" pitchFamily="18" charset="0"/>
                <a:cs typeface="Times New Roman" panose="02020603050405020304" pitchFamily="18" charset="0"/>
              </a:endParaRPr>
            </a:p>
          </p:txBody>
        </p:sp>
        <p:sp>
          <p:nvSpPr>
            <p:cNvPr id="61" name="矩形 60">
              <a:extLst>
                <a:ext uri="{FF2B5EF4-FFF2-40B4-BE49-F238E27FC236}">
                  <a16:creationId xmlns:a16="http://schemas.microsoft.com/office/drawing/2014/main" id="{22185FDA-C262-441E-955B-EFCCAD8C350C}"/>
                </a:ext>
              </a:extLst>
            </p:cNvPr>
            <p:cNvSpPr/>
            <p:nvPr/>
          </p:nvSpPr>
          <p:spPr>
            <a:xfrm>
              <a:off x="4381721" y="796589"/>
              <a:ext cx="3137610" cy="369332"/>
            </a:xfrm>
            <a:prstGeom prst="rect">
              <a:avLst/>
            </a:prstGeom>
            <a:ln>
              <a:noFill/>
            </a:ln>
          </p:spPr>
          <p:txBody>
            <a:bodyPr wrap="square">
              <a:spAutoFit/>
            </a:bodyPr>
            <a:lstStyle/>
            <a:p>
              <a:r>
                <a:rPr lang="en-US" altLang="zh-TW" b="1" dirty="0">
                  <a:solidFill>
                    <a:srgbClr val="19547C"/>
                  </a:solidFill>
                  <a:latin typeface="Times New Roman" panose="02020603050405020304" pitchFamily="18" charset="0"/>
                  <a:ea typeface="微軟正黑體" panose="020B0604030504040204" pitchFamily="34" charset="-120"/>
                  <a:cs typeface="Times New Roman" panose="02020603050405020304" pitchFamily="18" charset="0"/>
                </a:rPr>
                <a:t>Mathematical Foundations</a:t>
              </a:r>
            </a:p>
          </p:txBody>
        </p:sp>
        <p:grpSp>
          <p:nvGrpSpPr>
            <p:cNvPr id="62" name="群組 61">
              <a:extLst>
                <a:ext uri="{FF2B5EF4-FFF2-40B4-BE49-F238E27FC236}">
                  <a16:creationId xmlns:a16="http://schemas.microsoft.com/office/drawing/2014/main" id="{07844CAB-53E9-4D2E-B7E3-F7A466A48F7A}"/>
                </a:ext>
              </a:extLst>
            </p:cNvPr>
            <p:cNvGrpSpPr/>
            <p:nvPr/>
          </p:nvGrpSpPr>
          <p:grpSpPr>
            <a:xfrm>
              <a:off x="3711773" y="710044"/>
              <a:ext cx="555004" cy="555003"/>
              <a:chOff x="4227339" y="5322365"/>
              <a:chExt cx="555004" cy="555003"/>
            </a:xfrm>
          </p:grpSpPr>
          <p:sp>
            <p:nvSpPr>
              <p:cNvPr id="63" name="矩形 62">
                <a:extLst>
                  <a:ext uri="{FF2B5EF4-FFF2-40B4-BE49-F238E27FC236}">
                    <a16:creationId xmlns:a16="http://schemas.microsoft.com/office/drawing/2014/main" id="{CE81731F-09B3-4434-A6C1-AFB270C3CA31}"/>
                  </a:ext>
                </a:extLst>
              </p:cNvPr>
              <p:cNvSpPr/>
              <p:nvPr/>
            </p:nvSpPr>
            <p:spPr>
              <a:xfrm rot="13500000">
                <a:off x="4227339" y="5322365"/>
                <a:ext cx="555003" cy="555004"/>
              </a:xfrm>
              <a:prstGeom prst="rect">
                <a:avLst/>
              </a:prstGeom>
              <a:solidFill>
                <a:srgbClr val="1954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Times New Roman" panose="02020603050405020304" pitchFamily="18" charset="0"/>
                  <a:cs typeface="Times New Roman" panose="02020603050405020304" pitchFamily="18" charset="0"/>
                </a:endParaRPr>
              </a:p>
            </p:txBody>
          </p:sp>
          <p:sp>
            <p:nvSpPr>
              <p:cNvPr id="64" name="矩形 63">
                <a:extLst>
                  <a:ext uri="{FF2B5EF4-FFF2-40B4-BE49-F238E27FC236}">
                    <a16:creationId xmlns:a16="http://schemas.microsoft.com/office/drawing/2014/main" id="{E0C5AED2-93DF-4F0A-BC52-26F0F4DB6EFC}"/>
                  </a:ext>
                </a:extLst>
              </p:cNvPr>
              <p:cNvSpPr/>
              <p:nvPr/>
            </p:nvSpPr>
            <p:spPr>
              <a:xfrm>
                <a:off x="4253445" y="5370142"/>
                <a:ext cx="492444" cy="461665"/>
              </a:xfrm>
              <a:prstGeom prst="rect">
                <a:avLst/>
              </a:prstGeom>
            </p:spPr>
            <p:txBody>
              <a:bodyPr wrap="none">
                <a:spAutoFit/>
              </a:bodyPr>
              <a:lstStyle/>
              <a:p>
                <a:pPr algn="ctr"/>
                <a:r>
                  <a:rPr lang="en-US" altLang="zh-CN" sz="2400" dirty="0">
                    <a:solidFill>
                      <a:prstClr val="white"/>
                    </a:solidFill>
                    <a:latin typeface="Times New Roman" panose="02020603050405020304" pitchFamily="18" charset="0"/>
                    <a:ea typeface="Open Sans" panose="020B0606030504020204" pitchFamily="34" charset="0"/>
                    <a:cs typeface="Times New Roman" panose="02020603050405020304" pitchFamily="18" charset="0"/>
                  </a:rPr>
                  <a:t>02</a:t>
                </a:r>
                <a:endParaRPr lang="zh-CN" altLang="en-US" sz="2400" dirty="0">
                  <a:solidFill>
                    <a:prstClr val="white"/>
                  </a:solidFill>
                  <a:latin typeface="Times New Roman" panose="02020603050405020304" pitchFamily="18" charset="0"/>
                  <a:cs typeface="Times New Roman" panose="02020603050405020304" pitchFamily="18" charset="0"/>
                </a:endParaRPr>
              </a:p>
            </p:txBody>
          </p:sp>
        </p:grpSp>
      </p:grpSp>
      <p:grpSp>
        <p:nvGrpSpPr>
          <p:cNvPr id="54" name="群組 53">
            <a:extLst>
              <a:ext uri="{FF2B5EF4-FFF2-40B4-BE49-F238E27FC236}">
                <a16:creationId xmlns:a16="http://schemas.microsoft.com/office/drawing/2014/main" id="{401FD69C-B4B4-4C6A-A8F2-FB3428001D71}"/>
              </a:ext>
            </a:extLst>
          </p:cNvPr>
          <p:cNvGrpSpPr/>
          <p:nvPr/>
        </p:nvGrpSpPr>
        <p:grpSpPr>
          <a:xfrm>
            <a:off x="3902808" y="4876838"/>
            <a:ext cx="5677501" cy="555003"/>
            <a:chOff x="3711773" y="710044"/>
            <a:chExt cx="5677501" cy="555003"/>
          </a:xfrm>
        </p:grpSpPr>
        <p:sp>
          <p:nvSpPr>
            <p:cNvPr id="55" name="圆角矩形 21">
              <a:extLst>
                <a:ext uri="{FF2B5EF4-FFF2-40B4-BE49-F238E27FC236}">
                  <a16:creationId xmlns:a16="http://schemas.microsoft.com/office/drawing/2014/main" id="{57BD3124-7A27-4700-96AC-8D7E8535D6D3}"/>
                </a:ext>
              </a:extLst>
            </p:cNvPr>
            <p:cNvSpPr/>
            <p:nvPr/>
          </p:nvSpPr>
          <p:spPr>
            <a:xfrm>
              <a:off x="3989274" y="711255"/>
              <a:ext cx="5400000" cy="540000"/>
            </a:xfrm>
            <a:prstGeom prst="roundRect">
              <a:avLst/>
            </a:prstGeom>
            <a:gradFill>
              <a:gsLst>
                <a:gs pos="0">
                  <a:srgbClr val="FFFFFF"/>
                </a:gs>
                <a:gs pos="100000">
                  <a:schemeClr val="bg1">
                    <a:lumMod val="95000"/>
                  </a:schemeClr>
                </a:gs>
              </a:gsLst>
              <a:lin ang="15000000" scaled="0"/>
            </a:gradFill>
            <a:ln w="25400">
              <a:gradFill>
                <a:gsLst>
                  <a:gs pos="0">
                    <a:schemeClr val="bg1"/>
                  </a:gs>
                  <a:gs pos="100000">
                    <a:schemeClr val="bg1">
                      <a:lumMod val="95000"/>
                    </a:schemeClr>
                  </a:gs>
                </a:gsLst>
                <a:lin ang="5400000" scaled="1"/>
              </a:gradFill>
            </a:ln>
            <a:effectLst>
              <a:outerShdw blurRad="63500" sx="103000" sy="103000" algn="ctr"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Times New Roman" panose="02020603050405020304" pitchFamily="18" charset="0"/>
                <a:cs typeface="Times New Roman" panose="02020603050405020304" pitchFamily="18" charset="0"/>
              </a:endParaRPr>
            </a:p>
          </p:txBody>
        </p:sp>
        <p:sp>
          <p:nvSpPr>
            <p:cNvPr id="56" name="矩形 55">
              <a:extLst>
                <a:ext uri="{FF2B5EF4-FFF2-40B4-BE49-F238E27FC236}">
                  <a16:creationId xmlns:a16="http://schemas.microsoft.com/office/drawing/2014/main" id="{DC9293F9-FE8F-4A0B-BB1A-6002CF76F26F}"/>
                </a:ext>
              </a:extLst>
            </p:cNvPr>
            <p:cNvSpPr/>
            <p:nvPr/>
          </p:nvSpPr>
          <p:spPr>
            <a:xfrm>
              <a:off x="4381722" y="796589"/>
              <a:ext cx="2566902" cy="369332"/>
            </a:xfrm>
            <a:prstGeom prst="rect">
              <a:avLst/>
            </a:prstGeom>
            <a:ln>
              <a:noFill/>
            </a:ln>
          </p:spPr>
          <p:txBody>
            <a:bodyPr wrap="square">
              <a:spAutoFit/>
            </a:bodyPr>
            <a:lstStyle/>
            <a:p>
              <a:r>
                <a:rPr lang="en-US" altLang="zh-TW" b="1" dirty="0">
                  <a:solidFill>
                    <a:srgbClr val="19547C"/>
                  </a:solidFill>
                  <a:latin typeface="Times New Roman" panose="02020603050405020304" pitchFamily="18" charset="0"/>
                  <a:ea typeface="微軟正黑體" panose="020B0604030504040204" pitchFamily="34" charset="-120"/>
                  <a:cs typeface="Times New Roman" panose="02020603050405020304" pitchFamily="18" charset="0"/>
                </a:rPr>
                <a:t>References</a:t>
              </a:r>
            </a:p>
          </p:txBody>
        </p:sp>
        <p:grpSp>
          <p:nvGrpSpPr>
            <p:cNvPr id="57" name="群組 56">
              <a:extLst>
                <a:ext uri="{FF2B5EF4-FFF2-40B4-BE49-F238E27FC236}">
                  <a16:creationId xmlns:a16="http://schemas.microsoft.com/office/drawing/2014/main" id="{C7DB7418-E615-42D9-80F1-0F3F19F42083}"/>
                </a:ext>
              </a:extLst>
            </p:cNvPr>
            <p:cNvGrpSpPr/>
            <p:nvPr/>
          </p:nvGrpSpPr>
          <p:grpSpPr>
            <a:xfrm>
              <a:off x="3711773" y="710044"/>
              <a:ext cx="555004" cy="555003"/>
              <a:chOff x="4227339" y="5322365"/>
              <a:chExt cx="555004" cy="555003"/>
            </a:xfrm>
          </p:grpSpPr>
          <p:sp>
            <p:nvSpPr>
              <p:cNvPr id="58" name="矩形 57">
                <a:extLst>
                  <a:ext uri="{FF2B5EF4-FFF2-40B4-BE49-F238E27FC236}">
                    <a16:creationId xmlns:a16="http://schemas.microsoft.com/office/drawing/2014/main" id="{C36A0D0C-CF63-40BC-AB23-4E72886B4A4C}"/>
                  </a:ext>
                </a:extLst>
              </p:cNvPr>
              <p:cNvSpPr/>
              <p:nvPr/>
            </p:nvSpPr>
            <p:spPr>
              <a:xfrm rot="13500000">
                <a:off x="4227339" y="5322365"/>
                <a:ext cx="555003" cy="555004"/>
              </a:xfrm>
              <a:prstGeom prst="rect">
                <a:avLst/>
              </a:prstGeom>
              <a:solidFill>
                <a:srgbClr val="1954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Times New Roman" panose="02020603050405020304" pitchFamily="18" charset="0"/>
                  <a:cs typeface="Times New Roman" panose="02020603050405020304" pitchFamily="18" charset="0"/>
                </a:endParaRPr>
              </a:p>
            </p:txBody>
          </p:sp>
          <p:sp>
            <p:nvSpPr>
              <p:cNvPr id="65" name="矩形 64">
                <a:extLst>
                  <a:ext uri="{FF2B5EF4-FFF2-40B4-BE49-F238E27FC236}">
                    <a16:creationId xmlns:a16="http://schemas.microsoft.com/office/drawing/2014/main" id="{56A66E7B-B56F-4819-AC84-6BE286B6EA09}"/>
                  </a:ext>
                </a:extLst>
              </p:cNvPr>
              <p:cNvSpPr/>
              <p:nvPr/>
            </p:nvSpPr>
            <p:spPr>
              <a:xfrm>
                <a:off x="4253445" y="5370142"/>
                <a:ext cx="492444" cy="461665"/>
              </a:xfrm>
              <a:prstGeom prst="rect">
                <a:avLst/>
              </a:prstGeom>
            </p:spPr>
            <p:txBody>
              <a:bodyPr wrap="none">
                <a:spAutoFit/>
              </a:bodyPr>
              <a:lstStyle/>
              <a:p>
                <a:pPr algn="ctr"/>
                <a:r>
                  <a:rPr lang="en-US" altLang="zh-CN" sz="2400" dirty="0">
                    <a:solidFill>
                      <a:prstClr val="white"/>
                    </a:solidFill>
                    <a:latin typeface="Times New Roman" panose="02020603050405020304" pitchFamily="18" charset="0"/>
                    <a:ea typeface="Open Sans" panose="020B0606030504020204" pitchFamily="34" charset="0"/>
                    <a:cs typeface="Times New Roman" panose="02020603050405020304" pitchFamily="18" charset="0"/>
                  </a:rPr>
                  <a:t>06</a:t>
                </a:r>
                <a:endParaRPr lang="zh-CN" altLang="en-US" sz="2400" dirty="0">
                  <a:solidFill>
                    <a:prstClr val="white"/>
                  </a:solidFill>
                  <a:latin typeface="Times New Roman" panose="02020603050405020304" pitchFamily="18" charset="0"/>
                  <a:cs typeface="Times New Roman" panose="02020603050405020304" pitchFamily="18" charset="0"/>
                </a:endParaRPr>
              </a:p>
            </p:txBody>
          </p:sp>
        </p:grpSp>
      </p:grpSp>
      <p:grpSp>
        <p:nvGrpSpPr>
          <p:cNvPr id="66" name="群組 65">
            <a:extLst>
              <a:ext uri="{FF2B5EF4-FFF2-40B4-BE49-F238E27FC236}">
                <a16:creationId xmlns:a16="http://schemas.microsoft.com/office/drawing/2014/main" id="{EDF0BB8A-ABC9-4787-B694-B56DFE585B7D}"/>
              </a:ext>
            </a:extLst>
          </p:cNvPr>
          <p:cNvGrpSpPr/>
          <p:nvPr/>
        </p:nvGrpSpPr>
        <p:grpSpPr>
          <a:xfrm>
            <a:off x="3908100" y="3127362"/>
            <a:ext cx="5677501" cy="555003"/>
            <a:chOff x="3711773" y="710044"/>
            <a:chExt cx="5677501" cy="555003"/>
          </a:xfrm>
        </p:grpSpPr>
        <p:sp>
          <p:nvSpPr>
            <p:cNvPr id="67" name="圆角矩形 21">
              <a:extLst>
                <a:ext uri="{FF2B5EF4-FFF2-40B4-BE49-F238E27FC236}">
                  <a16:creationId xmlns:a16="http://schemas.microsoft.com/office/drawing/2014/main" id="{7C74395A-31F2-4264-B7D3-628BAC45D46A}"/>
                </a:ext>
              </a:extLst>
            </p:cNvPr>
            <p:cNvSpPr/>
            <p:nvPr/>
          </p:nvSpPr>
          <p:spPr>
            <a:xfrm>
              <a:off x="3989274" y="711255"/>
              <a:ext cx="5400000" cy="540000"/>
            </a:xfrm>
            <a:prstGeom prst="roundRect">
              <a:avLst/>
            </a:prstGeom>
            <a:gradFill>
              <a:gsLst>
                <a:gs pos="0">
                  <a:srgbClr val="FFFFFF"/>
                </a:gs>
                <a:gs pos="100000">
                  <a:schemeClr val="bg1">
                    <a:lumMod val="95000"/>
                  </a:schemeClr>
                </a:gs>
              </a:gsLst>
              <a:lin ang="15000000" scaled="0"/>
            </a:gradFill>
            <a:ln w="25400">
              <a:gradFill>
                <a:gsLst>
                  <a:gs pos="0">
                    <a:schemeClr val="bg1"/>
                  </a:gs>
                  <a:gs pos="100000">
                    <a:schemeClr val="bg1">
                      <a:lumMod val="95000"/>
                    </a:schemeClr>
                  </a:gs>
                </a:gsLst>
                <a:lin ang="5400000" scaled="1"/>
              </a:gradFill>
            </a:ln>
            <a:effectLst>
              <a:outerShdw blurRad="63500" sx="103000" sy="103000" algn="ctr"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Times New Roman" panose="02020603050405020304" pitchFamily="18" charset="0"/>
                <a:cs typeface="Times New Roman" panose="02020603050405020304" pitchFamily="18" charset="0"/>
              </a:endParaRPr>
            </a:p>
          </p:txBody>
        </p:sp>
        <p:sp>
          <p:nvSpPr>
            <p:cNvPr id="68" name="矩形 67">
              <a:extLst>
                <a:ext uri="{FF2B5EF4-FFF2-40B4-BE49-F238E27FC236}">
                  <a16:creationId xmlns:a16="http://schemas.microsoft.com/office/drawing/2014/main" id="{4B8822BB-983F-4E5C-8F5A-34BAA4BD2F97}"/>
                </a:ext>
              </a:extLst>
            </p:cNvPr>
            <p:cNvSpPr/>
            <p:nvPr/>
          </p:nvSpPr>
          <p:spPr>
            <a:xfrm>
              <a:off x="4381722" y="796589"/>
              <a:ext cx="2566902" cy="369332"/>
            </a:xfrm>
            <a:prstGeom prst="rect">
              <a:avLst/>
            </a:prstGeom>
            <a:ln>
              <a:noFill/>
            </a:ln>
          </p:spPr>
          <p:txBody>
            <a:bodyPr wrap="square">
              <a:spAutoFit/>
            </a:bodyPr>
            <a:lstStyle/>
            <a:p>
              <a:r>
                <a:rPr lang="en-US" altLang="zh-TW" b="1" dirty="0">
                  <a:solidFill>
                    <a:srgbClr val="19547C"/>
                  </a:solidFill>
                  <a:latin typeface="Times New Roman" panose="02020603050405020304" pitchFamily="18" charset="0"/>
                  <a:ea typeface="微軟正黑體" panose="020B0604030504040204" pitchFamily="34" charset="-120"/>
                  <a:cs typeface="Times New Roman" panose="02020603050405020304" pitchFamily="18" charset="0"/>
                </a:rPr>
                <a:t>Architecture</a:t>
              </a:r>
              <a:endParaRPr lang="zh-TW" altLang="en-US" b="1" dirty="0">
                <a:solidFill>
                  <a:srgbClr val="19547C"/>
                </a:solidFill>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69" name="群組 68">
              <a:extLst>
                <a:ext uri="{FF2B5EF4-FFF2-40B4-BE49-F238E27FC236}">
                  <a16:creationId xmlns:a16="http://schemas.microsoft.com/office/drawing/2014/main" id="{B554455F-4CD9-42BD-9CE7-DE94E356726C}"/>
                </a:ext>
              </a:extLst>
            </p:cNvPr>
            <p:cNvGrpSpPr/>
            <p:nvPr/>
          </p:nvGrpSpPr>
          <p:grpSpPr>
            <a:xfrm>
              <a:off x="3711773" y="710044"/>
              <a:ext cx="555004" cy="555003"/>
              <a:chOff x="4227339" y="5322365"/>
              <a:chExt cx="555004" cy="555003"/>
            </a:xfrm>
          </p:grpSpPr>
          <p:sp>
            <p:nvSpPr>
              <p:cNvPr id="70" name="矩形 69">
                <a:extLst>
                  <a:ext uri="{FF2B5EF4-FFF2-40B4-BE49-F238E27FC236}">
                    <a16:creationId xmlns:a16="http://schemas.microsoft.com/office/drawing/2014/main" id="{ADDE8F0D-9D87-40A5-BC2F-9775E6F97CE7}"/>
                  </a:ext>
                </a:extLst>
              </p:cNvPr>
              <p:cNvSpPr/>
              <p:nvPr/>
            </p:nvSpPr>
            <p:spPr>
              <a:xfrm rot="13500000">
                <a:off x="4227339" y="5322365"/>
                <a:ext cx="555003" cy="555004"/>
              </a:xfrm>
              <a:prstGeom prst="rect">
                <a:avLst/>
              </a:prstGeom>
              <a:solidFill>
                <a:srgbClr val="1954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Times New Roman" panose="02020603050405020304" pitchFamily="18" charset="0"/>
                  <a:cs typeface="Times New Roman" panose="02020603050405020304" pitchFamily="18" charset="0"/>
                </a:endParaRPr>
              </a:p>
            </p:txBody>
          </p:sp>
          <p:sp>
            <p:nvSpPr>
              <p:cNvPr id="71" name="矩形 70">
                <a:extLst>
                  <a:ext uri="{FF2B5EF4-FFF2-40B4-BE49-F238E27FC236}">
                    <a16:creationId xmlns:a16="http://schemas.microsoft.com/office/drawing/2014/main" id="{B2B9C7EE-9A12-4357-97B7-998D5DEF8BC8}"/>
                  </a:ext>
                </a:extLst>
              </p:cNvPr>
              <p:cNvSpPr/>
              <p:nvPr/>
            </p:nvSpPr>
            <p:spPr>
              <a:xfrm>
                <a:off x="4253445" y="5370142"/>
                <a:ext cx="492444" cy="461665"/>
              </a:xfrm>
              <a:prstGeom prst="rect">
                <a:avLst/>
              </a:prstGeom>
            </p:spPr>
            <p:txBody>
              <a:bodyPr wrap="none">
                <a:spAutoFit/>
              </a:bodyPr>
              <a:lstStyle/>
              <a:p>
                <a:pPr algn="ctr"/>
                <a:r>
                  <a:rPr lang="en-US" altLang="zh-CN" sz="2400" dirty="0">
                    <a:solidFill>
                      <a:prstClr val="white"/>
                    </a:solidFill>
                    <a:latin typeface="Times New Roman" panose="02020603050405020304" pitchFamily="18" charset="0"/>
                    <a:ea typeface="Open Sans" panose="020B0606030504020204" pitchFamily="34" charset="0"/>
                    <a:cs typeface="Times New Roman" panose="02020603050405020304" pitchFamily="18" charset="0"/>
                  </a:rPr>
                  <a:t>04</a:t>
                </a:r>
                <a:endParaRPr lang="zh-CN" altLang="en-US" sz="2400" dirty="0">
                  <a:solidFill>
                    <a:prstClr val="white"/>
                  </a:solidFill>
                  <a:latin typeface="Times New Roman" panose="02020603050405020304" pitchFamily="18" charset="0"/>
                  <a:cs typeface="Times New Roman" panose="02020603050405020304" pitchFamily="18" charset="0"/>
                </a:endParaRPr>
              </a:p>
            </p:txBody>
          </p:sp>
        </p:grpSp>
      </p:grpSp>
    </p:spTree>
    <p:extLst>
      <p:ext uri="{BB962C8B-B14F-4D97-AF65-F5344CB8AC3E}">
        <p14:creationId xmlns:p14="http://schemas.microsoft.com/office/powerpoint/2010/main" val="8039419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a:extLst>
              <a:ext uri="{FF2B5EF4-FFF2-40B4-BE49-F238E27FC236}">
                <a16:creationId xmlns:a16="http://schemas.microsoft.com/office/drawing/2014/main" id="{444D8C64-AE1C-419D-8EB4-85B9DB1513BD}"/>
              </a:ext>
            </a:extLst>
          </p:cNvPr>
          <p:cNvSpPr/>
          <p:nvPr/>
        </p:nvSpPr>
        <p:spPr>
          <a:xfrm>
            <a:off x="0" y="5593804"/>
            <a:ext cx="10160000" cy="144016"/>
          </a:xfrm>
          <a:prstGeom prst="rect">
            <a:avLst/>
          </a:prstGeom>
          <a:solidFill>
            <a:srgbClr val="1954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17" name="文字方塊 16">
            <a:extLst>
              <a:ext uri="{FF2B5EF4-FFF2-40B4-BE49-F238E27FC236}">
                <a16:creationId xmlns:a16="http://schemas.microsoft.com/office/drawing/2014/main" id="{BE3CCF74-590F-497D-805B-FA47E18F79DE}"/>
              </a:ext>
            </a:extLst>
          </p:cNvPr>
          <p:cNvSpPr txBox="1"/>
          <p:nvPr/>
        </p:nvSpPr>
        <p:spPr>
          <a:xfrm>
            <a:off x="9714160" y="5341995"/>
            <a:ext cx="338555" cy="276999"/>
          </a:xfrm>
          <a:prstGeom prst="rect">
            <a:avLst/>
          </a:prstGeom>
          <a:solidFill>
            <a:srgbClr val="F2F2F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rtlCol="0">
            <a:spAutoFit/>
          </a:bodyPr>
          <a:lstStyle>
            <a:defPPr>
              <a:defRPr lang="zh-CN"/>
            </a:defPPr>
            <a:lvl1pPr algn="ctr">
              <a:defRPr sz="1200">
                <a:latin typeface="Times New Roman" panose="02020603050405020304" pitchFamily="18" charset="0"/>
                <a:ea typeface="微軟正黑體" panose="020B0604030504040204" pitchFamily="34" charset="-120"/>
                <a:cs typeface="Times New Roman" panose="02020603050405020304" pitchFamily="18" charset="0"/>
              </a:defRPr>
            </a:lvl1pPr>
          </a:lstStyle>
          <a:p>
            <a:fld id="{19A49D38-1635-49F9-B1EF-5073AC75FB01}" type="slidenum">
              <a:rPr lang="zh-TW" altLang="en-US"/>
              <a:pPr/>
              <a:t>20</a:t>
            </a:fld>
            <a:endParaRPr lang="zh-TW" altLang="en-US" dirty="0"/>
          </a:p>
        </p:txBody>
      </p:sp>
      <p:sp>
        <p:nvSpPr>
          <p:cNvPr id="4" name="五边形 3"/>
          <p:cNvSpPr/>
          <p:nvPr/>
        </p:nvSpPr>
        <p:spPr>
          <a:xfrm>
            <a:off x="0" y="0"/>
            <a:ext cx="2127672" cy="576064"/>
          </a:xfrm>
          <a:prstGeom prst="homePlate">
            <a:avLst/>
          </a:prstGeom>
          <a:solidFill>
            <a:srgbClr val="1954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b="1" dirty="0" err="1">
                <a:latin typeface="Times New Roman" panose="02020603050405020304" pitchFamily="18" charset="0"/>
                <a:ea typeface="微軟正黑體" panose="020B0604030504040204" pitchFamily="34" charset="-120"/>
                <a:cs typeface="Times New Roman" panose="02020603050405020304" pitchFamily="18" charset="0"/>
              </a:rPr>
              <a:t>Kyber</a:t>
            </a:r>
            <a:r>
              <a:rPr lang="en-US" altLang="zh-CN" b="1" dirty="0">
                <a:latin typeface="Times New Roman" panose="02020603050405020304" pitchFamily="18" charset="0"/>
                <a:ea typeface="微軟正黑體" panose="020B0604030504040204" pitchFamily="34" charset="-120"/>
                <a:cs typeface="Times New Roman" panose="02020603050405020304" pitchFamily="18" charset="0"/>
              </a:rPr>
              <a:t> - KEM </a:t>
            </a:r>
            <a:endParaRPr lang="zh-CN" altLang="en-US" b="1"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6" name="文字方塊 5">
            <a:extLst>
              <a:ext uri="{FF2B5EF4-FFF2-40B4-BE49-F238E27FC236}">
                <a16:creationId xmlns:a16="http://schemas.microsoft.com/office/drawing/2014/main" id="{288A8F03-FC88-46DE-A0B5-9785EAEF26A2}"/>
              </a:ext>
            </a:extLst>
          </p:cNvPr>
          <p:cNvSpPr txBox="1"/>
          <p:nvPr/>
        </p:nvSpPr>
        <p:spPr>
          <a:xfrm>
            <a:off x="543496" y="714959"/>
            <a:ext cx="8363006" cy="498663"/>
          </a:xfrm>
          <a:prstGeom prst="rect">
            <a:avLst/>
          </a:prstGeom>
          <a:noFill/>
        </p:spPr>
        <p:txBody>
          <a:bodyPr wrap="square" rtlCol="0">
            <a:spAutoFit/>
          </a:bodyPr>
          <a:lstStyle/>
          <a:p>
            <a:pPr marL="685800" lvl="1" indent="-228600">
              <a:lnSpc>
                <a:spcPct val="150000"/>
              </a:lnSpc>
              <a:spcBef>
                <a:spcPts val="500"/>
              </a:spcBef>
              <a:buFont typeface="Arial" panose="020B0604020202020204" pitchFamily="34" charset="0"/>
              <a:buChar char="•"/>
            </a:pPr>
            <a:endParaRPr lang="en-US" altLang="zh-TW" sz="2000" dirty="0">
              <a:latin typeface="Times New Roman" panose="02020603050405020304" pitchFamily="18" charset="0"/>
              <a:cs typeface="Segoe UI" panose="020B0502040204020203" pitchFamily="34" charset="0"/>
            </a:endParaRPr>
          </a:p>
        </p:txBody>
      </p:sp>
      <mc:AlternateContent xmlns:mc="http://schemas.openxmlformats.org/markup-compatibility/2006" xmlns:a14="http://schemas.microsoft.com/office/drawing/2010/main">
        <mc:Choice Requires="a14">
          <p:sp>
            <p:nvSpPr>
              <p:cNvPr id="8" name="文字方塊 7">
                <a:extLst>
                  <a:ext uri="{FF2B5EF4-FFF2-40B4-BE49-F238E27FC236}">
                    <a16:creationId xmlns:a16="http://schemas.microsoft.com/office/drawing/2014/main" id="{83177B68-9609-4553-8263-068AD0DB3FBA}"/>
                  </a:ext>
                </a:extLst>
              </p:cNvPr>
              <p:cNvSpPr txBox="1"/>
              <p:nvPr/>
            </p:nvSpPr>
            <p:spPr>
              <a:xfrm>
                <a:off x="0" y="576064"/>
                <a:ext cx="10040186" cy="2072042"/>
              </a:xfrm>
              <a:prstGeom prst="rect">
                <a:avLst/>
              </a:prstGeom>
              <a:noFill/>
            </p:spPr>
            <p:txBody>
              <a:bodyPr wrap="square" rtlCol="0">
                <a:spAutoFit/>
              </a:bodyPr>
              <a:lstStyle/>
              <a:p>
                <a:pPr marL="685800" lvl="1" indent="-228600">
                  <a:lnSpc>
                    <a:spcPct val="150000"/>
                  </a:lnSpc>
                  <a:spcBef>
                    <a:spcPts val="500"/>
                  </a:spcBef>
                  <a:buFont typeface="Arial" panose="020B0604020202020204" pitchFamily="34" charset="0"/>
                  <a:buChar char="•"/>
                </a:pPr>
                <a:r>
                  <a:rPr lang="en-US" altLang="zh-TW" sz="2000" dirty="0">
                    <a:latin typeface="Times New Roman" panose="02020603050405020304" pitchFamily="18" charset="0"/>
                    <a:cs typeface="Segoe UI" panose="020B0502040204020203" pitchFamily="34" charset="0"/>
                  </a:rPr>
                  <a:t>Key generation:</a:t>
                </a:r>
              </a:p>
              <a:p>
                <a:pPr marL="1257300" lvl="2" indent="-342900">
                  <a:lnSpc>
                    <a:spcPct val="150000"/>
                  </a:lnSpc>
                  <a:spcBef>
                    <a:spcPts val="500"/>
                  </a:spcBef>
                  <a:buFont typeface="Arial" panose="020B0604020202020204" pitchFamily="34" charset="0"/>
                  <a:buChar char="•"/>
                </a:pPr>
                <a:r>
                  <a:rPr lang="pt-BR" altLang="zh-TW" dirty="0">
                    <a:latin typeface="Times New Roman" panose="02020603050405020304" pitchFamily="18" charset="0"/>
                    <a:cs typeface="Segoe UI" panose="020B0502040204020203" pitchFamily="34" charset="0"/>
                  </a:rPr>
                  <a:t>Generate a random matrix </a:t>
                </a:r>
                <a14:m>
                  <m:oMath xmlns:m="http://schemas.openxmlformats.org/officeDocument/2006/math">
                    <m:r>
                      <a:rPr lang="pt-BR" altLang="zh-TW" i="1" dirty="0" smtClean="0">
                        <a:latin typeface="Cambria Math" panose="02040503050406030204" pitchFamily="18" charset="0"/>
                        <a:cs typeface="Segoe UI" panose="020B0502040204020203" pitchFamily="34" charset="0"/>
                      </a:rPr>
                      <m:t>𝐴</m:t>
                    </m:r>
                    <m:r>
                      <a:rPr lang="pt-BR" altLang="zh-TW" i="1" dirty="0" smtClean="0">
                        <a:latin typeface="Cambria Math" panose="02040503050406030204" pitchFamily="18" charset="0"/>
                        <a:cs typeface="Segoe UI" panose="020B0502040204020203" pitchFamily="34" charset="0"/>
                      </a:rPr>
                      <m:t> ∈ </m:t>
                    </m:r>
                    <m:sSubSup>
                      <m:sSubSupPr>
                        <m:ctrlPr>
                          <a:rPr lang="pt-BR" altLang="zh-TW" i="1" dirty="0" smtClean="0">
                            <a:latin typeface="Cambria Math" panose="02040503050406030204" pitchFamily="18" charset="0"/>
                            <a:cs typeface="Segoe UI" panose="020B0502040204020203" pitchFamily="34" charset="0"/>
                          </a:rPr>
                        </m:ctrlPr>
                      </m:sSubSupPr>
                      <m:e>
                        <m:r>
                          <a:rPr lang="pt-BR" altLang="zh-TW" i="1" dirty="0">
                            <a:latin typeface="Cambria Math" panose="02040503050406030204" pitchFamily="18" charset="0"/>
                            <a:cs typeface="Segoe UI" panose="020B0502040204020203" pitchFamily="34" charset="0"/>
                          </a:rPr>
                          <m:t>𝑅</m:t>
                        </m:r>
                      </m:e>
                      <m:sub>
                        <m:r>
                          <a:rPr lang="pt-BR" altLang="zh-TW" i="1" dirty="0">
                            <a:latin typeface="Cambria Math" panose="02040503050406030204" pitchFamily="18" charset="0"/>
                            <a:cs typeface="Segoe UI" panose="020B0502040204020203" pitchFamily="34" charset="0"/>
                          </a:rPr>
                          <m:t>𝑞</m:t>
                        </m:r>
                      </m:sub>
                      <m:sup>
                        <m:r>
                          <a:rPr lang="pt-BR" altLang="zh-TW" i="1" dirty="0">
                            <a:latin typeface="Cambria Math" panose="02040503050406030204" pitchFamily="18" charset="0"/>
                            <a:cs typeface="Segoe UI" panose="020B0502040204020203" pitchFamily="34" charset="0"/>
                          </a:rPr>
                          <m:t>𝑘</m:t>
                        </m:r>
                        <m:r>
                          <a:rPr lang="pt-BR" altLang="zh-TW" i="1" dirty="0">
                            <a:latin typeface="Cambria Math" panose="02040503050406030204" pitchFamily="18" charset="0"/>
                            <a:cs typeface="Segoe UI" panose="020B0502040204020203" pitchFamily="34" charset="0"/>
                          </a:rPr>
                          <m:t>×</m:t>
                        </m:r>
                        <m:r>
                          <a:rPr lang="pt-BR" altLang="zh-TW" i="1" dirty="0">
                            <a:latin typeface="Cambria Math" panose="02040503050406030204" pitchFamily="18" charset="0"/>
                            <a:cs typeface="Segoe UI" panose="020B0502040204020203" pitchFamily="34" charset="0"/>
                          </a:rPr>
                          <m:t>𝑘</m:t>
                        </m:r>
                      </m:sup>
                    </m:sSubSup>
                    <m:r>
                      <a:rPr lang="pt-BR" altLang="zh-TW" i="1" dirty="0" smtClean="0">
                        <a:latin typeface="Cambria Math" panose="02040503050406030204" pitchFamily="18" charset="0"/>
                        <a:cs typeface="Segoe UI" panose="020B0502040204020203" pitchFamily="34" charset="0"/>
                      </a:rPr>
                      <m:t> </m:t>
                    </m:r>
                  </m:oMath>
                </a14:m>
                <a:r>
                  <a:rPr lang="pt-BR" altLang="zh-TW" dirty="0">
                    <a:latin typeface="Times New Roman" panose="02020603050405020304" pitchFamily="18" charset="0"/>
                    <a:cs typeface="Segoe UI" panose="020B0502040204020203" pitchFamily="34" charset="0"/>
                  </a:rPr>
                  <a:t>and a secret vector </a:t>
                </a:r>
                <a14:m>
                  <m:oMath xmlns:m="http://schemas.openxmlformats.org/officeDocument/2006/math">
                    <m:r>
                      <a:rPr lang="pt-BR" altLang="zh-TW" i="1" dirty="0" smtClean="0">
                        <a:latin typeface="Cambria Math" panose="02040503050406030204" pitchFamily="18" charset="0"/>
                        <a:cs typeface="Segoe UI" panose="020B0502040204020203" pitchFamily="34" charset="0"/>
                      </a:rPr>
                      <m:t>𝑠</m:t>
                    </m:r>
                    <m:r>
                      <a:rPr lang="pt-BR" altLang="zh-TW" i="1" dirty="0" smtClean="0">
                        <a:latin typeface="Cambria Math" panose="02040503050406030204" pitchFamily="18" charset="0"/>
                        <a:cs typeface="Segoe UI" panose="020B0502040204020203" pitchFamily="34" charset="0"/>
                      </a:rPr>
                      <m:t> ∈</m:t>
                    </m:r>
                    <m:sSubSup>
                      <m:sSubSupPr>
                        <m:ctrlPr>
                          <a:rPr lang="pt-BR" altLang="zh-TW" i="1" dirty="0">
                            <a:latin typeface="Cambria Math" panose="02040503050406030204" pitchFamily="18" charset="0"/>
                            <a:cs typeface="Segoe UI" panose="020B0502040204020203" pitchFamily="34" charset="0"/>
                          </a:rPr>
                        </m:ctrlPr>
                      </m:sSubSupPr>
                      <m:e>
                        <m:r>
                          <a:rPr lang="pt-BR" altLang="zh-TW" i="1" dirty="0">
                            <a:latin typeface="Cambria Math" panose="02040503050406030204" pitchFamily="18" charset="0"/>
                            <a:cs typeface="Segoe UI" panose="020B0502040204020203" pitchFamily="34" charset="0"/>
                          </a:rPr>
                          <m:t>𝑅</m:t>
                        </m:r>
                      </m:e>
                      <m:sub>
                        <m:r>
                          <a:rPr lang="pt-BR" altLang="zh-TW" i="1" dirty="0">
                            <a:latin typeface="Cambria Math" panose="02040503050406030204" pitchFamily="18" charset="0"/>
                            <a:cs typeface="Segoe UI" panose="020B0502040204020203" pitchFamily="34" charset="0"/>
                          </a:rPr>
                          <m:t>𝑞</m:t>
                        </m:r>
                      </m:sub>
                      <m:sup>
                        <m:r>
                          <a:rPr lang="pt-BR" altLang="zh-TW" i="1" dirty="0">
                            <a:latin typeface="Cambria Math" panose="02040503050406030204" pitchFamily="18" charset="0"/>
                            <a:cs typeface="Segoe UI" panose="020B0502040204020203" pitchFamily="34" charset="0"/>
                          </a:rPr>
                          <m:t>𝑘</m:t>
                        </m:r>
                      </m:sup>
                    </m:sSubSup>
                  </m:oMath>
                </a14:m>
                <a:r>
                  <a:rPr lang="pt-BR" altLang="zh-TW" dirty="0">
                    <a:latin typeface="Times New Roman" panose="02020603050405020304" pitchFamily="18" charset="0"/>
                    <a:cs typeface="Segoe UI" panose="020B0502040204020203" pitchFamily="34" charset="0"/>
                  </a:rPr>
                  <a:t>.</a:t>
                </a:r>
              </a:p>
              <a:p>
                <a:pPr marL="1257300" lvl="2" indent="-342900">
                  <a:lnSpc>
                    <a:spcPct val="150000"/>
                  </a:lnSpc>
                  <a:spcBef>
                    <a:spcPts val="500"/>
                  </a:spcBef>
                  <a:buFont typeface="Arial" panose="020B0604020202020204" pitchFamily="34" charset="0"/>
                  <a:buChar char="•"/>
                </a:pPr>
                <a:r>
                  <a:rPr lang="en-US" altLang="zh-TW" dirty="0"/>
                  <a:t>Compute </a:t>
                </a:r>
                <a14:m>
                  <m:oMath xmlns:m="http://schemas.openxmlformats.org/officeDocument/2006/math">
                    <m:r>
                      <a:rPr lang="en-US" altLang="zh-TW" i="1" dirty="0" smtClean="0">
                        <a:latin typeface="Cambria Math" panose="02040503050406030204" pitchFamily="18" charset="0"/>
                      </a:rPr>
                      <m:t>𝑏</m:t>
                    </m:r>
                    <m:r>
                      <a:rPr lang="en-US" altLang="zh-TW" i="1" dirty="0" smtClean="0">
                        <a:latin typeface="Cambria Math" panose="02040503050406030204" pitchFamily="18" charset="0"/>
                      </a:rPr>
                      <m:t> = </m:t>
                    </m:r>
                    <m:r>
                      <a:rPr lang="en-US" altLang="zh-TW" i="1" dirty="0" smtClean="0">
                        <a:latin typeface="Cambria Math" panose="02040503050406030204" pitchFamily="18" charset="0"/>
                      </a:rPr>
                      <m:t>𝐴</m:t>
                    </m:r>
                    <m:r>
                      <a:rPr lang="en-US" altLang="zh-TW" i="1" dirty="0" smtClean="0">
                        <a:latin typeface="Cambria Math" panose="02040503050406030204" pitchFamily="18" charset="0"/>
                        <a:ea typeface="Cambria Math" panose="02040503050406030204" pitchFamily="18" charset="0"/>
                      </a:rPr>
                      <m:t>∙</m:t>
                    </m:r>
                    <m:r>
                      <a:rPr lang="en-US" altLang="zh-TW" i="1" dirty="0" smtClean="0">
                        <a:latin typeface="Cambria Math" panose="02040503050406030204" pitchFamily="18" charset="0"/>
                      </a:rPr>
                      <m:t>𝑠</m:t>
                    </m:r>
                    <m:r>
                      <a:rPr lang="en-US" altLang="zh-TW" i="1" dirty="0" smtClean="0">
                        <a:latin typeface="Cambria Math" panose="02040503050406030204" pitchFamily="18" charset="0"/>
                      </a:rPr>
                      <m:t> + </m:t>
                    </m:r>
                    <m:r>
                      <a:rPr lang="en-US" altLang="zh-TW" i="1" dirty="0" smtClean="0">
                        <a:latin typeface="Cambria Math" panose="02040503050406030204" pitchFamily="18" charset="0"/>
                      </a:rPr>
                      <m:t>𝑒</m:t>
                    </m:r>
                    <m:r>
                      <a:rPr lang="en-US" altLang="zh-TW" i="1" dirty="0" smtClean="0">
                        <a:latin typeface="Cambria Math" panose="02040503050406030204" pitchFamily="18" charset="0"/>
                      </a:rPr>
                      <m:t> </m:t>
                    </m:r>
                    <m:r>
                      <a:rPr lang="en-US" altLang="zh-TW" i="1" dirty="0" smtClean="0">
                        <a:latin typeface="Cambria Math" panose="02040503050406030204" pitchFamily="18" charset="0"/>
                      </a:rPr>
                      <m:t>𝑚𝑜𝑑</m:t>
                    </m:r>
                    <m:r>
                      <a:rPr lang="en-US" altLang="zh-TW" i="1" dirty="0" smtClean="0">
                        <a:latin typeface="Cambria Math" panose="02040503050406030204" pitchFamily="18" charset="0"/>
                      </a:rPr>
                      <m:t> </m:t>
                    </m:r>
                    <m:r>
                      <a:rPr lang="en-US" altLang="zh-TW" i="1" dirty="0" smtClean="0">
                        <a:latin typeface="Cambria Math" panose="02040503050406030204" pitchFamily="18" charset="0"/>
                      </a:rPr>
                      <m:t>𝑞</m:t>
                    </m:r>
                  </m:oMath>
                </a14:m>
                <a:r>
                  <a:rPr lang="en-US" altLang="zh-TW" dirty="0"/>
                  <a:t>, where e is a vector drawn from the noise distribution.</a:t>
                </a:r>
              </a:p>
              <a:p>
                <a:pPr marL="1257300" lvl="2" indent="-342900">
                  <a:lnSpc>
                    <a:spcPct val="150000"/>
                  </a:lnSpc>
                  <a:spcBef>
                    <a:spcPts val="500"/>
                  </a:spcBef>
                  <a:buFont typeface="Arial" panose="020B0604020202020204" pitchFamily="34" charset="0"/>
                  <a:buChar char="•"/>
                </a:pPr>
                <a:r>
                  <a:rPr lang="en-US" altLang="zh-TW" dirty="0"/>
                  <a:t>The public key is (A, b) and the private key is s.</a:t>
                </a:r>
                <a:endParaRPr lang="zh-TW" altLang="en-US" dirty="0"/>
              </a:p>
            </p:txBody>
          </p:sp>
        </mc:Choice>
        <mc:Fallback xmlns="">
          <p:sp>
            <p:nvSpPr>
              <p:cNvPr id="8" name="文字方塊 7">
                <a:extLst>
                  <a:ext uri="{FF2B5EF4-FFF2-40B4-BE49-F238E27FC236}">
                    <a16:creationId xmlns:a16="http://schemas.microsoft.com/office/drawing/2014/main" id="{83177B68-9609-4553-8263-068AD0DB3FBA}"/>
                  </a:ext>
                </a:extLst>
              </p:cNvPr>
              <p:cNvSpPr txBox="1">
                <a:spLocks noRot="1" noChangeAspect="1" noMove="1" noResize="1" noEditPoints="1" noAdjustHandles="1" noChangeArrowheads="1" noChangeShapeType="1" noTextEdit="1"/>
              </p:cNvSpPr>
              <p:nvPr/>
            </p:nvSpPr>
            <p:spPr>
              <a:xfrm>
                <a:off x="0" y="576064"/>
                <a:ext cx="10040186" cy="2072042"/>
              </a:xfrm>
              <a:prstGeom prst="rect">
                <a:avLst/>
              </a:prstGeom>
              <a:blipFill>
                <a:blip r:embed="rId3"/>
                <a:stretch>
                  <a:fillRect b="-294"/>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8833191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a:extLst>
              <a:ext uri="{FF2B5EF4-FFF2-40B4-BE49-F238E27FC236}">
                <a16:creationId xmlns:a16="http://schemas.microsoft.com/office/drawing/2014/main" id="{444D8C64-AE1C-419D-8EB4-85B9DB1513BD}"/>
              </a:ext>
            </a:extLst>
          </p:cNvPr>
          <p:cNvSpPr/>
          <p:nvPr/>
        </p:nvSpPr>
        <p:spPr>
          <a:xfrm>
            <a:off x="0" y="5593804"/>
            <a:ext cx="10160000" cy="144016"/>
          </a:xfrm>
          <a:prstGeom prst="rect">
            <a:avLst/>
          </a:prstGeom>
          <a:solidFill>
            <a:srgbClr val="1954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17" name="文字方塊 16">
            <a:extLst>
              <a:ext uri="{FF2B5EF4-FFF2-40B4-BE49-F238E27FC236}">
                <a16:creationId xmlns:a16="http://schemas.microsoft.com/office/drawing/2014/main" id="{BE3CCF74-590F-497D-805B-FA47E18F79DE}"/>
              </a:ext>
            </a:extLst>
          </p:cNvPr>
          <p:cNvSpPr txBox="1"/>
          <p:nvPr/>
        </p:nvSpPr>
        <p:spPr>
          <a:xfrm>
            <a:off x="9714160" y="5341995"/>
            <a:ext cx="338555" cy="276999"/>
          </a:xfrm>
          <a:prstGeom prst="rect">
            <a:avLst/>
          </a:prstGeom>
          <a:solidFill>
            <a:srgbClr val="F2F2F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rtlCol="0">
            <a:spAutoFit/>
          </a:bodyPr>
          <a:lstStyle>
            <a:defPPr>
              <a:defRPr lang="zh-CN"/>
            </a:defPPr>
            <a:lvl1pPr algn="ctr">
              <a:defRPr sz="1200">
                <a:latin typeface="Times New Roman" panose="02020603050405020304" pitchFamily="18" charset="0"/>
                <a:ea typeface="微軟正黑體" panose="020B0604030504040204" pitchFamily="34" charset="-120"/>
                <a:cs typeface="Times New Roman" panose="02020603050405020304" pitchFamily="18" charset="0"/>
              </a:defRPr>
            </a:lvl1pPr>
          </a:lstStyle>
          <a:p>
            <a:fld id="{19A49D38-1635-49F9-B1EF-5073AC75FB01}" type="slidenum">
              <a:rPr lang="zh-TW" altLang="en-US"/>
              <a:pPr/>
              <a:t>21</a:t>
            </a:fld>
            <a:endParaRPr lang="zh-TW" altLang="en-US" dirty="0"/>
          </a:p>
        </p:txBody>
      </p:sp>
      <p:sp>
        <p:nvSpPr>
          <p:cNvPr id="4" name="五边形 3"/>
          <p:cNvSpPr/>
          <p:nvPr/>
        </p:nvSpPr>
        <p:spPr>
          <a:xfrm>
            <a:off x="0" y="0"/>
            <a:ext cx="2127672" cy="576064"/>
          </a:xfrm>
          <a:prstGeom prst="homePlate">
            <a:avLst/>
          </a:prstGeom>
          <a:solidFill>
            <a:srgbClr val="1954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b="1" dirty="0" err="1">
                <a:latin typeface="Times New Roman" panose="02020603050405020304" pitchFamily="18" charset="0"/>
                <a:ea typeface="微軟正黑體" panose="020B0604030504040204" pitchFamily="34" charset="-120"/>
                <a:cs typeface="Times New Roman" panose="02020603050405020304" pitchFamily="18" charset="0"/>
              </a:rPr>
              <a:t>Kyber</a:t>
            </a:r>
            <a:r>
              <a:rPr lang="en-US" altLang="zh-CN" b="1" dirty="0">
                <a:latin typeface="Times New Roman" panose="02020603050405020304" pitchFamily="18" charset="0"/>
                <a:ea typeface="微軟正黑體" panose="020B0604030504040204" pitchFamily="34" charset="-120"/>
                <a:cs typeface="Times New Roman" panose="02020603050405020304" pitchFamily="18" charset="0"/>
              </a:rPr>
              <a:t> - KEM </a:t>
            </a:r>
            <a:endParaRPr lang="zh-CN" altLang="en-US" b="1"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6" name="文字方塊 5">
            <a:extLst>
              <a:ext uri="{FF2B5EF4-FFF2-40B4-BE49-F238E27FC236}">
                <a16:creationId xmlns:a16="http://schemas.microsoft.com/office/drawing/2014/main" id="{288A8F03-FC88-46DE-A0B5-9785EAEF26A2}"/>
              </a:ext>
            </a:extLst>
          </p:cNvPr>
          <p:cNvSpPr txBox="1"/>
          <p:nvPr/>
        </p:nvSpPr>
        <p:spPr>
          <a:xfrm>
            <a:off x="543496" y="714959"/>
            <a:ext cx="8363006" cy="498663"/>
          </a:xfrm>
          <a:prstGeom prst="rect">
            <a:avLst/>
          </a:prstGeom>
          <a:noFill/>
        </p:spPr>
        <p:txBody>
          <a:bodyPr wrap="square" rtlCol="0">
            <a:spAutoFit/>
          </a:bodyPr>
          <a:lstStyle/>
          <a:p>
            <a:pPr marL="685800" lvl="1" indent="-228600">
              <a:lnSpc>
                <a:spcPct val="150000"/>
              </a:lnSpc>
              <a:spcBef>
                <a:spcPts val="500"/>
              </a:spcBef>
              <a:buFont typeface="Arial" panose="020B0604020202020204" pitchFamily="34" charset="0"/>
              <a:buChar char="•"/>
            </a:pPr>
            <a:endParaRPr lang="en-US" altLang="zh-TW" sz="2000" dirty="0">
              <a:latin typeface="Times New Roman" panose="02020603050405020304" pitchFamily="18" charset="0"/>
              <a:cs typeface="Segoe UI" panose="020B0502040204020203" pitchFamily="34" charset="0"/>
            </a:endParaRPr>
          </a:p>
        </p:txBody>
      </p:sp>
      <mc:AlternateContent xmlns:mc="http://schemas.openxmlformats.org/markup-compatibility/2006" xmlns:a14="http://schemas.microsoft.com/office/drawing/2010/main">
        <mc:Choice Requires="a14">
          <p:sp>
            <p:nvSpPr>
              <p:cNvPr id="8" name="文字方塊 7">
                <a:extLst>
                  <a:ext uri="{FF2B5EF4-FFF2-40B4-BE49-F238E27FC236}">
                    <a16:creationId xmlns:a16="http://schemas.microsoft.com/office/drawing/2014/main" id="{83177B68-9609-4553-8263-068AD0DB3FBA}"/>
                  </a:ext>
                </a:extLst>
              </p:cNvPr>
              <p:cNvSpPr txBox="1"/>
              <p:nvPr/>
            </p:nvSpPr>
            <p:spPr>
              <a:xfrm>
                <a:off x="59907" y="576064"/>
                <a:ext cx="10040186" cy="3005759"/>
              </a:xfrm>
              <a:prstGeom prst="rect">
                <a:avLst/>
              </a:prstGeom>
              <a:noFill/>
            </p:spPr>
            <p:txBody>
              <a:bodyPr wrap="square" rtlCol="0">
                <a:spAutoFit/>
              </a:bodyPr>
              <a:lstStyle/>
              <a:p>
                <a:pPr marL="685800" lvl="1" indent="-228600">
                  <a:lnSpc>
                    <a:spcPct val="150000"/>
                  </a:lnSpc>
                  <a:spcBef>
                    <a:spcPts val="500"/>
                  </a:spcBef>
                  <a:buFont typeface="Arial" panose="020B0604020202020204" pitchFamily="34" charset="0"/>
                  <a:buChar char="•"/>
                </a:pPr>
                <a:r>
                  <a:rPr lang="en-US" altLang="zh-TW" sz="2000" dirty="0">
                    <a:latin typeface="Times New Roman" panose="02020603050405020304" pitchFamily="18" charset="0"/>
                    <a:cs typeface="Segoe UI" panose="020B0502040204020203" pitchFamily="34" charset="0"/>
                  </a:rPr>
                  <a:t>Encryption:</a:t>
                </a:r>
              </a:p>
              <a:p>
                <a:pPr lvl="2">
                  <a:lnSpc>
                    <a:spcPct val="150000"/>
                  </a:lnSpc>
                  <a:spcBef>
                    <a:spcPts val="500"/>
                  </a:spcBef>
                </a:pPr>
                <a:r>
                  <a:rPr lang="en-US" altLang="zh-TW" dirty="0">
                    <a:latin typeface="Times New Roman" panose="02020603050405020304" pitchFamily="18" charset="0"/>
                    <a:cs typeface="Segoe UI" panose="020B0502040204020203" pitchFamily="34" charset="0"/>
                  </a:rPr>
                  <a:t>use the public key (A, b) and the random vector </a:t>
                </a:r>
                <a14:m>
                  <m:oMath xmlns:m="http://schemas.openxmlformats.org/officeDocument/2006/math">
                    <m:r>
                      <a:rPr lang="en-US" altLang="zh-TW" i="1" dirty="0" smtClean="0">
                        <a:latin typeface="Cambria Math" panose="02040503050406030204" pitchFamily="18" charset="0"/>
                        <a:cs typeface="Segoe UI" panose="020B0502040204020203" pitchFamily="34" charset="0"/>
                      </a:rPr>
                      <m:t>𝑟</m:t>
                    </m:r>
                    <m:r>
                      <a:rPr lang="en-US" altLang="zh-TW" i="1" dirty="0" smtClean="0">
                        <a:latin typeface="Cambria Math" panose="02040503050406030204" pitchFamily="18" charset="0"/>
                        <a:cs typeface="Segoe UI" panose="020B0502040204020203" pitchFamily="34" charset="0"/>
                      </a:rPr>
                      <m:t> ∈ </m:t>
                    </m:r>
                    <m:sSubSup>
                      <m:sSubSupPr>
                        <m:ctrlPr>
                          <a:rPr lang="en-US" altLang="zh-TW" i="1" dirty="0" smtClean="0">
                            <a:latin typeface="Cambria Math" panose="02040503050406030204" pitchFamily="18" charset="0"/>
                            <a:cs typeface="Segoe UI" panose="020B0502040204020203" pitchFamily="34" charset="0"/>
                          </a:rPr>
                        </m:ctrlPr>
                      </m:sSubSupPr>
                      <m:e>
                        <m:r>
                          <a:rPr lang="en-US" altLang="zh-TW" i="1" dirty="0">
                            <a:latin typeface="Cambria Math" panose="02040503050406030204" pitchFamily="18" charset="0"/>
                            <a:cs typeface="Segoe UI" panose="020B0502040204020203" pitchFamily="34" charset="0"/>
                          </a:rPr>
                          <m:t>𝑅</m:t>
                        </m:r>
                      </m:e>
                      <m:sub>
                        <m:r>
                          <a:rPr lang="en-US" altLang="zh-TW" i="1" dirty="0">
                            <a:latin typeface="Cambria Math" panose="02040503050406030204" pitchFamily="18" charset="0"/>
                            <a:cs typeface="Segoe UI" panose="020B0502040204020203" pitchFamily="34" charset="0"/>
                          </a:rPr>
                          <m:t>𝑞</m:t>
                        </m:r>
                      </m:sub>
                      <m:sup>
                        <m:r>
                          <a:rPr lang="en-US" altLang="zh-TW" i="1" dirty="0">
                            <a:latin typeface="Cambria Math" panose="02040503050406030204" pitchFamily="18" charset="0"/>
                            <a:cs typeface="Segoe UI" panose="020B0502040204020203" pitchFamily="34" charset="0"/>
                          </a:rPr>
                          <m:t>𝑘</m:t>
                        </m:r>
                      </m:sup>
                    </m:sSubSup>
                  </m:oMath>
                </a14:m>
                <a:r>
                  <a:rPr lang="en-US" altLang="zh-TW" dirty="0">
                    <a:latin typeface="Times New Roman" panose="02020603050405020304" pitchFamily="18" charset="0"/>
                    <a:cs typeface="Segoe UI" panose="020B0502040204020203" pitchFamily="34" charset="0"/>
                  </a:rPr>
                  <a:t> to calculate:</a:t>
                </a:r>
              </a:p>
              <a:p>
                <a:pPr marL="1714500" lvl="3" indent="-342900">
                  <a:lnSpc>
                    <a:spcPct val="150000"/>
                  </a:lnSpc>
                  <a:spcBef>
                    <a:spcPts val="500"/>
                  </a:spcBef>
                  <a:buFont typeface="Arial" panose="020B0604020202020204" pitchFamily="34" charset="0"/>
                  <a:buChar char="•"/>
                </a:pPr>
                <a14:m>
                  <m:oMath xmlns:m="http://schemas.openxmlformats.org/officeDocument/2006/math">
                    <m:r>
                      <a:rPr lang="en-US" altLang="zh-TW" i="1" dirty="0" smtClean="0">
                        <a:latin typeface="Cambria Math" panose="02040503050406030204" pitchFamily="18" charset="0"/>
                        <a:cs typeface="Segoe UI" panose="020B0502040204020203" pitchFamily="34" charset="0"/>
                      </a:rPr>
                      <m:t>𝑢</m:t>
                    </m:r>
                    <m:r>
                      <a:rPr lang="en-US" altLang="zh-TW" i="1" dirty="0" smtClean="0">
                        <a:latin typeface="Cambria Math" panose="02040503050406030204" pitchFamily="18" charset="0"/>
                        <a:cs typeface="Segoe UI" panose="020B0502040204020203" pitchFamily="34" charset="0"/>
                      </a:rPr>
                      <m:t> = </m:t>
                    </m:r>
                    <m:r>
                      <a:rPr lang="en-US" altLang="zh-TW" i="1" dirty="0" err="1" smtClean="0">
                        <a:latin typeface="Cambria Math" panose="02040503050406030204" pitchFamily="18" charset="0"/>
                        <a:cs typeface="Segoe UI" panose="020B0502040204020203" pitchFamily="34" charset="0"/>
                      </a:rPr>
                      <m:t>𝐴</m:t>
                    </m:r>
                    <m:r>
                      <a:rPr lang="en-US" altLang="zh-TW" i="1" dirty="0" err="1" smtClean="0">
                        <a:latin typeface="Cambria Math" panose="02040503050406030204" pitchFamily="18" charset="0"/>
                        <a:cs typeface="Segoe UI" panose="020B0502040204020203" pitchFamily="34" charset="0"/>
                      </a:rPr>
                      <m:t>·</m:t>
                    </m:r>
                    <m:r>
                      <a:rPr lang="en-US" altLang="zh-TW" i="1" dirty="0" err="1" smtClean="0">
                        <a:latin typeface="Cambria Math" panose="02040503050406030204" pitchFamily="18" charset="0"/>
                        <a:cs typeface="Segoe UI" panose="020B0502040204020203" pitchFamily="34" charset="0"/>
                      </a:rPr>
                      <m:t>𝑟</m:t>
                    </m:r>
                    <m:r>
                      <a:rPr lang="en-US" altLang="zh-TW" i="1" dirty="0" smtClean="0">
                        <a:latin typeface="Cambria Math" panose="02040503050406030204" pitchFamily="18" charset="0"/>
                        <a:cs typeface="Segoe UI" panose="020B0502040204020203" pitchFamily="34" charset="0"/>
                      </a:rPr>
                      <m:t> </m:t>
                    </m:r>
                    <m:r>
                      <a:rPr lang="en-US" altLang="zh-TW" i="1" dirty="0" smtClean="0">
                        <a:latin typeface="Cambria Math" panose="02040503050406030204" pitchFamily="18" charset="0"/>
                        <a:cs typeface="Segoe UI" panose="020B0502040204020203" pitchFamily="34" charset="0"/>
                      </a:rPr>
                      <m:t>𝑚𝑜𝑑</m:t>
                    </m:r>
                    <m:r>
                      <a:rPr lang="en-US" altLang="zh-TW" i="1" dirty="0" smtClean="0">
                        <a:latin typeface="Cambria Math" panose="02040503050406030204" pitchFamily="18" charset="0"/>
                        <a:cs typeface="Segoe UI" panose="020B0502040204020203" pitchFamily="34" charset="0"/>
                      </a:rPr>
                      <m:t> </m:t>
                    </m:r>
                    <m:r>
                      <a:rPr lang="en-US" altLang="zh-TW" i="1" dirty="0" smtClean="0">
                        <a:latin typeface="Cambria Math" panose="02040503050406030204" pitchFamily="18" charset="0"/>
                        <a:cs typeface="Segoe UI" panose="020B0502040204020203" pitchFamily="34" charset="0"/>
                      </a:rPr>
                      <m:t>𝑞</m:t>
                    </m:r>
                  </m:oMath>
                </a14:m>
                <a:endParaRPr lang="en-US" altLang="zh-TW" dirty="0">
                  <a:latin typeface="Times New Roman" panose="02020603050405020304" pitchFamily="18" charset="0"/>
                  <a:cs typeface="Segoe UI" panose="020B0502040204020203" pitchFamily="34" charset="0"/>
                </a:endParaRPr>
              </a:p>
              <a:p>
                <a:pPr marL="1714500" lvl="3" indent="-342900">
                  <a:lnSpc>
                    <a:spcPct val="150000"/>
                  </a:lnSpc>
                  <a:spcBef>
                    <a:spcPts val="500"/>
                  </a:spcBef>
                  <a:buFont typeface="Arial" panose="020B0604020202020204" pitchFamily="34" charset="0"/>
                  <a:buChar char="•"/>
                </a:pPr>
                <a14:m>
                  <m:oMath xmlns:m="http://schemas.openxmlformats.org/officeDocument/2006/math">
                    <m:r>
                      <a:rPr lang="en-US" altLang="zh-TW" i="1" dirty="0" smtClean="0">
                        <a:latin typeface="Cambria Math" panose="02040503050406030204" pitchFamily="18" charset="0"/>
                        <a:cs typeface="Segoe UI" panose="020B0502040204020203" pitchFamily="34" charset="0"/>
                      </a:rPr>
                      <m:t>𝑣</m:t>
                    </m:r>
                    <m:r>
                      <a:rPr lang="en-US" altLang="zh-TW" i="1" dirty="0" smtClean="0">
                        <a:latin typeface="Cambria Math" panose="02040503050406030204" pitchFamily="18" charset="0"/>
                        <a:cs typeface="Segoe UI" panose="020B0502040204020203" pitchFamily="34" charset="0"/>
                      </a:rPr>
                      <m:t> = </m:t>
                    </m:r>
                    <m:r>
                      <a:rPr lang="en-US" altLang="zh-TW" i="1" dirty="0" err="1" smtClean="0">
                        <a:latin typeface="Cambria Math" panose="02040503050406030204" pitchFamily="18" charset="0"/>
                        <a:cs typeface="Segoe UI" panose="020B0502040204020203" pitchFamily="34" charset="0"/>
                      </a:rPr>
                      <m:t>𝑏</m:t>
                    </m:r>
                    <m:r>
                      <a:rPr lang="en-US" altLang="zh-TW" i="1" dirty="0" err="1" smtClean="0">
                        <a:latin typeface="Cambria Math" panose="02040503050406030204" pitchFamily="18" charset="0"/>
                        <a:cs typeface="Segoe UI" panose="020B0502040204020203" pitchFamily="34" charset="0"/>
                      </a:rPr>
                      <m:t>·</m:t>
                    </m:r>
                    <m:r>
                      <a:rPr lang="en-US" altLang="zh-TW" i="1" dirty="0" err="1" smtClean="0">
                        <a:latin typeface="Cambria Math" panose="02040503050406030204" pitchFamily="18" charset="0"/>
                        <a:cs typeface="Segoe UI" panose="020B0502040204020203" pitchFamily="34" charset="0"/>
                      </a:rPr>
                      <m:t>𝑟</m:t>
                    </m:r>
                    <m:r>
                      <a:rPr lang="en-US" altLang="zh-TW" i="1" dirty="0" smtClean="0">
                        <a:latin typeface="Cambria Math" panose="02040503050406030204" pitchFamily="18" charset="0"/>
                        <a:cs typeface="Segoe UI" panose="020B0502040204020203" pitchFamily="34" charset="0"/>
                      </a:rPr>
                      <m:t> + </m:t>
                    </m:r>
                    <m:r>
                      <a:rPr lang="en-US" altLang="zh-TW" i="1" dirty="0" smtClean="0">
                        <a:latin typeface="Cambria Math" panose="02040503050406030204" pitchFamily="18" charset="0"/>
                        <a:cs typeface="Segoe UI" panose="020B0502040204020203" pitchFamily="34" charset="0"/>
                      </a:rPr>
                      <m:t>𝜇</m:t>
                    </m:r>
                    <m:r>
                      <a:rPr lang="en-US" altLang="zh-TW" i="1" dirty="0" smtClean="0">
                        <a:latin typeface="Cambria Math" panose="02040503050406030204" pitchFamily="18" charset="0"/>
                        <a:cs typeface="Segoe UI" panose="020B0502040204020203" pitchFamily="34" charset="0"/>
                      </a:rPr>
                      <m:t> ∈</m:t>
                    </m:r>
                    <m:sSubSup>
                      <m:sSubSupPr>
                        <m:ctrlPr>
                          <a:rPr lang="en-US" altLang="zh-TW" i="1" dirty="0" smtClean="0">
                            <a:latin typeface="Cambria Math" panose="02040503050406030204" pitchFamily="18" charset="0"/>
                            <a:cs typeface="Segoe UI" panose="020B0502040204020203" pitchFamily="34" charset="0"/>
                          </a:rPr>
                        </m:ctrlPr>
                      </m:sSubSupPr>
                      <m:e>
                        <m:r>
                          <a:rPr lang="en-US" altLang="zh-TW" i="1" dirty="0">
                            <a:latin typeface="Cambria Math" panose="02040503050406030204" pitchFamily="18" charset="0"/>
                            <a:cs typeface="Segoe UI" panose="020B0502040204020203" pitchFamily="34" charset="0"/>
                          </a:rPr>
                          <m:t>𝑅</m:t>
                        </m:r>
                      </m:e>
                      <m:sub>
                        <m:r>
                          <a:rPr lang="en-US" altLang="zh-TW" i="1" dirty="0">
                            <a:latin typeface="Cambria Math" panose="02040503050406030204" pitchFamily="18" charset="0"/>
                            <a:cs typeface="Segoe UI" panose="020B0502040204020203" pitchFamily="34" charset="0"/>
                          </a:rPr>
                          <m:t>𝑞</m:t>
                        </m:r>
                      </m:sub>
                      <m:sup>
                        <m:r>
                          <a:rPr lang="en-US" altLang="zh-TW" i="1" dirty="0" smtClean="0">
                            <a:latin typeface="Cambria Math" panose="02040503050406030204" pitchFamily="18" charset="0"/>
                            <a:cs typeface="Segoe UI" panose="020B0502040204020203" pitchFamily="34" charset="0"/>
                          </a:rPr>
                          <m:t>𝑘</m:t>
                        </m:r>
                      </m:sup>
                    </m:sSubSup>
                  </m:oMath>
                </a14:m>
                <a:endParaRPr lang="en-US" altLang="zh-TW" dirty="0">
                  <a:latin typeface="Times New Roman" panose="02020603050405020304" pitchFamily="18" charset="0"/>
                  <a:cs typeface="Segoe UI" panose="020B0502040204020203" pitchFamily="34" charset="0"/>
                </a:endParaRPr>
              </a:p>
              <a:p>
                <a:pPr marL="1714500" lvl="3" indent="-342900">
                  <a:lnSpc>
                    <a:spcPct val="150000"/>
                  </a:lnSpc>
                  <a:spcBef>
                    <a:spcPts val="500"/>
                  </a:spcBef>
                  <a:buFont typeface="Arial" panose="020B0604020202020204" pitchFamily="34" charset="0"/>
                  <a:buChar char="•"/>
                </a:pPr>
                <a:r>
                  <a:rPr lang="en-US" altLang="zh-TW" dirty="0">
                    <a:latin typeface="Times New Roman" panose="02020603050405020304" pitchFamily="18" charset="0"/>
                    <a:cs typeface="Segoe UI" panose="020B0502040204020203" pitchFamily="34" charset="0"/>
                  </a:rPr>
                  <a:t>where μ is the plaintext encoding.</a:t>
                </a:r>
              </a:p>
              <a:p>
                <a:pPr marL="1714500" lvl="3" indent="-342900">
                  <a:lnSpc>
                    <a:spcPct val="150000"/>
                  </a:lnSpc>
                  <a:spcBef>
                    <a:spcPts val="500"/>
                  </a:spcBef>
                  <a:buFont typeface="Arial" panose="020B0604020202020204" pitchFamily="34" charset="0"/>
                  <a:buChar char="•"/>
                </a:pPr>
                <a:r>
                  <a:rPr lang="en-US" altLang="zh-TW" dirty="0">
                    <a:latin typeface="Times New Roman" panose="02020603050405020304" pitchFamily="18" charset="0"/>
                    <a:cs typeface="Segoe UI" panose="020B0502040204020203" pitchFamily="34" charset="0"/>
                  </a:rPr>
                  <a:t>The ciphertext is (</a:t>
                </a:r>
                <a:r>
                  <a:rPr lang="en-US" altLang="zh-TW" dirty="0" err="1">
                    <a:latin typeface="Times New Roman" panose="02020603050405020304" pitchFamily="18" charset="0"/>
                    <a:cs typeface="Segoe UI" panose="020B0502040204020203" pitchFamily="34" charset="0"/>
                  </a:rPr>
                  <a:t>u,v</a:t>
                </a:r>
                <a:r>
                  <a:rPr lang="en-US" altLang="zh-TW" dirty="0">
                    <a:latin typeface="Times New Roman" panose="02020603050405020304" pitchFamily="18" charset="0"/>
                    <a:cs typeface="Segoe UI" panose="020B0502040204020203" pitchFamily="34" charset="0"/>
                  </a:rPr>
                  <a:t>).</a:t>
                </a:r>
                <a:endParaRPr lang="zh-TW" altLang="en-US" dirty="0"/>
              </a:p>
            </p:txBody>
          </p:sp>
        </mc:Choice>
        <mc:Fallback xmlns="">
          <p:sp>
            <p:nvSpPr>
              <p:cNvPr id="8" name="文字方塊 7">
                <a:extLst>
                  <a:ext uri="{FF2B5EF4-FFF2-40B4-BE49-F238E27FC236}">
                    <a16:creationId xmlns:a16="http://schemas.microsoft.com/office/drawing/2014/main" id="{83177B68-9609-4553-8263-068AD0DB3FBA}"/>
                  </a:ext>
                </a:extLst>
              </p:cNvPr>
              <p:cNvSpPr txBox="1">
                <a:spLocks noRot="1" noChangeAspect="1" noMove="1" noResize="1" noEditPoints="1" noAdjustHandles="1" noChangeArrowheads="1" noChangeShapeType="1" noTextEdit="1"/>
              </p:cNvSpPr>
              <p:nvPr/>
            </p:nvSpPr>
            <p:spPr>
              <a:xfrm>
                <a:off x="59907" y="576064"/>
                <a:ext cx="10040186" cy="3005759"/>
              </a:xfrm>
              <a:prstGeom prst="rect">
                <a:avLst/>
              </a:prstGeom>
              <a:blipFill>
                <a:blip r:embed="rId3"/>
                <a:stretch>
                  <a:fillRect b="-2024"/>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26672015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a:extLst>
              <a:ext uri="{FF2B5EF4-FFF2-40B4-BE49-F238E27FC236}">
                <a16:creationId xmlns:a16="http://schemas.microsoft.com/office/drawing/2014/main" id="{444D8C64-AE1C-419D-8EB4-85B9DB1513BD}"/>
              </a:ext>
            </a:extLst>
          </p:cNvPr>
          <p:cNvSpPr/>
          <p:nvPr/>
        </p:nvSpPr>
        <p:spPr>
          <a:xfrm>
            <a:off x="0" y="5593804"/>
            <a:ext cx="10160000" cy="144016"/>
          </a:xfrm>
          <a:prstGeom prst="rect">
            <a:avLst/>
          </a:prstGeom>
          <a:solidFill>
            <a:srgbClr val="1954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17" name="文字方塊 16">
            <a:extLst>
              <a:ext uri="{FF2B5EF4-FFF2-40B4-BE49-F238E27FC236}">
                <a16:creationId xmlns:a16="http://schemas.microsoft.com/office/drawing/2014/main" id="{BE3CCF74-590F-497D-805B-FA47E18F79DE}"/>
              </a:ext>
            </a:extLst>
          </p:cNvPr>
          <p:cNvSpPr txBox="1"/>
          <p:nvPr/>
        </p:nvSpPr>
        <p:spPr>
          <a:xfrm>
            <a:off x="9714160" y="5341995"/>
            <a:ext cx="338555" cy="276999"/>
          </a:xfrm>
          <a:prstGeom prst="rect">
            <a:avLst/>
          </a:prstGeom>
          <a:solidFill>
            <a:srgbClr val="F2F2F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rtlCol="0">
            <a:spAutoFit/>
          </a:bodyPr>
          <a:lstStyle>
            <a:defPPr>
              <a:defRPr lang="zh-CN"/>
            </a:defPPr>
            <a:lvl1pPr algn="ctr">
              <a:defRPr sz="1200">
                <a:latin typeface="Times New Roman" panose="02020603050405020304" pitchFamily="18" charset="0"/>
                <a:ea typeface="微軟正黑體" panose="020B0604030504040204" pitchFamily="34" charset="-120"/>
                <a:cs typeface="Times New Roman" panose="02020603050405020304" pitchFamily="18" charset="0"/>
              </a:defRPr>
            </a:lvl1pPr>
          </a:lstStyle>
          <a:p>
            <a:fld id="{19A49D38-1635-49F9-B1EF-5073AC75FB01}" type="slidenum">
              <a:rPr lang="zh-TW" altLang="en-US"/>
              <a:pPr/>
              <a:t>22</a:t>
            </a:fld>
            <a:endParaRPr lang="zh-TW" altLang="en-US" dirty="0"/>
          </a:p>
        </p:txBody>
      </p:sp>
      <p:sp>
        <p:nvSpPr>
          <p:cNvPr id="4" name="五边形 3"/>
          <p:cNvSpPr/>
          <p:nvPr/>
        </p:nvSpPr>
        <p:spPr>
          <a:xfrm>
            <a:off x="0" y="0"/>
            <a:ext cx="2127672" cy="576064"/>
          </a:xfrm>
          <a:prstGeom prst="homePlate">
            <a:avLst/>
          </a:prstGeom>
          <a:solidFill>
            <a:srgbClr val="1954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b="1" dirty="0" err="1">
                <a:latin typeface="Times New Roman" panose="02020603050405020304" pitchFamily="18" charset="0"/>
                <a:ea typeface="微軟正黑體" panose="020B0604030504040204" pitchFamily="34" charset="-120"/>
                <a:cs typeface="Times New Roman" panose="02020603050405020304" pitchFamily="18" charset="0"/>
              </a:rPr>
              <a:t>Kyber</a:t>
            </a:r>
            <a:r>
              <a:rPr lang="en-US" altLang="zh-CN" b="1" dirty="0">
                <a:latin typeface="Times New Roman" panose="02020603050405020304" pitchFamily="18" charset="0"/>
                <a:ea typeface="微軟正黑體" panose="020B0604030504040204" pitchFamily="34" charset="-120"/>
                <a:cs typeface="Times New Roman" panose="02020603050405020304" pitchFamily="18" charset="0"/>
              </a:rPr>
              <a:t> - KEM </a:t>
            </a:r>
            <a:endParaRPr lang="zh-CN" altLang="en-US" b="1"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6" name="文字方塊 5">
            <a:extLst>
              <a:ext uri="{FF2B5EF4-FFF2-40B4-BE49-F238E27FC236}">
                <a16:creationId xmlns:a16="http://schemas.microsoft.com/office/drawing/2014/main" id="{288A8F03-FC88-46DE-A0B5-9785EAEF26A2}"/>
              </a:ext>
            </a:extLst>
          </p:cNvPr>
          <p:cNvSpPr txBox="1"/>
          <p:nvPr/>
        </p:nvSpPr>
        <p:spPr>
          <a:xfrm>
            <a:off x="543496" y="714959"/>
            <a:ext cx="8363006" cy="498663"/>
          </a:xfrm>
          <a:prstGeom prst="rect">
            <a:avLst/>
          </a:prstGeom>
          <a:noFill/>
        </p:spPr>
        <p:txBody>
          <a:bodyPr wrap="square" rtlCol="0">
            <a:spAutoFit/>
          </a:bodyPr>
          <a:lstStyle/>
          <a:p>
            <a:pPr marL="685800" lvl="1" indent="-228600">
              <a:lnSpc>
                <a:spcPct val="150000"/>
              </a:lnSpc>
              <a:spcBef>
                <a:spcPts val="500"/>
              </a:spcBef>
              <a:buFont typeface="Arial" panose="020B0604020202020204" pitchFamily="34" charset="0"/>
              <a:buChar char="•"/>
            </a:pPr>
            <a:endParaRPr lang="en-US" altLang="zh-TW" sz="2000" dirty="0">
              <a:latin typeface="Times New Roman" panose="02020603050405020304" pitchFamily="18" charset="0"/>
              <a:cs typeface="Segoe UI" panose="020B0502040204020203" pitchFamily="34" charset="0"/>
            </a:endParaRPr>
          </a:p>
        </p:txBody>
      </p:sp>
      <mc:AlternateContent xmlns:mc="http://schemas.openxmlformats.org/markup-compatibility/2006" xmlns:a14="http://schemas.microsoft.com/office/drawing/2010/main">
        <mc:Choice Requires="a14">
          <p:sp>
            <p:nvSpPr>
              <p:cNvPr id="8" name="文字方塊 7">
                <a:extLst>
                  <a:ext uri="{FF2B5EF4-FFF2-40B4-BE49-F238E27FC236}">
                    <a16:creationId xmlns:a16="http://schemas.microsoft.com/office/drawing/2014/main" id="{83177B68-9609-4553-8263-068AD0DB3FBA}"/>
                  </a:ext>
                </a:extLst>
              </p:cNvPr>
              <p:cNvSpPr txBox="1"/>
              <p:nvPr/>
            </p:nvSpPr>
            <p:spPr>
              <a:xfrm>
                <a:off x="139667" y="576064"/>
                <a:ext cx="9170664" cy="2769925"/>
              </a:xfrm>
              <a:prstGeom prst="rect">
                <a:avLst/>
              </a:prstGeom>
              <a:noFill/>
            </p:spPr>
            <p:txBody>
              <a:bodyPr wrap="square" rtlCol="0">
                <a:spAutoFit/>
              </a:bodyPr>
              <a:lstStyle/>
              <a:p>
                <a:pPr marL="685800" lvl="1" indent="-228600">
                  <a:lnSpc>
                    <a:spcPct val="150000"/>
                  </a:lnSpc>
                  <a:spcBef>
                    <a:spcPts val="500"/>
                  </a:spcBef>
                  <a:buFont typeface="Arial" panose="020B0604020202020204" pitchFamily="34" charset="0"/>
                  <a:buChar char="•"/>
                </a:pPr>
                <a:r>
                  <a:rPr lang="en-US" altLang="zh-TW" sz="2000" dirty="0">
                    <a:latin typeface="Times New Roman" panose="02020603050405020304" pitchFamily="18" charset="0"/>
                    <a:cs typeface="Segoe UI" panose="020B0502040204020203" pitchFamily="34" charset="0"/>
                  </a:rPr>
                  <a:t>Decryption:</a:t>
                </a:r>
              </a:p>
              <a:p>
                <a:pPr lvl="2">
                  <a:lnSpc>
                    <a:spcPct val="150000"/>
                  </a:lnSpc>
                  <a:spcBef>
                    <a:spcPts val="500"/>
                  </a:spcBef>
                </a:pPr>
                <a:r>
                  <a:rPr lang="en-US" altLang="zh-TW" dirty="0">
                    <a:latin typeface="Times New Roman" panose="02020603050405020304" pitchFamily="18" charset="0"/>
                    <a:cs typeface="Segoe UI" panose="020B0502040204020203" pitchFamily="34" charset="0"/>
                  </a:rPr>
                  <a:t>When decrypting, calculate:</a:t>
                </a:r>
              </a:p>
              <a:p>
                <a:pPr marL="1257300" lvl="2" indent="-342900">
                  <a:lnSpc>
                    <a:spcPct val="150000"/>
                  </a:lnSpc>
                  <a:spcBef>
                    <a:spcPts val="500"/>
                  </a:spcBef>
                  <a:buFont typeface="Arial" panose="020B0604020202020204" pitchFamily="34" charset="0"/>
                  <a:buChar char="•"/>
                </a:pPr>
                <a14:m>
                  <m:oMath xmlns:m="http://schemas.openxmlformats.org/officeDocument/2006/math">
                    <m:r>
                      <a:rPr lang="en-US" altLang="zh-TW" i="1" dirty="0" smtClean="0">
                        <a:latin typeface="Cambria Math" panose="02040503050406030204" pitchFamily="18" charset="0"/>
                        <a:cs typeface="Segoe UI" panose="020B0502040204020203" pitchFamily="34" charset="0"/>
                      </a:rPr>
                      <m:t>𝑣</m:t>
                    </m:r>
                    <m:r>
                      <a:rPr lang="en-US" altLang="zh-TW" i="1" dirty="0" smtClean="0">
                        <a:latin typeface="Cambria Math" panose="02040503050406030204" pitchFamily="18" charset="0"/>
                        <a:cs typeface="Segoe UI" panose="020B0502040204020203" pitchFamily="34" charset="0"/>
                      </a:rPr>
                      <m:t> − </m:t>
                    </m:r>
                    <m:r>
                      <a:rPr lang="en-US" altLang="zh-TW" i="1" dirty="0" err="1">
                        <a:latin typeface="Cambria Math" panose="02040503050406030204" pitchFamily="18" charset="0"/>
                        <a:cs typeface="Segoe UI" panose="020B0502040204020203" pitchFamily="34" charset="0"/>
                      </a:rPr>
                      <m:t>𝑠</m:t>
                    </m:r>
                    <m:r>
                      <a:rPr lang="en-US" altLang="zh-TW" i="1" dirty="0" err="1">
                        <a:latin typeface="Cambria Math" panose="02040503050406030204" pitchFamily="18" charset="0"/>
                        <a:cs typeface="Segoe UI" panose="020B0502040204020203" pitchFamily="34" charset="0"/>
                      </a:rPr>
                      <m:t>·</m:t>
                    </m:r>
                    <m:r>
                      <a:rPr lang="en-US" altLang="zh-TW" i="1" dirty="0" err="1">
                        <a:latin typeface="Cambria Math" panose="02040503050406030204" pitchFamily="18" charset="0"/>
                        <a:cs typeface="Segoe UI" panose="020B0502040204020203" pitchFamily="34" charset="0"/>
                      </a:rPr>
                      <m:t>𝑢</m:t>
                    </m:r>
                    <m:r>
                      <a:rPr lang="en-US" altLang="zh-TW" i="1" dirty="0">
                        <a:latin typeface="Cambria Math" panose="02040503050406030204" pitchFamily="18" charset="0"/>
                        <a:cs typeface="Segoe UI" panose="020B0502040204020203" pitchFamily="34" charset="0"/>
                      </a:rPr>
                      <m:t> = (</m:t>
                    </m:r>
                    <m:r>
                      <a:rPr lang="en-US" altLang="zh-TW" i="1" dirty="0" err="1">
                        <a:latin typeface="Cambria Math" panose="02040503050406030204" pitchFamily="18" charset="0"/>
                        <a:cs typeface="Segoe UI" panose="020B0502040204020203" pitchFamily="34" charset="0"/>
                      </a:rPr>
                      <m:t>𝑏</m:t>
                    </m:r>
                    <m:r>
                      <a:rPr lang="en-US" altLang="zh-TW" i="1" dirty="0" err="1">
                        <a:latin typeface="Cambria Math" panose="02040503050406030204" pitchFamily="18" charset="0"/>
                        <a:cs typeface="Segoe UI" panose="020B0502040204020203" pitchFamily="34" charset="0"/>
                      </a:rPr>
                      <m:t>·</m:t>
                    </m:r>
                    <m:r>
                      <a:rPr lang="en-US" altLang="zh-TW" i="1" dirty="0" err="1">
                        <a:latin typeface="Cambria Math" panose="02040503050406030204" pitchFamily="18" charset="0"/>
                        <a:cs typeface="Segoe UI" panose="020B0502040204020203" pitchFamily="34" charset="0"/>
                      </a:rPr>
                      <m:t>𝑟</m:t>
                    </m:r>
                    <m:r>
                      <a:rPr lang="en-US" altLang="zh-TW" i="1" dirty="0">
                        <a:latin typeface="Cambria Math" panose="02040503050406030204" pitchFamily="18" charset="0"/>
                        <a:cs typeface="Segoe UI" panose="020B0502040204020203" pitchFamily="34" charset="0"/>
                      </a:rPr>
                      <m:t> + </m:t>
                    </m:r>
                    <m:r>
                      <a:rPr lang="en-US" altLang="zh-TW" i="1" dirty="0">
                        <a:latin typeface="Cambria Math" panose="02040503050406030204" pitchFamily="18" charset="0"/>
                        <a:cs typeface="Segoe UI" panose="020B0502040204020203" pitchFamily="34" charset="0"/>
                      </a:rPr>
                      <m:t>𝜇</m:t>
                    </m:r>
                    <m:r>
                      <a:rPr lang="en-US" altLang="zh-TW" i="1" dirty="0">
                        <a:latin typeface="Cambria Math" panose="02040503050406030204" pitchFamily="18" charset="0"/>
                        <a:cs typeface="Segoe UI" panose="020B0502040204020203" pitchFamily="34" charset="0"/>
                      </a:rPr>
                      <m:t>) − </m:t>
                    </m:r>
                    <m:r>
                      <a:rPr lang="en-US" altLang="zh-TW" i="1" dirty="0">
                        <a:latin typeface="Cambria Math" panose="02040503050406030204" pitchFamily="18" charset="0"/>
                        <a:cs typeface="Segoe UI" panose="020B0502040204020203" pitchFamily="34" charset="0"/>
                      </a:rPr>
                      <m:t>𝑠</m:t>
                    </m:r>
                    <m:r>
                      <a:rPr lang="en-US" altLang="zh-TW" i="1" dirty="0">
                        <a:latin typeface="Cambria Math" panose="02040503050406030204" pitchFamily="18" charset="0"/>
                        <a:cs typeface="Segoe UI" panose="020B0502040204020203" pitchFamily="34" charset="0"/>
                      </a:rPr>
                      <m:t>·(</m:t>
                    </m:r>
                    <m:r>
                      <a:rPr lang="en-US" altLang="zh-TW" i="1" dirty="0" err="1">
                        <a:latin typeface="Cambria Math" panose="02040503050406030204" pitchFamily="18" charset="0"/>
                        <a:cs typeface="Segoe UI" panose="020B0502040204020203" pitchFamily="34" charset="0"/>
                      </a:rPr>
                      <m:t>𝐴</m:t>
                    </m:r>
                    <m:r>
                      <a:rPr lang="en-US" altLang="zh-TW" i="1" dirty="0" err="1">
                        <a:latin typeface="Cambria Math" panose="02040503050406030204" pitchFamily="18" charset="0"/>
                        <a:cs typeface="Segoe UI" panose="020B0502040204020203" pitchFamily="34" charset="0"/>
                      </a:rPr>
                      <m:t>·</m:t>
                    </m:r>
                    <m:r>
                      <a:rPr lang="en-US" altLang="zh-TW" i="1" dirty="0" err="1">
                        <a:latin typeface="Cambria Math" panose="02040503050406030204" pitchFamily="18" charset="0"/>
                        <a:cs typeface="Segoe UI" panose="020B0502040204020203" pitchFamily="34" charset="0"/>
                      </a:rPr>
                      <m:t>𝑟</m:t>
                    </m:r>
                    <m:r>
                      <a:rPr lang="en-US" altLang="zh-TW" i="1" dirty="0">
                        <a:latin typeface="Cambria Math" panose="02040503050406030204" pitchFamily="18" charset="0"/>
                        <a:cs typeface="Segoe UI" panose="020B0502040204020203" pitchFamily="34" charset="0"/>
                      </a:rPr>
                      <m:t>) = (</m:t>
                    </m:r>
                    <m:r>
                      <a:rPr lang="en-US" altLang="zh-TW" i="1" dirty="0">
                        <a:latin typeface="Cambria Math" panose="02040503050406030204" pitchFamily="18" charset="0"/>
                        <a:cs typeface="Segoe UI" panose="020B0502040204020203" pitchFamily="34" charset="0"/>
                      </a:rPr>
                      <m:t>𝐴</m:t>
                    </m:r>
                    <m:r>
                      <a:rPr lang="en-US" altLang="zh-TW" i="1" dirty="0">
                        <a:latin typeface="Cambria Math" panose="02040503050406030204" pitchFamily="18" charset="0"/>
                        <a:cs typeface="Segoe UI" panose="020B0502040204020203" pitchFamily="34" charset="0"/>
                      </a:rPr>
                      <m:t>·</m:t>
                    </m:r>
                    <m:r>
                      <a:rPr lang="en-US" altLang="zh-TW" i="1" dirty="0">
                        <a:latin typeface="Cambria Math" panose="02040503050406030204" pitchFamily="18" charset="0"/>
                        <a:cs typeface="Segoe UI" panose="020B0502040204020203" pitchFamily="34" charset="0"/>
                      </a:rPr>
                      <m:t>𝑠</m:t>
                    </m:r>
                    <m:r>
                      <a:rPr lang="en-US" altLang="zh-TW" i="1" dirty="0">
                        <a:latin typeface="Cambria Math" panose="02040503050406030204" pitchFamily="18" charset="0"/>
                        <a:cs typeface="Segoe UI" panose="020B0502040204020203" pitchFamily="34" charset="0"/>
                      </a:rPr>
                      <m:t> + </m:t>
                    </m:r>
                    <m:r>
                      <a:rPr lang="en-US" altLang="zh-TW" i="1" dirty="0">
                        <a:latin typeface="Cambria Math" panose="02040503050406030204" pitchFamily="18" charset="0"/>
                        <a:cs typeface="Segoe UI" panose="020B0502040204020203" pitchFamily="34" charset="0"/>
                      </a:rPr>
                      <m:t>𝑒</m:t>
                    </m:r>
                    <m:r>
                      <a:rPr lang="en-US" altLang="zh-TW" i="1" dirty="0">
                        <a:latin typeface="Cambria Math" panose="02040503050406030204" pitchFamily="18" charset="0"/>
                        <a:cs typeface="Segoe UI" panose="020B0502040204020203" pitchFamily="34" charset="0"/>
                      </a:rPr>
                      <m:t>)·</m:t>
                    </m:r>
                    <m:r>
                      <a:rPr lang="en-US" altLang="zh-TW" i="1" dirty="0">
                        <a:latin typeface="Cambria Math" panose="02040503050406030204" pitchFamily="18" charset="0"/>
                        <a:cs typeface="Segoe UI" panose="020B0502040204020203" pitchFamily="34" charset="0"/>
                      </a:rPr>
                      <m:t>𝑟</m:t>
                    </m:r>
                    <m:r>
                      <a:rPr lang="en-US" altLang="zh-TW" i="1" dirty="0">
                        <a:latin typeface="Cambria Math" panose="02040503050406030204" pitchFamily="18" charset="0"/>
                        <a:cs typeface="Segoe UI" panose="020B0502040204020203" pitchFamily="34" charset="0"/>
                      </a:rPr>
                      <m:t> + </m:t>
                    </m:r>
                    <m:r>
                      <a:rPr lang="en-US" altLang="zh-TW" i="1" dirty="0">
                        <a:latin typeface="Cambria Math" panose="02040503050406030204" pitchFamily="18" charset="0"/>
                        <a:cs typeface="Segoe UI" panose="020B0502040204020203" pitchFamily="34" charset="0"/>
                      </a:rPr>
                      <m:t>𝜇</m:t>
                    </m:r>
                    <m:r>
                      <a:rPr lang="en-US" altLang="zh-TW" i="1" dirty="0">
                        <a:latin typeface="Cambria Math" panose="02040503050406030204" pitchFamily="18" charset="0"/>
                        <a:cs typeface="Segoe UI" panose="020B0502040204020203" pitchFamily="34" charset="0"/>
                      </a:rPr>
                      <m:t> − </m:t>
                    </m:r>
                    <m:r>
                      <a:rPr lang="en-US" altLang="zh-TW" i="1" dirty="0">
                        <a:latin typeface="Cambria Math" panose="02040503050406030204" pitchFamily="18" charset="0"/>
                        <a:cs typeface="Segoe UI" panose="020B0502040204020203" pitchFamily="34" charset="0"/>
                      </a:rPr>
                      <m:t>𝑠</m:t>
                    </m:r>
                    <m:r>
                      <a:rPr lang="en-US" altLang="zh-TW" i="1" dirty="0">
                        <a:latin typeface="Cambria Math" panose="02040503050406030204" pitchFamily="18" charset="0"/>
                        <a:cs typeface="Segoe UI" panose="020B0502040204020203" pitchFamily="34" charset="0"/>
                      </a:rPr>
                      <m:t>·(</m:t>
                    </m:r>
                    <m:r>
                      <a:rPr lang="en-US" altLang="zh-TW" i="1" dirty="0" err="1">
                        <a:latin typeface="Cambria Math" panose="02040503050406030204" pitchFamily="18" charset="0"/>
                        <a:cs typeface="Segoe UI" panose="020B0502040204020203" pitchFamily="34" charset="0"/>
                      </a:rPr>
                      <m:t>𝐴</m:t>
                    </m:r>
                    <m:r>
                      <a:rPr lang="en-US" altLang="zh-TW" i="1" dirty="0" err="1">
                        <a:latin typeface="Cambria Math" panose="02040503050406030204" pitchFamily="18" charset="0"/>
                        <a:cs typeface="Segoe UI" panose="020B0502040204020203" pitchFamily="34" charset="0"/>
                      </a:rPr>
                      <m:t>·</m:t>
                    </m:r>
                    <m:r>
                      <a:rPr lang="en-US" altLang="zh-TW" i="1" dirty="0" err="1">
                        <a:latin typeface="Cambria Math" panose="02040503050406030204" pitchFamily="18" charset="0"/>
                        <a:cs typeface="Segoe UI" panose="020B0502040204020203" pitchFamily="34" charset="0"/>
                      </a:rPr>
                      <m:t>𝑟</m:t>
                    </m:r>
                    <m:r>
                      <a:rPr lang="en-US" altLang="zh-TW" i="1" dirty="0">
                        <a:latin typeface="Cambria Math" panose="02040503050406030204" pitchFamily="18" charset="0"/>
                        <a:cs typeface="Segoe UI" panose="020B0502040204020203" pitchFamily="34" charset="0"/>
                      </a:rPr>
                      <m:t>) = </m:t>
                    </m:r>
                    <m:r>
                      <a:rPr lang="en-US" altLang="zh-TW" i="1" dirty="0" err="1">
                        <a:latin typeface="Cambria Math" panose="02040503050406030204" pitchFamily="18" charset="0"/>
                        <a:cs typeface="Segoe UI" panose="020B0502040204020203" pitchFamily="34" charset="0"/>
                      </a:rPr>
                      <m:t>𝑒</m:t>
                    </m:r>
                    <m:r>
                      <a:rPr lang="en-US" altLang="zh-TW" i="1" dirty="0" err="1">
                        <a:latin typeface="Cambria Math" panose="02040503050406030204" pitchFamily="18" charset="0"/>
                        <a:cs typeface="Segoe UI" panose="020B0502040204020203" pitchFamily="34" charset="0"/>
                      </a:rPr>
                      <m:t>·</m:t>
                    </m:r>
                    <m:r>
                      <a:rPr lang="en-US" altLang="zh-TW" i="1" dirty="0" err="1">
                        <a:latin typeface="Cambria Math" panose="02040503050406030204" pitchFamily="18" charset="0"/>
                        <a:cs typeface="Segoe UI" panose="020B0502040204020203" pitchFamily="34" charset="0"/>
                      </a:rPr>
                      <m:t>𝑟</m:t>
                    </m:r>
                    <m:r>
                      <a:rPr lang="en-US" altLang="zh-TW" i="1" dirty="0">
                        <a:latin typeface="Cambria Math" panose="02040503050406030204" pitchFamily="18" charset="0"/>
                        <a:cs typeface="Segoe UI" panose="020B0502040204020203" pitchFamily="34" charset="0"/>
                      </a:rPr>
                      <m:t> + </m:t>
                    </m:r>
                    <m:r>
                      <a:rPr lang="en-US" altLang="zh-TW" i="1" dirty="0" smtClean="0">
                        <a:latin typeface="Cambria Math" panose="02040503050406030204" pitchFamily="18" charset="0"/>
                        <a:cs typeface="Segoe UI" panose="020B0502040204020203" pitchFamily="34" charset="0"/>
                      </a:rPr>
                      <m:t>𝜇</m:t>
                    </m:r>
                  </m:oMath>
                </a14:m>
                <a:endParaRPr lang="en-US" altLang="zh-TW" dirty="0">
                  <a:latin typeface="Times New Roman" panose="02020603050405020304" pitchFamily="18" charset="0"/>
                  <a:cs typeface="Segoe UI" panose="020B0502040204020203" pitchFamily="34" charset="0"/>
                </a:endParaRPr>
              </a:p>
              <a:p>
                <a:pPr marL="1257300" lvl="2" indent="-342900">
                  <a:lnSpc>
                    <a:spcPct val="150000"/>
                  </a:lnSpc>
                  <a:spcBef>
                    <a:spcPts val="500"/>
                  </a:spcBef>
                  <a:buFont typeface="Arial" panose="020B0604020202020204" pitchFamily="34" charset="0"/>
                  <a:buChar char="•"/>
                </a:pPr>
                <a:r>
                  <a:rPr lang="en-US" altLang="zh-TW" dirty="0">
                    <a:latin typeface="Times New Roman" panose="02020603050405020304" pitchFamily="18" charset="0"/>
                    <a:cs typeface="Segoe UI" panose="020B0502040204020203" pitchFamily="34" charset="0"/>
                  </a:rPr>
                  <a:t>The plaintext can be recovered by rounding </a:t>
                </a:r>
                <a14:m>
                  <m:oMath xmlns:m="http://schemas.openxmlformats.org/officeDocument/2006/math">
                    <m:r>
                      <a:rPr lang="en-US" altLang="zh-TW" i="1" dirty="0" smtClean="0">
                        <a:latin typeface="Cambria Math" panose="02040503050406030204" pitchFamily="18" charset="0"/>
                        <a:cs typeface="Segoe UI" panose="020B0502040204020203" pitchFamily="34" charset="0"/>
                      </a:rPr>
                      <m:t>𝑣</m:t>
                    </m:r>
                    <m:r>
                      <a:rPr lang="en-US" altLang="zh-TW" i="1" dirty="0" smtClean="0">
                        <a:latin typeface="Cambria Math" panose="02040503050406030204" pitchFamily="18" charset="0"/>
                        <a:cs typeface="Segoe UI" panose="020B0502040204020203" pitchFamily="34" charset="0"/>
                      </a:rPr>
                      <m:t> − </m:t>
                    </m:r>
                    <m:r>
                      <a:rPr lang="en-US" altLang="zh-TW" i="1" dirty="0" err="1">
                        <a:latin typeface="Cambria Math" panose="02040503050406030204" pitchFamily="18" charset="0"/>
                        <a:cs typeface="Segoe UI" panose="020B0502040204020203" pitchFamily="34" charset="0"/>
                      </a:rPr>
                      <m:t>𝑠</m:t>
                    </m:r>
                    <m:r>
                      <a:rPr lang="en-US" altLang="zh-TW" i="1" dirty="0" err="1">
                        <a:latin typeface="Cambria Math" panose="02040503050406030204" pitchFamily="18" charset="0"/>
                        <a:cs typeface="Segoe UI" panose="020B0502040204020203" pitchFamily="34" charset="0"/>
                      </a:rPr>
                      <m:t>·</m:t>
                    </m:r>
                    <m:r>
                      <a:rPr lang="en-US" altLang="zh-TW" i="1" dirty="0" err="1">
                        <a:latin typeface="Cambria Math" panose="02040503050406030204" pitchFamily="18" charset="0"/>
                        <a:cs typeface="Segoe UI" panose="020B0502040204020203" pitchFamily="34" charset="0"/>
                      </a:rPr>
                      <m:t>𝑢</m:t>
                    </m:r>
                  </m:oMath>
                </a14:m>
                <a:r>
                  <a:rPr lang="en-US" altLang="zh-TW" dirty="0">
                    <a:latin typeface="Times New Roman" panose="02020603050405020304" pitchFamily="18" charset="0"/>
                    <a:cs typeface="Segoe UI" panose="020B0502040204020203" pitchFamily="34" charset="0"/>
                  </a:rPr>
                  <a:t> to the nearest integer multiple of μ.</a:t>
                </a:r>
                <a:endParaRPr lang="zh-TW" altLang="en-US" dirty="0"/>
              </a:p>
            </p:txBody>
          </p:sp>
        </mc:Choice>
        <mc:Fallback xmlns="">
          <p:sp>
            <p:nvSpPr>
              <p:cNvPr id="8" name="文字方塊 7">
                <a:extLst>
                  <a:ext uri="{FF2B5EF4-FFF2-40B4-BE49-F238E27FC236}">
                    <a16:creationId xmlns:a16="http://schemas.microsoft.com/office/drawing/2014/main" id="{83177B68-9609-4553-8263-068AD0DB3FBA}"/>
                  </a:ext>
                </a:extLst>
              </p:cNvPr>
              <p:cNvSpPr txBox="1">
                <a:spLocks noRot="1" noChangeAspect="1" noMove="1" noResize="1" noEditPoints="1" noAdjustHandles="1" noChangeArrowheads="1" noChangeShapeType="1" noTextEdit="1"/>
              </p:cNvSpPr>
              <p:nvPr/>
            </p:nvSpPr>
            <p:spPr>
              <a:xfrm>
                <a:off x="139667" y="576064"/>
                <a:ext cx="9170664" cy="2769925"/>
              </a:xfrm>
              <a:prstGeom prst="rect">
                <a:avLst/>
              </a:prstGeom>
              <a:blipFill>
                <a:blip r:embed="rId3"/>
                <a:stretch>
                  <a:fillRect b="-2198"/>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5902185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a:extLst>
              <a:ext uri="{FF2B5EF4-FFF2-40B4-BE49-F238E27FC236}">
                <a16:creationId xmlns:a16="http://schemas.microsoft.com/office/drawing/2014/main" id="{444D8C64-AE1C-419D-8EB4-85B9DB1513BD}"/>
              </a:ext>
            </a:extLst>
          </p:cNvPr>
          <p:cNvSpPr/>
          <p:nvPr/>
        </p:nvSpPr>
        <p:spPr>
          <a:xfrm>
            <a:off x="0" y="5593804"/>
            <a:ext cx="10160000" cy="144016"/>
          </a:xfrm>
          <a:prstGeom prst="rect">
            <a:avLst/>
          </a:prstGeom>
          <a:solidFill>
            <a:srgbClr val="1954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17" name="文字方塊 16">
            <a:extLst>
              <a:ext uri="{FF2B5EF4-FFF2-40B4-BE49-F238E27FC236}">
                <a16:creationId xmlns:a16="http://schemas.microsoft.com/office/drawing/2014/main" id="{BE3CCF74-590F-497D-805B-FA47E18F79DE}"/>
              </a:ext>
            </a:extLst>
          </p:cNvPr>
          <p:cNvSpPr txBox="1"/>
          <p:nvPr/>
        </p:nvSpPr>
        <p:spPr>
          <a:xfrm>
            <a:off x="9714160" y="5341995"/>
            <a:ext cx="338555" cy="276999"/>
          </a:xfrm>
          <a:prstGeom prst="rect">
            <a:avLst/>
          </a:prstGeom>
          <a:solidFill>
            <a:srgbClr val="F2F2F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rtlCol="0">
            <a:spAutoFit/>
          </a:bodyPr>
          <a:lstStyle>
            <a:defPPr>
              <a:defRPr lang="zh-CN"/>
            </a:defPPr>
            <a:lvl1pPr algn="ctr">
              <a:defRPr sz="1200">
                <a:latin typeface="Times New Roman" panose="02020603050405020304" pitchFamily="18" charset="0"/>
                <a:ea typeface="微軟正黑體" panose="020B0604030504040204" pitchFamily="34" charset="-120"/>
                <a:cs typeface="Times New Roman" panose="02020603050405020304" pitchFamily="18" charset="0"/>
              </a:defRPr>
            </a:lvl1pPr>
          </a:lstStyle>
          <a:p>
            <a:fld id="{19A49D38-1635-49F9-B1EF-5073AC75FB01}" type="slidenum">
              <a:rPr lang="zh-TW" altLang="en-US"/>
              <a:pPr/>
              <a:t>23</a:t>
            </a:fld>
            <a:endParaRPr lang="zh-TW" altLang="en-US" dirty="0"/>
          </a:p>
        </p:txBody>
      </p:sp>
      <p:sp>
        <p:nvSpPr>
          <p:cNvPr id="4" name="五边形 3"/>
          <p:cNvSpPr/>
          <p:nvPr/>
        </p:nvSpPr>
        <p:spPr>
          <a:xfrm>
            <a:off x="0" y="0"/>
            <a:ext cx="2055664" cy="576064"/>
          </a:xfrm>
          <a:prstGeom prst="homePlate">
            <a:avLst/>
          </a:prstGeom>
          <a:solidFill>
            <a:srgbClr val="1954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K-</a:t>
            </a:r>
            <a:r>
              <a:rPr lang="en-US" altLang="zh-TW" b="1" dirty="0" err="1">
                <a:latin typeface="Times New Roman" panose="02020603050405020304" pitchFamily="18" charset="0"/>
                <a:ea typeface="微軟正黑體" panose="020B0604030504040204" pitchFamily="34" charset="-120"/>
                <a:cs typeface="Times New Roman" panose="02020603050405020304" pitchFamily="18" charset="0"/>
              </a:rPr>
              <a:t>PKE.KeyGen</a:t>
            </a:r>
            <a:endParaRPr lang="zh-CN" altLang="en-US" b="1"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6" name="文字方塊 5">
            <a:extLst>
              <a:ext uri="{FF2B5EF4-FFF2-40B4-BE49-F238E27FC236}">
                <a16:creationId xmlns:a16="http://schemas.microsoft.com/office/drawing/2014/main" id="{288A8F03-FC88-46DE-A0B5-9785EAEF26A2}"/>
              </a:ext>
            </a:extLst>
          </p:cNvPr>
          <p:cNvSpPr txBox="1"/>
          <p:nvPr/>
        </p:nvSpPr>
        <p:spPr>
          <a:xfrm>
            <a:off x="543496" y="714959"/>
            <a:ext cx="8363006" cy="498663"/>
          </a:xfrm>
          <a:prstGeom prst="rect">
            <a:avLst/>
          </a:prstGeom>
          <a:noFill/>
        </p:spPr>
        <p:txBody>
          <a:bodyPr wrap="square" rtlCol="0">
            <a:spAutoFit/>
          </a:bodyPr>
          <a:lstStyle/>
          <a:p>
            <a:pPr marL="685800" lvl="1" indent="-228600">
              <a:lnSpc>
                <a:spcPct val="150000"/>
              </a:lnSpc>
              <a:spcBef>
                <a:spcPts val="500"/>
              </a:spcBef>
              <a:buFont typeface="Arial" panose="020B0604020202020204" pitchFamily="34" charset="0"/>
              <a:buChar char="•"/>
            </a:pPr>
            <a:endParaRPr lang="en-US" altLang="zh-TW" sz="2000" dirty="0">
              <a:latin typeface="Times New Roman" panose="02020603050405020304" pitchFamily="18" charset="0"/>
              <a:cs typeface="Segoe UI" panose="020B0502040204020203" pitchFamily="34" charset="0"/>
            </a:endParaRPr>
          </a:p>
        </p:txBody>
      </p:sp>
      <p:pic>
        <p:nvPicPr>
          <p:cNvPr id="3" name="圖片 2">
            <a:extLst>
              <a:ext uri="{FF2B5EF4-FFF2-40B4-BE49-F238E27FC236}">
                <a16:creationId xmlns:a16="http://schemas.microsoft.com/office/drawing/2014/main" id="{5CF6FCA6-16E1-42E3-B2B3-AF6C99B73A38}"/>
              </a:ext>
            </a:extLst>
          </p:cNvPr>
          <p:cNvPicPr>
            <a:picLocks noChangeAspect="1"/>
          </p:cNvPicPr>
          <p:nvPr/>
        </p:nvPicPr>
        <p:blipFill>
          <a:blip r:embed="rId3"/>
          <a:stretch>
            <a:fillRect/>
          </a:stretch>
        </p:blipFill>
        <p:spPr>
          <a:xfrm>
            <a:off x="4248472" y="254496"/>
            <a:ext cx="5911528" cy="5158098"/>
          </a:xfrm>
          <a:prstGeom prst="rect">
            <a:avLst/>
          </a:prstGeom>
        </p:spPr>
      </p:pic>
      <mc:AlternateContent xmlns:mc="http://schemas.openxmlformats.org/markup-compatibility/2006" xmlns:a14="http://schemas.microsoft.com/office/drawing/2010/main">
        <mc:Choice Requires="a14">
          <p:sp>
            <p:nvSpPr>
              <p:cNvPr id="8" name="文字方塊 7">
                <a:extLst>
                  <a:ext uri="{FF2B5EF4-FFF2-40B4-BE49-F238E27FC236}">
                    <a16:creationId xmlns:a16="http://schemas.microsoft.com/office/drawing/2014/main" id="{83177B68-9609-4553-8263-068AD0DB3FBA}"/>
                  </a:ext>
                </a:extLst>
              </p:cNvPr>
              <p:cNvSpPr txBox="1"/>
              <p:nvPr/>
            </p:nvSpPr>
            <p:spPr>
              <a:xfrm>
                <a:off x="-423682" y="518782"/>
                <a:ext cx="4248472" cy="2371227"/>
              </a:xfrm>
              <a:prstGeom prst="rect">
                <a:avLst/>
              </a:prstGeom>
              <a:noFill/>
            </p:spPr>
            <p:txBody>
              <a:bodyPr wrap="square" rtlCol="0">
                <a:spAutoFit/>
              </a:bodyPr>
              <a:lstStyle/>
              <a:p>
                <a:pPr marL="685800" lvl="1" indent="-228600">
                  <a:lnSpc>
                    <a:spcPct val="150000"/>
                  </a:lnSpc>
                  <a:spcBef>
                    <a:spcPts val="500"/>
                  </a:spcBef>
                  <a:buFont typeface="Arial" panose="020B0604020202020204" pitchFamily="34" charset="0"/>
                  <a:buChar char="•"/>
                </a:pPr>
                <a:r>
                  <a:rPr lang="en-US" altLang="zh-TW" sz="2000" dirty="0">
                    <a:latin typeface="Times New Roman" panose="02020603050405020304" pitchFamily="18" charset="0"/>
                    <a:cs typeface="Segoe UI" panose="020B0502040204020203" pitchFamily="34" charset="0"/>
                  </a:rPr>
                  <a:t>SampleNTT:</a:t>
                </a:r>
              </a:p>
              <a:p>
                <a:pPr marL="1143000" lvl="2" indent="-228600">
                  <a:lnSpc>
                    <a:spcPct val="150000"/>
                  </a:lnSpc>
                  <a:spcBef>
                    <a:spcPts val="500"/>
                  </a:spcBef>
                  <a:buFont typeface="Arial" panose="020B0604020202020204" pitchFamily="34" charset="0"/>
                  <a:buChar char="•"/>
                </a:pPr>
                <a:r>
                  <a:rPr lang="en-US" altLang="zh-TW" dirty="0">
                    <a:latin typeface="Times New Roman" panose="02020603050405020304" pitchFamily="18" charset="0"/>
                    <a:cs typeface="Segoe UI" panose="020B0502040204020203" pitchFamily="34" charset="0"/>
                  </a:rPr>
                  <a:t>Takes a 32-byte seed and two indices as input and outputs a pseudorandom element of </a:t>
                </a:r>
                <a14:m>
                  <m:oMath xmlns:m="http://schemas.openxmlformats.org/officeDocument/2006/math">
                    <m:sSub>
                      <m:sSubPr>
                        <m:ctrlPr>
                          <a:rPr lang="en-US" altLang="zh-TW" i="1" smtClean="0">
                            <a:latin typeface="Cambria Math" panose="02040503050406030204" pitchFamily="18" charset="0"/>
                            <a:cs typeface="Segoe UI" panose="020B0502040204020203" pitchFamily="34" charset="0"/>
                          </a:rPr>
                        </m:ctrlPr>
                      </m:sSubPr>
                      <m:e>
                        <m:r>
                          <a:rPr lang="en-US" altLang="zh-TW" b="0" i="1" smtClean="0">
                            <a:latin typeface="Cambria Math" panose="02040503050406030204" pitchFamily="18" charset="0"/>
                            <a:cs typeface="Segoe UI" panose="020B0502040204020203" pitchFamily="34" charset="0"/>
                          </a:rPr>
                          <m:t>𝑇</m:t>
                        </m:r>
                      </m:e>
                      <m:sub>
                        <m:r>
                          <a:rPr lang="en-US" altLang="zh-TW" b="0" i="1" smtClean="0">
                            <a:latin typeface="Cambria Math" panose="02040503050406030204" pitchFamily="18" charset="0"/>
                            <a:cs typeface="Segoe UI" panose="020B0502040204020203" pitchFamily="34" charset="0"/>
                          </a:rPr>
                          <m:t>𝑞</m:t>
                        </m:r>
                      </m:sub>
                    </m:sSub>
                  </m:oMath>
                </a14:m>
                <a:r>
                  <a:rPr lang="en-US" altLang="zh-TW" dirty="0">
                    <a:latin typeface="Times New Roman" panose="02020603050405020304" pitchFamily="18" charset="0"/>
                    <a:cs typeface="Segoe UI" panose="020B0502040204020203" pitchFamily="34" charset="0"/>
                  </a:rPr>
                  <a:t>.</a:t>
                </a:r>
              </a:p>
              <a:p>
                <a:pPr marL="1143000" lvl="2" indent="-228600">
                  <a:lnSpc>
                    <a:spcPct val="150000"/>
                  </a:lnSpc>
                  <a:spcBef>
                    <a:spcPts val="500"/>
                  </a:spcBef>
                  <a:buFont typeface="Arial" panose="020B0604020202020204" pitchFamily="34" charset="0"/>
                  <a:buChar char="•"/>
                </a:pPr>
                <a14:m>
                  <m:oMath xmlns:m="http://schemas.openxmlformats.org/officeDocument/2006/math">
                    <m:sSub>
                      <m:sSubPr>
                        <m:ctrlPr>
                          <a:rPr lang="en-US" altLang="zh-TW" i="1" smtClean="0">
                            <a:latin typeface="Cambria Math" panose="02040503050406030204" pitchFamily="18" charset="0"/>
                          </a:rPr>
                        </m:ctrlPr>
                      </m:sSubPr>
                      <m:e>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𝑁𝑇𝑇</m:t>
                            </m:r>
                            <m:r>
                              <a:rPr lang="en-US" altLang="zh-TW" b="0" i="1" smtClean="0">
                                <a:latin typeface="Cambria Math" panose="02040503050406030204" pitchFamily="18" charset="0"/>
                              </a:rPr>
                              <m:t>(</m:t>
                            </m:r>
                            <m:r>
                              <a:rPr lang="en-US" altLang="zh-TW" b="0" i="1" smtClean="0">
                                <a:latin typeface="Cambria Math" panose="02040503050406030204" pitchFamily="18" charset="0"/>
                              </a:rPr>
                              <m:t>𝑅</m:t>
                            </m:r>
                          </m:e>
                          <m:sub>
                            <m:r>
                              <a:rPr lang="en-US" altLang="zh-TW" b="0" i="1" smtClean="0">
                                <a:latin typeface="Cambria Math" panose="02040503050406030204" pitchFamily="18" charset="0"/>
                              </a:rPr>
                              <m:t>𝑞</m:t>
                            </m:r>
                          </m:sub>
                        </m:sSub>
                        <m:r>
                          <a:rPr lang="en-US" altLang="zh-TW" b="0" i="1" smtClean="0">
                            <a:latin typeface="Cambria Math" panose="02040503050406030204" pitchFamily="18" charset="0"/>
                          </a:rPr>
                          <m:t>)</m:t>
                        </m:r>
                        <m:r>
                          <a:rPr lang="en-US" altLang="zh-TW"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rPr>
                          <m:t>𝑇</m:t>
                        </m:r>
                      </m:e>
                      <m:sub>
                        <m:r>
                          <a:rPr lang="en-US" altLang="zh-TW" b="0" i="1" smtClean="0">
                            <a:latin typeface="Cambria Math" panose="02040503050406030204" pitchFamily="18" charset="0"/>
                          </a:rPr>
                          <m:t>𝑞</m:t>
                        </m:r>
                      </m:sub>
                    </m:sSub>
                  </m:oMath>
                </a14:m>
                <a:endParaRPr lang="zh-TW" altLang="en-US" dirty="0"/>
              </a:p>
            </p:txBody>
          </p:sp>
        </mc:Choice>
        <mc:Fallback xmlns="">
          <p:sp>
            <p:nvSpPr>
              <p:cNvPr id="8" name="文字方塊 7">
                <a:extLst>
                  <a:ext uri="{FF2B5EF4-FFF2-40B4-BE49-F238E27FC236}">
                    <a16:creationId xmlns:a16="http://schemas.microsoft.com/office/drawing/2014/main" id="{83177B68-9609-4553-8263-068AD0DB3FBA}"/>
                  </a:ext>
                </a:extLst>
              </p:cNvPr>
              <p:cNvSpPr txBox="1">
                <a:spLocks noRot="1" noChangeAspect="1" noMove="1" noResize="1" noEditPoints="1" noAdjustHandles="1" noChangeArrowheads="1" noChangeShapeType="1" noTextEdit="1"/>
              </p:cNvSpPr>
              <p:nvPr/>
            </p:nvSpPr>
            <p:spPr>
              <a:xfrm>
                <a:off x="-423682" y="518782"/>
                <a:ext cx="4248472" cy="2371227"/>
              </a:xfrm>
              <a:prstGeom prst="rect">
                <a:avLst/>
              </a:prstGeom>
              <a:blipFill>
                <a:blip r:embed="rId4"/>
                <a:stretch>
                  <a:fillRect b="-1285"/>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0" name="文字方塊 9">
                <a:extLst>
                  <a:ext uri="{FF2B5EF4-FFF2-40B4-BE49-F238E27FC236}">
                    <a16:creationId xmlns:a16="http://schemas.microsoft.com/office/drawing/2014/main" id="{1BA93F25-363E-4BBC-B1F6-7591861F19CF}"/>
                  </a:ext>
                </a:extLst>
              </p:cNvPr>
              <p:cNvSpPr txBox="1"/>
              <p:nvPr/>
            </p:nvSpPr>
            <p:spPr>
              <a:xfrm>
                <a:off x="-423682" y="2947743"/>
                <a:ext cx="4855610" cy="2362122"/>
              </a:xfrm>
              <a:prstGeom prst="rect">
                <a:avLst/>
              </a:prstGeom>
              <a:noFill/>
            </p:spPr>
            <p:txBody>
              <a:bodyPr wrap="square" rtlCol="0">
                <a:spAutoFit/>
              </a:bodyPr>
              <a:lstStyle/>
              <a:p>
                <a:pPr marL="685800" lvl="1" indent="-228600">
                  <a:lnSpc>
                    <a:spcPct val="150000"/>
                  </a:lnSpc>
                  <a:spcBef>
                    <a:spcPts val="500"/>
                  </a:spcBef>
                  <a:buFont typeface="Arial" panose="020B0604020202020204" pitchFamily="34" charset="0"/>
                  <a:buChar char="•"/>
                </a:pPr>
                <a:r>
                  <a:rPr lang="en-US" altLang="zh-TW" sz="2000" dirty="0" err="1">
                    <a:latin typeface="Times New Roman" panose="02020603050405020304" pitchFamily="18" charset="0"/>
                    <a:cs typeface="Segoe UI" panose="020B0502040204020203" pitchFamily="34" charset="0"/>
                  </a:rPr>
                  <a:t>SamplePolyCBD</a:t>
                </a:r>
                <a:r>
                  <a:rPr lang="en-US" altLang="zh-TW" sz="2000" dirty="0">
                    <a:latin typeface="Times New Roman" panose="02020603050405020304" pitchFamily="18" charset="0"/>
                    <a:cs typeface="Segoe UI" panose="020B0502040204020203" pitchFamily="34" charset="0"/>
                  </a:rPr>
                  <a:t>:</a:t>
                </a:r>
              </a:p>
              <a:p>
                <a:pPr marL="1143000" lvl="2" indent="-228600">
                  <a:lnSpc>
                    <a:spcPct val="150000"/>
                  </a:lnSpc>
                  <a:spcBef>
                    <a:spcPts val="500"/>
                  </a:spcBef>
                  <a:buFont typeface="Arial" panose="020B0604020202020204" pitchFamily="34" charset="0"/>
                  <a:buChar char="•"/>
                </a:pPr>
                <a:r>
                  <a:rPr lang="en-US" altLang="zh-TW" dirty="0">
                    <a:latin typeface="Times New Roman" panose="02020603050405020304" pitchFamily="18" charset="0"/>
                    <a:cs typeface="Segoe UI" panose="020B0502040204020203" pitchFamily="34" charset="0"/>
                  </a:rPr>
                  <a:t>Centered binomial distribution(CBD)</a:t>
                </a:r>
              </a:p>
              <a:p>
                <a:pPr marL="1143000" lvl="2" indent="-228600">
                  <a:lnSpc>
                    <a:spcPct val="150000"/>
                  </a:lnSpc>
                  <a:spcBef>
                    <a:spcPts val="500"/>
                  </a:spcBef>
                  <a:buFont typeface="Arial" panose="020B0604020202020204" pitchFamily="34" charset="0"/>
                  <a:buChar char="•"/>
                </a:pPr>
                <a:r>
                  <a:rPr lang="en-US" altLang="zh-TW" dirty="0">
                    <a:latin typeface="Times New Roman" panose="02020603050405020304" pitchFamily="18" charset="0"/>
                    <a:cs typeface="Segoe UI" panose="020B0502040204020203" pitchFamily="34" charset="0"/>
                  </a:rPr>
                  <a:t>Takes a seed as input and outputs a pseudorandom sample from the distribution </a:t>
                </a:r>
                <a14:m>
                  <m:oMath xmlns:m="http://schemas.openxmlformats.org/officeDocument/2006/math">
                    <m:sSub>
                      <m:sSubPr>
                        <m:ctrlPr>
                          <a:rPr lang="en-US" altLang="zh-TW" i="1" smtClean="0">
                            <a:latin typeface="Cambria Math" panose="02040503050406030204" pitchFamily="18" charset="0"/>
                            <a:cs typeface="Segoe UI" panose="020B0502040204020203" pitchFamily="34" charset="0"/>
                          </a:rPr>
                        </m:ctrlPr>
                      </m:sSubPr>
                      <m:e>
                        <m:r>
                          <m:rPr>
                            <m:nor/>
                          </m:rPr>
                          <a:rPr lang="en-US" altLang="zh-TW" dirty="0">
                            <a:latin typeface="Times New Roman" panose="02020603050405020304" pitchFamily="18" charset="0"/>
                            <a:cs typeface="Segoe UI" panose="020B0502040204020203" pitchFamily="34" charset="0"/>
                          </a:rPr>
                          <m:t>D</m:t>
                        </m:r>
                      </m:e>
                      <m:sub>
                        <m:r>
                          <m:rPr>
                            <m:nor/>
                          </m:rPr>
                          <a:rPr lang="zh-TW" altLang="en-US" dirty="0">
                            <a:latin typeface="Times New Roman" panose="02020603050405020304" pitchFamily="18" charset="0"/>
                            <a:cs typeface="Segoe UI" panose="020B0502040204020203" pitchFamily="34" charset="0"/>
                          </a:rPr>
                          <m:t>𝜂</m:t>
                        </m:r>
                      </m:sub>
                    </m:sSub>
                    <m:r>
                      <m:rPr>
                        <m:nor/>
                      </m:rPr>
                      <a:rPr lang="en-US" altLang="zh-TW" dirty="0">
                        <a:latin typeface="Times New Roman" panose="02020603050405020304" pitchFamily="18" charset="0"/>
                        <a:cs typeface="Segoe UI" panose="020B0502040204020203" pitchFamily="34" charset="0"/>
                      </a:rPr>
                      <m:t>(</m:t>
                    </m:r>
                    <m:r>
                      <m:rPr>
                        <m:nor/>
                      </m:rPr>
                      <a:rPr lang="zh-TW" altLang="en-US" dirty="0">
                        <a:latin typeface="Times New Roman" panose="02020603050405020304" pitchFamily="18" charset="0"/>
                        <a:cs typeface="Segoe UI" panose="020B0502040204020203" pitchFamily="34" charset="0"/>
                      </a:rPr>
                      <m:t>𝑅𝑞</m:t>
                    </m:r>
                    <m:r>
                      <m:rPr>
                        <m:nor/>
                      </m:rPr>
                      <a:rPr lang="en-US" altLang="zh-TW" dirty="0">
                        <a:latin typeface="Times New Roman" panose="02020603050405020304" pitchFamily="18" charset="0"/>
                        <a:cs typeface="Segoe UI" panose="020B0502040204020203" pitchFamily="34" charset="0"/>
                      </a:rPr>
                      <m:t>)</m:t>
                    </m:r>
                  </m:oMath>
                </a14:m>
                <a:r>
                  <a:rPr lang="en-US" altLang="zh-TW" dirty="0">
                    <a:latin typeface="Times New Roman" panose="02020603050405020304" pitchFamily="18" charset="0"/>
                    <a:cs typeface="Segoe UI" panose="020B0502040204020203" pitchFamily="34" charset="0"/>
                  </a:rPr>
                  <a:t>.</a:t>
                </a:r>
              </a:p>
            </p:txBody>
          </p:sp>
        </mc:Choice>
        <mc:Fallback xmlns="">
          <p:sp>
            <p:nvSpPr>
              <p:cNvPr id="10" name="文字方塊 9">
                <a:extLst>
                  <a:ext uri="{FF2B5EF4-FFF2-40B4-BE49-F238E27FC236}">
                    <a16:creationId xmlns:a16="http://schemas.microsoft.com/office/drawing/2014/main" id="{1BA93F25-363E-4BBC-B1F6-7591861F19CF}"/>
                  </a:ext>
                </a:extLst>
              </p:cNvPr>
              <p:cNvSpPr txBox="1">
                <a:spLocks noRot="1" noChangeAspect="1" noMove="1" noResize="1" noEditPoints="1" noAdjustHandles="1" noChangeArrowheads="1" noChangeShapeType="1" noTextEdit="1"/>
              </p:cNvSpPr>
              <p:nvPr/>
            </p:nvSpPr>
            <p:spPr>
              <a:xfrm>
                <a:off x="-423682" y="2947743"/>
                <a:ext cx="4855610" cy="2362122"/>
              </a:xfrm>
              <a:prstGeom prst="rect">
                <a:avLst/>
              </a:prstGeom>
              <a:blipFill>
                <a:blip r:embed="rId5"/>
                <a:stretch>
                  <a:fillRect b="-1550"/>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11443190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a:extLst>
              <a:ext uri="{FF2B5EF4-FFF2-40B4-BE49-F238E27FC236}">
                <a16:creationId xmlns:a16="http://schemas.microsoft.com/office/drawing/2014/main" id="{444D8C64-AE1C-419D-8EB4-85B9DB1513BD}"/>
              </a:ext>
            </a:extLst>
          </p:cNvPr>
          <p:cNvSpPr/>
          <p:nvPr/>
        </p:nvSpPr>
        <p:spPr>
          <a:xfrm>
            <a:off x="0" y="5593804"/>
            <a:ext cx="10160000" cy="144016"/>
          </a:xfrm>
          <a:prstGeom prst="rect">
            <a:avLst/>
          </a:prstGeom>
          <a:solidFill>
            <a:srgbClr val="1954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17" name="文字方塊 16">
            <a:extLst>
              <a:ext uri="{FF2B5EF4-FFF2-40B4-BE49-F238E27FC236}">
                <a16:creationId xmlns:a16="http://schemas.microsoft.com/office/drawing/2014/main" id="{BE3CCF74-590F-497D-805B-FA47E18F79DE}"/>
              </a:ext>
            </a:extLst>
          </p:cNvPr>
          <p:cNvSpPr txBox="1"/>
          <p:nvPr/>
        </p:nvSpPr>
        <p:spPr>
          <a:xfrm>
            <a:off x="9714160" y="5341995"/>
            <a:ext cx="338555" cy="276999"/>
          </a:xfrm>
          <a:prstGeom prst="rect">
            <a:avLst/>
          </a:prstGeom>
          <a:solidFill>
            <a:srgbClr val="F2F2F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rtlCol="0">
            <a:spAutoFit/>
          </a:bodyPr>
          <a:lstStyle>
            <a:defPPr>
              <a:defRPr lang="zh-CN"/>
            </a:defPPr>
            <a:lvl1pPr algn="ctr">
              <a:defRPr sz="1200">
                <a:latin typeface="Times New Roman" panose="02020603050405020304" pitchFamily="18" charset="0"/>
                <a:ea typeface="微軟正黑體" panose="020B0604030504040204" pitchFamily="34" charset="-120"/>
                <a:cs typeface="Times New Roman" panose="02020603050405020304" pitchFamily="18" charset="0"/>
              </a:defRPr>
            </a:lvl1pPr>
          </a:lstStyle>
          <a:p>
            <a:fld id="{19A49D38-1635-49F9-B1EF-5073AC75FB01}" type="slidenum">
              <a:rPr lang="zh-TW" altLang="en-US"/>
              <a:pPr/>
              <a:t>24</a:t>
            </a:fld>
            <a:endParaRPr lang="zh-TW" altLang="en-US" dirty="0"/>
          </a:p>
        </p:txBody>
      </p:sp>
      <p:sp>
        <p:nvSpPr>
          <p:cNvPr id="4" name="五边形 3"/>
          <p:cNvSpPr/>
          <p:nvPr/>
        </p:nvSpPr>
        <p:spPr>
          <a:xfrm>
            <a:off x="0" y="0"/>
            <a:ext cx="2055664" cy="576064"/>
          </a:xfrm>
          <a:prstGeom prst="homePlate">
            <a:avLst/>
          </a:prstGeom>
          <a:solidFill>
            <a:srgbClr val="1954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b="1">
                <a:latin typeface="Times New Roman" panose="02020603050405020304" pitchFamily="18" charset="0"/>
                <a:ea typeface="微軟正黑體" panose="020B0604030504040204" pitchFamily="34" charset="-120"/>
                <a:cs typeface="Times New Roman" panose="02020603050405020304" pitchFamily="18" charset="0"/>
              </a:rPr>
              <a:t>K-PKE.KeyGen</a:t>
            </a:r>
            <a:endParaRPr lang="en-US" altLang="zh-CN" b="1"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6" name="文字方塊 5">
            <a:extLst>
              <a:ext uri="{FF2B5EF4-FFF2-40B4-BE49-F238E27FC236}">
                <a16:creationId xmlns:a16="http://schemas.microsoft.com/office/drawing/2014/main" id="{288A8F03-FC88-46DE-A0B5-9785EAEF26A2}"/>
              </a:ext>
            </a:extLst>
          </p:cNvPr>
          <p:cNvSpPr txBox="1"/>
          <p:nvPr/>
        </p:nvSpPr>
        <p:spPr>
          <a:xfrm>
            <a:off x="543496" y="714959"/>
            <a:ext cx="8363006" cy="498663"/>
          </a:xfrm>
          <a:prstGeom prst="rect">
            <a:avLst/>
          </a:prstGeom>
          <a:noFill/>
        </p:spPr>
        <p:txBody>
          <a:bodyPr wrap="square" rtlCol="0">
            <a:spAutoFit/>
          </a:bodyPr>
          <a:lstStyle/>
          <a:p>
            <a:pPr marL="685800" lvl="1" indent="-228600">
              <a:lnSpc>
                <a:spcPct val="150000"/>
              </a:lnSpc>
              <a:spcBef>
                <a:spcPts val="500"/>
              </a:spcBef>
              <a:buFont typeface="Arial" panose="020B0604020202020204" pitchFamily="34" charset="0"/>
              <a:buChar char="•"/>
            </a:pPr>
            <a:endParaRPr lang="en-US" altLang="zh-TW" sz="2000" dirty="0">
              <a:latin typeface="Times New Roman" panose="02020603050405020304" pitchFamily="18" charset="0"/>
              <a:cs typeface="Segoe UI" panose="020B0502040204020203" pitchFamily="34" charset="0"/>
            </a:endParaRPr>
          </a:p>
        </p:txBody>
      </p:sp>
      <p:pic>
        <p:nvPicPr>
          <p:cNvPr id="3" name="圖片 2">
            <a:extLst>
              <a:ext uri="{FF2B5EF4-FFF2-40B4-BE49-F238E27FC236}">
                <a16:creationId xmlns:a16="http://schemas.microsoft.com/office/drawing/2014/main" id="{5CF6FCA6-16E1-42E3-B2B3-AF6C99B73A38}"/>
              </a:ext>
            </a:extLst>
          </p:cNvPr>
          <p:cNvPicPr>
            <a:picLocks noChangeAspect="1"/>
          </p:cNvPicPr>
          <p:nvPr/>
        </p:nvPicPr>
        <p:blipFill>
          <a:blip r:embed="rId3"/>
          <a:stretch>
            <a:fillRect/>
          </a:stretch>
        </p:blipFill>
        <p:spPr>
          <a:xfrm>
            <a:off x="4248472" y="254496"/>
            <a:ext cx="5911528" cy="5158098"/>
          </a:xfrm>
          <a:prstGeom prst="rect">
            <a:avLst/>
          </a:prstGeom>
        </p:spPr>
      </p:pic>
      <mc:AlternateContent xmlns:mc="http://schemas.openxmlformats.org/markup-compatibility/2006" xmlns:a14="http://schemas.microsoft.com/office/drawing/2010/main">
        <mc:Choice Requires="a14">
          <p:sp>
            <p:nvSpPr>
              <p:cNvPr id="8" name="文字方塊 7">
                <a:extLst>
                  <a:ext uri="{FF2B5EF4-FFF2-40B4-BE49-F238E27FC236}">
                    <a16:creationId xmlns:a16="http://schemas.microsoft.com/office/drawing/2014/main" id="{83177B68-9609-4553-8263-068AD0DB3FBA}"/>
                  </a:ext>
                </a:extLst>
              </p:cNvPr>
              <p:cNvSpPr txBox="1"/>
              <p:nvPr/>
            </p:nvSpPr>
            <p:spPr>
              <a:xfrm>
                <a:off x="-423682" y="518782"/>
                <a:ext cx="4855610" cy="1443985"/>
              </a:xfrm>
              <a:prstGeom prst="rect">
                <a:avLst/>
              </a:prstGeom>
              <a:noFill/>
            </p:spPr>
            <p:txBody>
              <a:bodyPr wrap="square" rtlCol="0">
                <a:spAutoFit/>
              </a:bodyPr>
              <a:lstStyle/>
              <a:p>
                <a:pPr marL="685800" lvl="1" indent="-228600">
                  <a:lnSpc>
                    <a:spcPct val="150000"/>
                  </a:lnSpc>
                  <a:spcBef>
                    <a:spcPts val="500"/>
                  </a:spcBef>
                  <a:buFont typeface="Arial" panose="020B0604020202020204" pitchFamily="34" charset="0"/>
                  <a:buChar char="•"/>
                </a:pPr>
                <a:r>
                  <a:rPr lang="en-US" altLang="zh-TW" sz="2000" dirty="0">
                    <a:latin typeface="Times New Roman" panose="02020603050405020304" pitchFamily="18" charset="0"/>
                    <a:cs typeface="Segoe UI" panose="020B0502040204020203" pitchFamily="34" charset="0"/>
                  </a:rPr>
                  <a:t>NTT:</a:t>
                </a:r>
              </a:p>
              <a:p>
                <a:pPr marL="1143000" lvl="2" indent="-228600">
                  <a:lnSpc>
                    <a:spcPct val="150000"/>
                  </a:lnSpc>
                  <a:spcBef>
                    <a:spcPts val="500"/>
                  </a:spcBef>
                  <a:buFont typeface="Arial" panose="020B0604020202020204" pitchFamily="34" charset="0"/>
                  <a:buChar char="•"/>
                </a:pPr>
                <a:r>
                  <a:rPr lang="en-US" altLang="zh-TW" dirty="0">
                    <a:latin typeface="Times New Roman" panose="02020603050405020304" pitchFamily="18" charset="0"/>
                    <a:cs typeface="Segoe UI" panose="020B0502040204020203" pitchFamily="34" charset="0"/>
                  </a:rPr>
                  <a:t>Computes</a:t>
                </a:r>
                <a:r>
                  <a:rPr lang="zh-TW" altLang="en-US" dirty="0">
                    <a:latin typeface="Times New Roman" panose="02020603050405020304" pitchFamily="18" charset="0"/>
                    <a:cs typeface="Segoe UI" panose="020B0502040204020203" pitchFamily="34" charset="0"/>
                  </a:rPr>
                  <a:t> </a:t>
                </a:r>
                <a:r>
                  <a:rPr lang="en-US" altLang="zh-TW" dirty="0">
                    <a:latin typeface="Times New Roman" panose="02020603050405020304" pitchFamily="18" charset="0"/>
                    <a:cs typeface="Segoe UI" panose="020B0502040204020203" pitchFamily="34" charset="0"/>
                  </a:rPr>
                  <a:t>the NTT</a:t>
                </a:r>
                <a:r>
                  <a:rPr lang="zh-TW" altLang="en-US" dirty="0">
                    <a:latin typeface="Times New Roman" panose="02020603050405020304" pitchFamily="18" charset="0"/>
                    <a:cs typeface="Segoe UI" panose="020B0502040204020203" pitchFamily="34" charset="0"/>
                  </a:rPr>
                  <a:t> </a:t>
                </a:r>
                <a:r>
                  <a:rPr lang="en-US" altLang="zh-TW" dirty="0">
                    <a:latin typeface="Times New Roman" panose="02020603050405020304" pitchFamily="18" charset="0"/>
                    <a:cs typeface="Segoe UI" panose="020B0502040204020203" pitchFamily="34" charset="0"/>
                  </a:rPr>
                  <a:t>representation </a:t>
                </a:r>
                <a:r>
                  <a:rPr lang="zh-TW" altLang="en-US" dirty="0">
                    <a:latin typeface="Times New Roman" panose="02020603050405020304" pitchFamily="18" charset="0"/>
                    <a:cs typeface="Segoe UI" panose="020B0502040204020203" pitchFamily="34" charset="0"/>
                  </a:rPr>
                  <a:t>𝑓 </a:t>
                </a:r>
                <a:r>
                  <a:rPr lang="en-US" altLang="zh-TW" dirty="0">
                    <a:latin typeface="Times New Roman" panose="02020603050405020304" pitchFamily="18" charset="0"/>
                    <a:cs typeface="Segoe UI" panose="020B0502040204020203" pitchFamily="34" charset="0"/>
                  </a:rPr>
                  <a:t>of the given polynomial </a:t>
                </a:r>
                <a14:m>
                  <m:oMath xmlns:m="http://schemas.openxmlformats.org/officeDocument/2006/math">
                    <m:r>
                      <a:rPr lang="zh-TW" altLang="en-US" i="1" dirty="0" smtClean="0">
                        <a:latin typeface="Cambria Math" panose="02040503050406030204" pitchFamily="18" charset="0"/>
                        <a:cs typeface="Segoe UI" panose="020B0502040204020203" pitchFamily="34" charset="0"/>
                      </a:rPr>
                      <m:t>𝑓</m:t>
                    </m:r>
                    <m:r>
                      <a:rPr lang="zh-TW" altLang="en-US" i="1" dirty="0" smtClean="0">
                        <a:latin typeface="Cambria Math" panose="02040503050406030204" pitchFamily="18" charset="0"/>
                        <a:cs typeface="Segoe UI" panose="020B0502040204020203" pitchFamily="34" charset="0"/>
                      </a:rPr>
                      <m:t> ∈ </m:t>
                    </m:r>
                    <m:sSub>
                      <m:sSubPr>
                        <m:ctrlPr>
                          <a:rPr lang="en-US" altLang="zh-TW" i="1" dirty="0" smtClean="0">
                            <a:latin typeface="Cambria Math" panose="02040503050406030204" pitchFamily="18" charset="0"/>
                            <a:cs typeface="Segoe UI" panose="020B0502040204020203" pitchFamily="34" charset="0"/>
                          </a:rPr>
                        </m:ctrlPr>
                      </m:sSubPr>
                      <m:e>
                        <m:r>
                          <a:rPr lang="zh-TW" altLang="en-US" i="1" dirty="0">
                            <a:latin typeface="Cambria Math" panose="02040503050406030204" pitchFamily="18" charset="0"/>
                            <a:cs typeface="Segoe UI" panose="020B0502040204020203" pitchFamily="34" charset="0"/>
                          </a:rPr>
                          <m:t>𝑅</m:t>
                        </m:r>
                      </m:e>
                      <m:sub>
                        <m:r>
                          <a:rPr lang="zh-TW" altLang="en-US" i="1" dirty="0">
                            <a:latin typeface="Cambria Math" panose="02040503050406030204" pitchFamily="18" charset="0"/>
                            <a:cs typeface="Segoe UI" panose="020B0502040204020203" pitchFamily="34" charset="0"/>
                          </a:rPr>
                          <m:t>𝑞</m:t>
                        </m:r>
                      </m:sub>
                    </m:sSub>
                  </m:oMath>
                </a14:m>
                <a:r>
                  <a:rPr lang="en-US" altLang="zh-TW" dirty="0">
                    <a:latin typeface="Times New Roman" panose="02020603050405020304" pitchFamily="18" charset="0"/>
                    <a:cs typeface="Segoe UI" panose="020B0502040204020203" pitchFamily="34" charset="0"/>
                  </a:rPr>
                  <a:t>.</a:t>
                </a:r>
                <a:endParaRPr lang="zh-TW" altLang="en-US" dirty="0"/>
              </a:p>
            </p:txBody>
          </p:sp>
        </mc:Choice>
        <mc:Fallback xmlns="">
          <p:sp>
            <p:nvSpPr>
              <p:cNvPr id="8" name="文字方塊 7">
                <a:extLst>
                  <a:ext uri="{FF2B5EF4-FFF2-40B4-BE49-F238E27FC236}">
                    <a16:creationId xmlns:a16="http://schemas.microsoft.com/office/drawing/2014/main" id="{83177B68-9609-4553-8263-068AD0DB3FBA}"/>
                  </a:ext>
                </a:extLst>
              </p:cNvPr>
              <p:cNvSpPr txBox="1">
                <a:spLocks noRot="1" noChangeAspect="1" noMove="1" noResize="1" noEditPoints="1" noAdjustHandles="1" noChangeArrowheads="1" noChangeShapeType="1" noTextEdit="1"/>
              </p:cNvSpPr>
              <p:nvPr/>
            </p:nvSpPr>
            <p:spPr>
              <a:xfrm>
                <a:off x="-423682" y="518782"/>
                <a:ext cx="4855610" cy="1443985"/>
              </a:xfrm>
              <a:prstGeom prst="rect">
                <a:avLst/>
              </a:prstGeom>
              <a:blipFill>
                <a:blip r:embed="rId4"/>
                <a:stretch>
                  <a:fillRect b="-4219"/>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0" name="文字方塊 9">
                <a:extLst>
                  <a:ext uri="{FF2B5EF4-FFF2-40B4-BE49-F238E27FC236}">
                    <a16:creationId xmlns:a16="http://schemas.microsoft.com/office/drawing/2014/main" id="{1BA93F25-363E-4BBC-B1F6-7591861F19CF}"/>
                  </a:ext>
                </a:extLst>
              </p:cNvPr>
              <p:cNvSpPr txBox="1"/>
              <p:nvPr/>
            </p:nvSpPr>
            <p:spPr>
              <a:xfrm>
                <a:off x="-423682" y="2101662"/>
                <a:ext cx="4855610" cy="1463478"/>
              </a:xfrm>
              <a:prstGeom prst="rect">
                <a:avLst/>
              </a:prstGeom>
              <a:noFill/>
            </p:spPr>
            <p:txBody>
              <a:bodyPr wrap="square" rtlCol="0">
                <a:spAutoFit/>
              </a:bodyPr>
              <a:lstStyle/>
              <a:p>
                <a:pPr marL="685800" lvl="1" indent="-228600">
                  <a:lnSpc>
                    <a:spcPct val="150000"/>
                  </a:lnSpc>
                  <a:spcBef>
                    <a:spcPts val="500"/>
                  </a:spcBef>
                  <a:buFont typeface="Arial" panose="020B0604020202020204" pitchFamily="34" charset="0"/>
                  <a:buChar char="•"/>
                </a:pPr>
                <a:r>
                  <a:rPr lang="en-US" altLang="zh-TW" sz="2000" dirty="0">
                    <a:latin typeface="Times New Roman" panose="02020603050405020304" pitchFamily="18" charset="0"/>
                    <a:cs typeface="Segoe UI" panose="020B0502040204020203" pitchFamily="34" charset="0"/>
                  </a:rPr>
                  <a:t>Cryptographic Functions:</a:t>
                </a:r>
              </a:p>
              <a:p>
                <a:pPr marL="1143000" lvl="2" indent="-228600">
                  <a:lnSpc>
                    <a:spcPct val="150000"/>
                  </a:lnSpc>
                  <a:spcBef>
                    <a:spcPts val="500"/>
                  </a:spcBef>
                  <a:buFont typeface="Arial" panose="020B0604020202020204" pitchFamily="34" charset="0"/>
                  <a:buChar char="•"/>
                </a:pPr>
                <a:r>
                  <a:rPr lang="en-US" altLang="zh-TW" dirty="0">
                    <a:latin typeface="Times New Roman" panose="02020603050405020304" pitchFamily="18" charset="0"/>
                    <a:cs typeface="Segoe UI" panose="020B0502040204020203" pitchFamily="34" charset="0"/>
                  </a:rPr>
                  <a:t>PRF(</a:t>
                </a:r>
                <a:r>
                  <a:rPr lang="en-US" altLang="zh-TW" dirty="0" err="1">
                    <a:latin typeface="Times New Roman" panose="02020603050405020304" pitchFamily="18" charset="0"/>
                    <a:cs typeface="Segoe UI" panose="020B0502040204020203" pitchFamily="34" charset="0"/>
                  </a:rPr>
                  <a:t>s,b</a:t>
                </a:r>
                <a:r>
                  <a:rPr lang="en-US" altLang="zh-TW" dirty="0">
                    <a:latin typeface="Times New Roman" panose="02020603050405020304" pitchFamily="18" charset="0"/>
                    <a:cs typeface="Segoe UI" panose="020B0502040204020203" pitchFamily="34" charset="0"/>
                  </a:rPr>
                  <a:t>) = SHAKE256(s||b,8*64*</a:t>
                </a:r>
                <a14:m>
                  <m:oMath xmlns:m="http://schemas.openxmlformats.org/officeDocument/2006/math">
                    <m:r>
                      <a:rPr lang="zh-TW" altLang="en-US" i="1" smtClean="0">
                        <a:latin typeface="Cambria Math" panose="02040503050406030204" pitchFamily="18" charset="0"/>
                        <a:cs typeface="Segoe UI" panose="020B0502040204020203" pitchFamily="34" charset="0"/>
                      </a:rPr>
                      <m:t>𝜂</m:t>
                    </m:r>
                  </m:oMath>
                </a14:m>
                <a:r>
                  <a:rPr lang="en-US" altLang="zh-TW" dirty="0">
                    <a:latin typeface="Times New Roman" panose="02020603050405020304" pitchFamily="18" charset="0"/>
                    <a:cs typeface="Segoe UI" panose="020B0502040204020203" pitchFamily="34" charset="0"/>
                  </a:rPr>
                  <a:t>)</a:t>
                </a:r>
              </a:p>
              <a:p>
                <a:pPr marL="1143000" lvl="2" indent="-228600">
                  <a:lnSpc>
                    <a:spcPct val="150000"/>
                  </a:lnSpc>
                  <a:spcBef>
                    <a:spcPts val="500"/>
                  </a:spcBef>
                  <a:buFont typeface="Arial" panose="020B0604020202020204" pitchFamily="34" charset="0"/>
                  <a:buChar char="•"/>
                </a:pPr>
                <a:r>
                  <a:rPr lang="en-US" altLang="zh-TW" dirty="0">
                    <a:latin typeface="Times New Roman" panose="02020603050405020304" pitchFamily="18" charset="0"/>
                    <a:cs typeface="Segoe UI" panose="020B0502040204020203" pitchFamily="34" charset="0"/>
                  </a:rPr>
                  <a:t>G(c) = SHA3-512(c)</a:t>
                </a:r>
              </a:p>
            </p:txBody>
          </p:sp>
        </mc:Choice>
        <mc:Fallback xmlns="">
          <p:sp>
            <p:nvSpPr>
              <p:cNvPr id="10" name="文字方塊 9">
                <a:extLst>
                  <a:ext uri="{FF2B5EF4-FFF2-40B4-BE49-F238E27FC236}">
                    <a16:creationId xmlns:a16="http://schemas.microsoft.com/office/drawing/2014/main" id="{1BA93F25-363E-4BBC-B1F6-7591861F19CF}"/>
                  </a:ext>
                </a:extLst>
              </p:cNvPr>
              <p:cNvSpPr txBox="1">
                <a:spLocks noRot="1" noChangeAspect="1" noMove="1" noResize="1" noEditPoints="1" noAdjustHandles="1" noChangeArrowheads="1" noChangeShapeType="1" noTextEdit="1"/>
              </p:cNvSpPr>
              <p:nvPr/>
            </p:nvSpPr>
            <p:spPr>
              <a:xfrm>
                <a:off x="-423682" y="2101662"/>
                <a:ext cx="4855610" cy="1463478"/>
              </a:xfrm>
              <a:prstGeom prst="rect">
                <a:avLst/>
              </a:prstGeom>
              <a:blipFill>
                <a:blip r:embed="rId5"/>
                <a:stretch>
                  <a:fillRect b="-5833"/>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 name="文字方塊 8">
                <a:extLst>
                  <a:ext uri="{FF2B5EF4-FFF2-40B4-BE49-F238E27FC236}">
                    <a16:creationId xmlns:a16="http://schemas.microsoft.com/office/drawing/2014/main" id="{B753D1E5-EA04-4B49-A461-A3871A4960E4}"/>
                  </a:ext>
                </a:extLst>
              </p:cNvPr>
              <p:cNvSpPr txBox="1"/>
              <p:nvPr/>
            </p:nvSpPr>
            <p:spPr>
              <a:xfrm>
                <a:off x="-423682" y="3702238"/>
                <a:ext cx="4855610" cy="1125565"/>
              </a:xfrm>
              <a:prstGeom prst="rect">
                <a:avLst/>
              </a:prstGeom>
              <a:noFill/>
            </p:spPr>
            <p:txBody>
              <a:bodyPr wrap="square" rtlCol="0">
                <a:spAutoFit/>
              </a:bodyPr>
              <a:lstStyle/>
              <a:p>
                <a:pPr marL="685800" lvl="1" indent="-228600">
                  <a:lnSpc>
                    <a:spcPct val="150000"/>
                  </a:lnSpc>
                  <a:spcBef>
                    <a:spcPts val="500"/>
                  </a:spcBef>
                  <a:buFont typeface="Arial" panose="020B0604020202020204" pitchFamily="34" charset="0"/>
                  <a:buChar char="•"/>
                </a:pPr>
                <a:r>
                  <a:rPr lang="en-US" altLang="zh-TW" sz="2000" dirty="0">
                    <a:latin typeface="Times New Roman" panose="02020603050405020304" pitchFamily="18" charset="0"/>
                    <a:cs typeface="Segoe UI" panose="020B0502040204020203" pitchFamily="34" charset="0"/>
                  </a:rPr>
                  <a:t>Arithmetic With Matrices and Vectors:</a:t>
                </a:r>
              </a:p>
              <a:p>
                <a:pPr marL="1143000" lvl="2" indent="-228600">
                  <a:lnSpc>
                    <a:spcPct val="150000"/>
                  </a:lnSpc>
                  <a:spcBef>
                    <a:spcPts val="500"/>
                  </a:spcBef>
                  <a:buFont typeface="Arial" panose="020B0604020202020204" pitchFamily="34" charset="0"/>
                  <a:buChar char="•"/>
                </a:pPr>
                <a14:m>
                  <m:oMath xmlns:m="http://schemas.openxmlformats.org/officeDocument/2006/math">
                    <m:acc>
                      <m:accPr>
                        <m:chr m:val="̂"/>
                        <m:ctrlPr>
                          <a:rPr lang="en-US" altLang="zh-TW" b="0" i="1" smtClean="0">
                            <a:latin typeface="Cambria Math" panose="02040503050406030204" pitchFamily="18" charset="0"/>
                            <a:cs typeface="Segoe UI" panose="020B0502040204020203" pitchFamily="34" charset="0"/>
                          </a:rPr>
                        </m:ctrlPr>
                      </m:accPr>
                      <m:e>
                        <m:r>
                          <a:rPr lang="en-US" altLang="zh-TW" b="0" i="1" smtClean="0">
                            <a:latin typeface="Cambria Math" panose="02040503050406030204" pitchFamily="18" charset="0"/>
                            <a:cs typeface="Segoe UI" panose="020B0502040204020203" pitchFamily="34" charset="0"/>
                          </a:rPr>
                          <m:t>𝑡</m:t>
                        </m:r>
                      </m:e>
                    </m:acc>
                    <m:r>
                      <a:rPr lang="en-US" altLang="zh-TW" b="0" i="1" smtClean="0">
                        <a:latin typeface="Cambria Math" panose="02040503050406030204" pitchFamily="18" charset="0"/>
                        <a:cs typeface="Segoe UI" panose="020B0502040204020203" pitchFamily="34" charset="0"/>
                      </a:rPr>
                      <m:t> </m:t>
                    </m:r>
                    <m:d>
                      <m:dPr>
                        <m:begChr m:val="["/>
                        <m:endChr m:val="]"/>
                        <m:ctrlPr>
                          <a:rPr lang="en-US" altLang="zh-TW" b="0" i="1" smtClean="0">
                            <a:latin typeface="Cambria Math" panose="02040503050406030204" pitchFamily="18" charset="0"/>
                            <a:cs typeface="Segoe UI" panose="020B0502040204020203" pitchFamily="34" charset="0"/>
                          </a:rPr>
                        </m:ctrlPr>
                      </m:dPr>
                      <m:e>
                        <m:r>
                          <a:rPr lang="en-US" altLang="zh-TW" b="0" i="1" smtClean="0">
                            <a:latin typeface="Cambria Math" panose="02040503050406030204" pitchFamily="18" charset="0"/>
                            <a:cs typeface="Segoe UI" panose="020B0502040204020203" pitchFamily="34" charset="0"/>
                          </a:rPr>
                          <m:t>𝑖</m:t>
                        </m:r>
                      </m:e>
                    </m:d>
                    <m:r>
                      <a:rPr lang="en-US" altLang="zh-TW" b="0" i="1" smtClean="0">
                        <a:latin typeface="Cambria Math" panose="02040503050406030204" pitchFamily="18" charset="0"/>
                        <a:cs typeface="Segoe UI" panose="020B0502040204020203" pitchFamily="34" charset="0"/>
                      </a:rPr>
                      <m:t>=</m:t>
                    </m:r>
                    <m:nary>
                      <m:naryPr>
                        <m:chr m:val="∑"/>
                        <m:ctrlPr>
                          <a:rPr lang="en-US" altLang="zh-TW" b="0" i="1" smtClean="0">
                            <a:latin typeface="Cambria Math" panose="02040503050406030204" pitchFamily="18" charset="0"/>
                            <a:cs typeface="Segoe UI" panose="020B0502040204020203" pitchFamily="34" charset="0"/>
                          </a:rPr>
                        </m:ctrlPr>
                      </m:naryPr>
                      <m:sub>
                        <m:r>
                          <m:rPr>
                            <m:brk m:alnAt="23"/>
                          </m:rPr>
                          <a:rPr lang="en-US" altLang="zh-TW" b="0" i="1" smtClean="0">
                            <a:latin typeface="Cambria Math" panose="02040503050406030204" pitchFamily="18" charset="0"/>
                            <a:cs typeface="Segoe UI" panose="020B0502040204020203" pitchFamily="34" charset="0"/>
                          </a:rPr>
                          <m:t>𝑗</m:t>
                        </m:r>
                        <m:r>
                          <a:rPr lang="en-US" altLang="zh-TW" b="0" i="1" smtClean="0">
                            <a:latin typeface="Cambria Math" panose="02040503050406030204" pitchFamily="18" charset="0"/>
                            <a:cs typeface="Segoe UI" panose="020B0502040204020203" pitchFamily="34" charset="0"/>
                          </a:rPr>
                          <m:t>=</m:t>
                        </m:r>
                        <m:r>
                          <m:rPr>
                            <m:brk m:alnAt="23"/>
                          </m:rPr>
                          <a:rPr lang="en-US" altLang="zh-TW" b="0" i="1" smtClean="0">
                            <a:latin typeface="Cambria Math" panose="02040503050406030204" pitchFamily="18" charset="0"/>
                            <a:cs typeface="Segoe UI" panose="020B0502040204020203" pitchFamily="34" charset="0"/>
                          </a:rPr>
                          <m:t>0</m:t>
                        </m:r>
                      </m:sub>
                      <m:sup>
                        <m:r>
                          <a:rPr lang="en-US" altLang="zh-TW" b="0" i="1" smtClean="0">
                            <a:latin typeface="Cambria Math" panose="02040503050406030204" pitchFamily="18" charset="0"/>
                            <a:cs typeface="Segoe UI" panose="020B0502040204020203" pitchFamily="34" charset="0"/>
                          </a:rPr>
                          <m:t>𝑘</m:t>
                        </m:r>
                        <m:r>
                          <a:rPr lang="en-US" altLang="zh-TW" b="0" i="1" smtClean="0">
                            <a:latin typeface="Cambria Math" panose="02040503050406030204" pitchFamily="18" charset="0"/>
                            <a:cs typeface="Segoe UI" panose="020B0502040204020203" pitchFamily="34" charset="0"/>
                          </a:rPr>
                          <m:t>−1</m:t>
                        </m:r>
                      </m:sup>
                      <m:e>
                        <m:acc>
                          <m:accPr>
                            <m:chr m:val="̂"/>
                            <m:ctrlPr>
                              <a:rPr lang="en-US" altLang="zh-TW" i="1">
                                <a:latin typeface="Cambria Math" panose="02040503050406030204" pitchFamily="18" charset="0"/>
                                <a:cs typeface="Segoe UI" panose="020B0502040204020203" pitchFamily="34" charset="0"/>
                              </a:rPr>
                            </m:ctrlPr>
                          </m:accPr>
                          <m:e>
                            <m:r>
                              <a:rPr lang="en-US" altLang="zh-TW" i="1">
                                <a:latin typeface="Cambria Math" panose="02040503050406030204" pitchFamily="18" charset="0"/>
                                <a:cs typeface="Segoe UI" panose="020B0502040204020203" pitchFamily="34" charset="0"/>
                              </a:rPr>
                              <m:t>𝐴</m:t>
                            </m:r>
                          </m:e>
                        </m:acc>
                        <m:r>
                          <a:rPr lang="en-US" altLang="zh-TW" i="1">
                            <a:latin typeface="Cambria Math" panose="02040503050406030204" pitchFamily="18" charset="0"/>
                            <a:cs typeface="Segoe UI" panose="020B0502040204020203" pitchFamily="34" charset="0"/>
                          </a:rPr>
                          <m:t> </m:t>
                        </m:r>
                        <m:d>
                          <m:dPr>
                            <m:begChr m:val="["/>
                            <m:endChr m:val="]"/>
                            <m:ctrlPr>
                              <a:rPr lang="en-US" altLang="zh-TW" i="1">
                                <a:latin typeface="Cambria Math" panose="02040503050406030204" pitchFamily="18" charset="0"/>
                                <a:cs typeface="Segoe UI" panose="020B0502040204020203" pitchFamily="34" charset="0"/>
                              </a:rPr>
                            </m:ctrlPr>
                          </m:dPr>
                          <m:e>
                            <m:r>
                              <a:rPr lang="en-US" altLang="zh-TW" i="1">
                                <a:latin typeface="Cambria Math" panose="02040503050406030204" pitchFamily="18" charset="0"/>
                                <a:cs typeface="Segoe UI" panose="020B0502040204020203" pitchFamily="34" charset="0"/>
                              </a:rPr>
                              <m:t>𝑖</m:t>
                            </m:r>
                            <m:r>
                              <a:rPr lang="en-US" altLang="zh-TW" i="1">
                                <a:latin typeface="Cambria Math" panose="02040503050406030204" pitchFamily="18" charset="0"/>
                                <a:cs typeface="Segoe UI" panose="020B0502040204020203" pitchFamily="34" charset="0"/>
                              </a:rPr>
                              <m:t>,</m:t>
                            </m:r>
                            <m:r>
                              <a:rPr lang="en-US" altLang="zh-TW" i="1">
                                <a:latin typeface="Cambria Math" panose="02040503050406030204" pitchFamily="18" charset="0"/>
                                <a:cs typeface="Segoe UI" panose="020B0502040204020203" pitchFamily="34" charset="0"/>
                              </a:rPr>
                              <m:t>𝑗</m:t>
                            </m:r>
                          </m:e>
                        </m:d>
                        <m:r>
                          <a:rPr lang="en-US" altLang="zh-TW" b="0" i="1" smtClean="0">
                            <a:latin typeface="Cambria Math" panose="02040503050406030204" pitchFamily="18" charset="0"/>
                            <a:cs typeface="Segoe UI" panose="020B0502040204020203" pitchFamily="34" charset="0"/>
                          </a:rPr>
                          <m:t> </m:t>
                        </m:r>
                        <m:sSub>
                          <m:sSubPr>
                            <m:ctrlPr>
                              <a:rPr lang="en-US" altLang="zh-TW" b="0" i="1" smtClean="0">
                                <a:latin typeface="Cambria Math" panose="02040503050406030204" pitchFamily="18" charset="0"/>
                                <a:ea typeface="Cambria Math" panose="02040503050406030204" pitchFamily="18" charset="0"/>
                                <a:cs typeface="Segoe UI" panose="020B0502040204020203" pitchFamily="34" charset="0"/>
                              </a:rPr>
                            </m:ctrlPr>
                          </m:sSubPr>
                          <m:e>
                            <m:r>
                              <a:rPr lang="en-US" altLang="zh-TW" i="1">
                                <a:latin typeface="Cambria Math" panose="02040503050406030204" pitchFamily="18" charset="0"/>
                                <a:ea typeface="Cambria Math" panose="02040503050406030204" pitchFamily="18" charset="0"/>
                                <a:cs typeface="Segoe UI" panose="020B0502040204020203" pitchFamily="34" charset="0"/>
                              </a:rPr>
                              <m:t>×</m:t>
                            </m:r>
                          </m:e>
                          <m:sub>
                            <m:sSub>
                              <m:sSubPr>
                                <m:ctrlPr>
                                  <a:rPr lang="en-US" altLang="zh-TW" i="1" smtClean="0">
                                    <a:latin typeface="Cambria Math" panose="02040503050406030204" pitchFamily="18" charset="0"/>
                                    <a:ea typeface="Cambria Math" panose="02040503050406030204" pitchFamily="18" charset="0"/>
                                    <a:cs typeface="Segoe UI" panose="020B0502040204020203" pitchFamily="34" charset="0"/>
                                  </a:rPr>
                                </m:ctrlPr>
                              </m:sSubPr>
                              <m:e>
                                <m:r>
                                  <m:rPr>
                                    <m:sty m:val="p"/>
                                  </m:rPr>
                                  <a:rPr lang="en-US" altLang="zh-TW" i="1">
                                    <a:latin typeface="Cambria Math" panose="02040503050406030204" pitchFamily="18" charset="0"/>
                                    <a:ea typeface="Cambria Math" panose="02040503050406030204" pitchFamily="18" charset="0"/>
                                    <a:cs typeface="Segoe UI" panose="020B0502040204020203" pitchFamily="34" charset="0"/>
                                  </a:rPr>
                                  <m:t>T</m:t>
                                </m:r>
                              </m:e>
                              <m:sub>
                                <m:r>
                                  <a:rPr lang="en-US" altLang="zh-TW" b="0" i="1" smtClean="0">
                                    <a:latin typeface="Cambria Math" panose="02040503050406030204" pitchFamily="18" charset="0"/>
                                    <a:ea typeface="Cambria Math" panose="02040503050406030204" pitchFamily="18" charset="0"/>
                                    <a:cs typeface="Segoe UI" panose="020B0502040204020203" pitchFamily="34" charset="0"/>
                                  </a:rPr>
                                  <m:t>𝑞</m:t>
                                </m:r>
                              </m:sub>
                            </m:sSub>
                          </m:sub>
                        </m:sSub>
                      </m:e>
                    </m:nary>
                    <m:acc>
                      <m:accPr>
                        <m:chr m:val="̂"/>
                        <m:ctrlPr>
                          <a:rPr lang="en-US" altLang="zh-TW" b="0" i="1" smtClean="0">
                            <a:latin typeface="Cambria Math" panose="02040503050406030204" pitchFamily="18" charset="0"/>
                            <a:cs typeface="Segoe UI" panose="020B0502040204020203" pitchFamily="34" charset="0"/>
                          </a:rPr>
                        </m:ctrlPr>
                      </m:accPr>
                      <m:e>
                        <m:r>
                          <a:rPr lang="en-US" altLang="zh-TW" b="0" i="1" smtClean="0">
                            <a:latin typeface="Cambria Math" panose="02040503050406030204" pitchFamily="18" charset="0"/>
                            <a:cs typeface="Segoe UI" panose="020B0502040204020203" pitchFamily="34" charset="0"/>
                          </a:rPr>
                          <m:t>𝑠</m:t>
                        </m:r>
                      </m:e>
                    </m:acc>
                    <m:r>
                      <a:rPr lang="en-US" altLang="zh-TW" b="0" i="1" smtClean="0">
                        <a:latin typeface="Cambria Math" panose="02040503050406030204" pitchFamily="18" charset="0"/>
                        <a:cs typeface="Segoe UI" panose="020B0502040204020203" pitchFamily="34" charset="0"/>
                      </a:rPr>
                      <m:t> [</m:t>
                    </m:r>
                    <m:r>
                      <a:rPr lang="en-US" altLang="zh-TW" b="0" i="1" smtClean="0">
                        <a:latin typeface="Cambria Math" panose="02040503050406030204" pitchFamily="18" charset="0"/>
                        <a:cs typeface="Segoe UI" panose="020B0502040204020203" pitchFamily="34" charset="0"/>
                      </a:rPr>
                      <m:t>𝑗</m:t>
                    </m:r>
                    <m:r>
                      <a:rPr lang="en-US" altLang="zh-TW" b="0" i="1" smtClean="0">
                        <a:latin typeface="Cambria Math" panose="02040503050406030204" pitchFamily="18" charset="0"/>
                        <a:cs typeface="Segoe UI" panose="020B0502040204020203" pitchFamily="34" charset="0"/>
                      </a:rPr>
                      <m:t>]</m:t>
                    </m:r>
                  </m:oMath>
                </a14:m>
                <a:endParaRPr lang="en-US" altLang="zh-TW" dirty="0">
                  <a:latin typeface="Times New Roman" panose="02020603050405020304" pitchFamily="18" charset="0"/>
                  <a:cs typeface="Segoe UI" panose="020B0502040204020203" pitchFamily="34" charset="0"/>
                </a:endParaRPr>
              </a:p>
            </p:txBody>
          </p:sp>
        </mc:Choice>
        <mc:Fallback xmlns="">
          <p:sp>
            <p:nvSpPr>
              <p:cNvPr id="9" name="文字方塊 8">
                <a:extLst>
                  <a:ext uri="{FF2B5EF4-FFF2-40B4-BE49-F238E27FC236}">
                    <a16:creationId xmlns:a16="http://schemas.microsoft.com/office/drawing/2014/main" id="{B753D1E5-EA04-4B49-A461-A3871A4960E4}"/>
                  </a:ext>
                </a:extLst>
              </p:cNvPr>
              <p:cNvSpPr txBox="1">
                <a:spLocks noRot="1" noChangeAspect="1" noMove="1" noResize="1" noEditPoints="1" noAdjustHandles="1" noChangeArrowheads="1" noChangeShapeType="1" noTextEdit="1"/>
              </p:cNvSpPr>
              <p:nvPr/>
            </p:nvSpPr>
            <p:spPr>
              <a:xfrm>
                <a:off x="-423682" y="3702238"/>
                <a:ext cx="4855610" cy="1125565"/>
              </a:xfrm>
              <a:prstGeom prst="rect">
                <a:avLst/>
              </a:prstGeom>
              <a:blipFill>
                <a:blip r:embed="rId6"/>
                <a:stretch>
                  <a:fillRect b="-53514"/>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40068531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a:extLst>
              <a:ext uri="{FF2B5EF4-FFF2-40B4-BE49-F238E27FC236}">
                <a16:creationId xmlns:a16="http://schemas.microsoft.com/office/drawing/2014/main" id="{444D8C64-AE1C-419D-8EB4-85B9DB1513BD}"/>
              </a:ext>
            </a:extLst>
          </p:cNvPr>
          <p:cNvSpPr/>
          <p:nvPr/>
        </p:nvSpPr>
        <p:spPr>
          <a:xfrm>
            <a:off x="0" y="5593804"/>
            <a:ext cx="10160000" cy="144016"/>
          </a:xfrm>
          <a:prstGeom prst="rect">
            <a:avLst/>
          </a:prstGeom>
          <a:solidFill>
            <a:srgbClr val="1954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17" name="文字方塊 16">
            <a:extLst>
              <a:ext uri="{FF2B5EF4-FFF2-40B4-BE49-F238E27FC236}">
                <a16:creationId xmlns:a16="http://schemas.microsoft.com/office/drawing/2014/main" id="{BE3CCF74-590F-497D-805B-FA47E18F79DE}"/>
              </a:ext>
            </a:extLst>
          </p:cNvPr>
          <p:cNvSpPr txBox="1"/>
          <p:nvPr/>
        </p:nvSpPr>
        <p:spPr>
          <a:xfrm>
            <a:off x="9714160" y="5341995"/>
            <a:ext cx="338555" cy="276999"/>
          </a:xfrm>
          <a:prstGeom prst="rect">
            <a:avLst/>
          </a:prstGeom>
          <a:solidFill>
            <a:srgbClr val="F2F2F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rtlCol="0">
            <a:spAutoFit/>
          </a:bodyPr>
          <a:lstStyle>
            <a:defPPr>
              <a:defRPr lang="zh-CN"/>
            </a:defPPr>
            <a:lvl1pPr algn="ctr">
              <a:defRPr sz="1200">
                <a:latin typeface="Times New Roman" panose="02020603050405020304" pitchFamily="18" charset="0"/>
                <a:ea typeface="微軟正黑體" panose="020B0604030504040204" pitchFamily="34" charset="-120"/>
                <a:cs typeface="Times New Roman" panose="02020603050405020304" pitchFamily="18" charset="0"/>
              </a:defRPr>
            </a:lvl1pPr>
          </a:lstStyle>
          <a:p>
            <a:fld id="{19A49D38-1635-49F9-B1EF-5073AC75FB01}" type="slidenum">
              <a:rPr lang="zh-TW" altLang="en-US"/>
              <a:pPr/>
              <a:t>25</a:t>
            </a:fld>
            <a:endParaRPr lang="zh-TW" altLang="en-US" dirty="0"/>
          </a:p>
        </p:txBody>
      </p:sp>
      <p:sp>
        <p:nvSpPr>
          <p:cNvPr id="4" name="五边形 3"/>
          <p:cNvSpPr/>
          <p:nvPr/>
        </p:nvSpPr>
        <p:spPr>
          <a:xfrm>
            <a:off x="0" y="0"/>
            <a:ext cx="2055664" cy="576064"/>
          </a:xfrm>
          <a:prstGeom prst="homePlate">
            <a:avLst/>
          </a:prstGeom>
          <a:solidFill>
            <a:srgbClr val="1954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K-</a:t>
            </a:r>
            <a:r>
              <a:rPr lang="en-US" altLang="zh-TW" b="1" dirty="0" err="1">
                <a:latin typeface="Times New Roman" panose="02020603050405020304" pitchFamily="18" charset="0"/>
                <a:ea typeface="微軟正黑體" panose="020B0604030504040204" pitchFamily="34" charset="-120"/>
                <a:cs typeface="Times New Roman" panose="02020603050405020304" pitchFamily="18" charset="0"/>
              </a:rPr>
              <a:t>PKE.Encrypt</a:t>
            </a:r>
            <a:endParaRPr lang="zh-CN" altLang="en-US" b="1"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6" name="文字方塊 5">
            <a:extLst>
              <a:ext uri="{FF2B5EF4-FFF2-40B4-BE49-F238E27FC236}">
                <a16:creationId xmlns:a16="http://schemas.microsoft.com/office/drawing/2014/main" id="{288A8F03-FC88-46DE-A0B5-9785EAEF26A2}"/>
              </a:ext>
            </a:extLst>
          </p:cNvPr>
          <p:cNvSpPr txBox="1"/>
          <p:nvPr/>
        </p:nvSpPr>
        <p:spPr>
          <a:xfrm>
            <a:off x="543496" y="714959"/>
            <a:ext cx="8363006" cy="498663"/>
          </a:xfrm>
          <a:prstGeom prst="rect">
            <a:avLst/>
          </a:prstGeom>
          <a:noFill/>
        </p:spPr>
        <p:txBody>
          <a:bodyPr wrap="square" rtlCol="0">
            <a:spAutoFit/>
          </a:bodyPr>
          <a:lstStyle/>
          <a:p>
            <a:pPr marL="685800" lvl="1" indent="-228600">
              <a:lnSpc>
                <a:spcPct val="150000"/>
              </a:lnSpc>
              <a:spcBef>
                <a:spcPts val="500"/>
              </a:spcBef>
              <a:buFont typeface="Arial" panose="020B0604020202020204" pitchFamily="34" charset="0"/>
              <a:buChar char="•"/>
            </a:pPr>
            <a:endParaRPr lang="en-US" altLang="zh-TW" sz="2000" dirty="0">
              <a:latin typeface="Times New Roman" panose="02020603050405020304" pitchFamily="18" charset="0"/>
              <a:cs typeface="Segoe UI" panose="020B0502040204020203" pitchFamily="34" charset="0"/>
            </a:endParaRPr>
          </a:p>
        </p:txBody>
      </p:sp>
      <p:pic>
        <p:nvPicPr>
          <p:cNvPr id="5" name="圖片 4">
            <a:extLst>
              <a:ext uri="{FF2B5EF4-FFF2-40B4-BE49-F238E27FC236}">
                <a16:creationId xmlns:a16="http://schemas.microsoft.com/office/drawing/2014/main" id="{691E1E57-A909-49CB-9C27-BE9A32DE8F42}"/>
              </a:ext>
            </a:extLst>
          </p:cNvPr>
          <p:cNvPicPr>
            <a:picLocks noChangeAspect="1"/>
          </p:cNvPicPr>
          <p:nvPr/>
        </p:nvPicPr>
        <p:blipFill>
          <a:blip r:embed="rId3"/>
          <a:stretch>
            <a:fillRect/>
          </a:stretch>
        </p:blipFill>
        <p:spPr>
          <a:xfrm>
            <a:off x="4724999" y="136493"/>
            <a:ext cx="5095416" cy="5205502"/>
          </a:xfrm>
          <a:prstGeom prst="rect">
            <a:avLst/>
          </a:prstGeom>
        </p:spPr>
      </p:pic>
      <mc:AlternateContent xmlns:mc="http://schemas.openxmlformats.org/markup-compatibility/2006" xmlns:a14="http://schemas.microsoft.com/office/drawing/2010/main">
        <mc:Choice Requires="a14">
          <p:sp>
            <p:nvSpPr>
              <p:cNvPr id="10" name="文字方塊 9">
                <a:extLst>
                  <a:ext uri="{FF2B5EF4-FFF2-40B4-BE49-F238E27FC236}">
                    <a16:creationId xmlns:a16="http://schemas.microsoft.com/office/drawing/2014/main" id="{48D5A235-8E49-4463-89FF-EAF5B9BF7AD0}"/>
                  </a:ext>
                </a:extLst>
              </p:cNvPr>
              <p:cNvSpPr txBox="1"/>
              <p:nvPr/>
            </p:nvSpPr>
            <p:spPr>
              <a:xfrm>
                <a:off x="-392608" y="580628"/>
                <a:ext cx="5020094" cy="1920719"/>
              </a:xfrm>
              <a:prstGeom prst="rect">
                <a:avLst/>
              </a:prstGeom>
              <a:noFill/>
            </p:spPr>
            <p:txBody>
              <a:bodyPr wrap="square" rtlCol="0">
                <a:spAutoFit/>
              </a:bodyPr>
              <a:lstStyle/>
              <a:p>
                <a:pPr marL="685800" lvl="1" indent="-228600">
                  <a:lnSpc>
                    <a:spcPct val="150000"/>
                  </a:lnSpc>
                  <a:spcBef>
                    <a:spcPts val="500"/>
                  </a:spcBef>
                  <a:buFont typeface="Arial" panose="020B0604020202020204" pitchFamily="34" charset="0"/>
                  <a:buChar char="•"/>
                </a:pPr>
                <a:r>
                  <a:rPr lang="en-US" altLang="zh-TW" sz="2000" dirty="0">
                    <a:latin typeface="Times New Roman" panose="02020603050405020304" pitchFamily="18" charset="0"/>
                    <a:cs typeface="Segoe UI" panose="020B0502040204020203" pitchFamily="34" charset="0"/>
                  </a:rPr>
                  <a:t>NTT inverse:</a:t>
                </a:r>
              </a:p>
              <a:p>
                <a:pPr marL="1143000" lvl="2" indent="-228600">
                  <a:lnSpc>
                    <a:spcPct val="150000"/>
                  </a:lnSpc>
                  <a:spcBef>
                    <a:spcPts val="500"/>
                  </a:spcBef>
                  <a:buFont typeface="Arial" panose="020B0604020202020204" pitchFamily="34" charset="0"/>
                  <a:buChar char="•"/>
                </a:pPr>
                <a:r>
                  <a:rPr lang="en-US" altLang="zh-TW" dirty="0">
                    <a:latin typeface="Times New Roman" panose="02020603050405020304" pitchFamily="18" charset="0"/>
                    <a:cs typeface="Segoe UI" panose="020B0502040204020203" pitchFamily="34" charset="0"/>
                  </a:rPr>
                  <a:t>Computes ̂the polynomial </a:t>
                </a:r>
                <a14:m>
                  <m:oMath xmlns:m="http://schemas.openxmlformats.org/officeDocument/2006/math">
                    <m:r>
                      <a:rPr lang="zh-TW" altLang="en-US" i="1" dirty="0" smtClean="0">
                        <a:latin typeface="Cambria Math" panose="02040503050406030204" pitchFamily="18" charset="0"/>
                        <a:cs typeface="Segoe UI" panose="020B0502040204020203" pitchFamily="34" charset="0"/>
                      </a:rPr>
                      <m:t>𝑓</m:t>
                    </m:r>
                    <m:r>
                      <a:rPr lang="zh-TW" altLang="en-US" i="1" dirty="0" smtClean="0">
                        <a:latin typeface="Cambria Math" panose="02040503050406030204" pitchFamily="18" charset="0"/>
                        <a:cs typeface="Segoe UI" panose="020B0502040204020203" pitchFamily="34" charset="0"/>
                      </a:rPr>
                      <m:t> ∈ </m:t>
                    </m:r>
                    <m:sSub>
                      <m:sSubPr>
                        <m:ctrlPr>
                          <a:rPr lang="en-US" altLang="zh-TW" i="1" dirty="0" smtClean="0">
                            <a:latin typeface="Cambria Math" panose="02040503050406030204" pitchFamily="18" charset="0"/>
                            <a:cs typeface="Segoe UI" panose="020B0502040204020203" pitchFamily="34" charset="0"/>
                          </a:rPr>
                        </m:ctrlPr>
                      </m:sSubPr>
                      <m:e>
                        <m:r>
                          <a:rPr lang="zh-TW" altLang="en-US" i="1" dirty="0">
                            <a:latin typeface="Cambria Math" panose="02040503050406030204" pitchFamily="18" charset="0"/>
                            <a:cs typeface="Segoe UI" panose="020B0502040204020203" pitchFamily="34" charset="0"/>
                          </a:rPr>
                          <m:t>𝑅</m:t>
                        </m:r>
                      </m:e>
                      <m:sub>
                        <m:r>
                          <a:rPr lang="zh-TW" altLang="en-US" i="1" dirty="0">
                            <a:latin typeface="Cambria Math" panose="02040503050406030204" pitchFamily="18" charset="0"/>
                            <a:cs typeface="Segoe UI" panose="020B0502040204020203" pitchFamily="34" charset="0"/>
                          </a:rPr>
                          <m:t>𝑞</m:t>
                        </m:r>
                      </m:sub>
                    </m:sSub>
                    <m:r>
                      <a:rPr lang="zh-TW" altLang="en-US" i="1" dirty="0">
                        <a:latin typeface="Cambria Math" panose="02040503050406030204" pitchFamily="18" charset="0"/>
                        <a:cs typeface="Segoe UI" panose="020B0502040204020203" pitchFamily="34" charset="0"/>
                      </a:rPr>
                      <m:t> </m:t>
                    </m:r>
                    <m:r>
                      <a:rPr lang="en-US" altLang="zh-TW" b="0" i="1" dirty="0" smtClean="0">
                        <a:latin typeface="Cambria Math" panose="02040503050406030204" pitchFamily="18" charset="0"/>
                        <a:cs typeface="Segoe UI" panose="020B0502040204020203" pitchFamily="34" charset="0"/>
                      </a:rPr>
                      <m:t> </m:t>
                    </m:r>
                  </m:oMath>
                </a14:m>
                <a:r>
                  <a:rPr lang="en-US" altLang="zh-TW" dirty="0">
                    <a:latin typeface="Times New Roman" panose="02020603050405020304" pitchFamily="18" charset="0"/>
                    <a:cs typeface="Segoe UI" panose="020B0502040204020203" pitchFamily="34" charset="0"/>
                  </a:rPr>
                  <a:t>that corresponds to the given NTT representation </a:t>
                </a:r>
                <a14:m>
                  <m:oMath xmlns:m="http://schemas.openxmlformats.org/officeDocument/2006/math">
                    <m:r>
                      <a:rPr lang="zh-TW" altLang="en-US" i="1" dirty="0">
                        <a:latin typeface="Cambria Math" panose="02040503050406030204" pitchFamily="18" charset="0"/>
                        <a:cs typeface="Segoe UI" panose="020B0502040204020203" pitchFamily="34" charset="0"/>
                      </a:rPr>
                      <m:t> </m:t>
                    </m:r>
                    <m:acc>
                      <m:accPr>
                        <m:chr m:val="̂"/>
                        <m:ctrlPr>
                          <a:rPr lang="zh-TW" altLang="en-US" i="1" dirty="0" smtClean="0">
                            <a:latin typeface="Cambria Math" panose="02040503050406030204" pitchFamily="18" charset="0"/>
                            <a:cs typeface="Segoe UI" panose="020B0502040204020203" pitchFamily="34" charset="0"/>
                          </a:rPr>
                        </m:ctrlPr>
                      </m:accPr>
                      <m:e>
                        <m:r>
                          <a:rPr lang="en-US" altLang="zh-TW" b="0" i="1" dirty="0" smtClean="0">
                            <a:latin typeface="Cambria Math" panose="02040503050406030204" pitchFamily="18" charset="0"/>
                            <a:cs typeface="Segoe UI" panose="020B0502040204020203" pitchFamily="34" charset="0"/>
                          </a:rPr>
                          <m:t>𝑓</m:t>
                        </m:r>
                      </m:e>
                    </m:acc>
                    <m:r>
                      <a:rPr lang="zh-TW" altLang="en-US" i="1" dirty="0">
                        <a:latin typeface="Cambria Math" panose="02040503050406030204" pitchFamily="18" charset="0"/>
                        <a:cs typeface="Segoe UI" panose="020B0502040204020203" pitchFamily="34" charset="0"/>
                      </a:rPr>
                      <m:t>∈ </m:t>
                    </m:r>
                    <m:sSub>
                      <m:sSubPr>
                        <m:ctrlPr>
                          <a:rPr lang="en-US" altLang="zh-TW" i="1" dirty="0">
                            <a:latin typeface="Cambria Math" panose="02040503050406030204" pitchFamily="18" charset="0"/>
                            <a:cs typeface="Segoe UI" panose="020B0502040204020203" pitchFamily="34" charset="0"/>
                          </a:rPr>
                        </m:ctrlPr>
                      </m:sSubPr>
                      <m:e>
                        <m:r>
                          <a:rPr lang="en-US" altLang="zh-TW" b="0" i="1" dirty="0" smtClean="0">
                            <a:latin typeface="Cambria Math" panose="02040503050406030204" pitchFamily="18" charset="0"/>
                            <a:cs typeface="Segoe UI" panose="020B0502040204020203" pitchFamily="34" charset="0"/>
                          </a:rPr>
                          <m:t>𝑇</m:t>
                        </m:r>
                      </m:e>
                      <m:sub>
                        <m:r>
                          <a:rPr lang="zh-TW" altLang="en-US" i="1" dirty="0">
                            <a:latin typeface="Cambria Math" panose="02040503050406030204" pitchFamily="18" charset="0"/>
                            <a:cs typeface="Segoe UI" panose="020B0502040204020203" pitchFamily="34" charset="0"/>
                          </a:rPr>
                          <m:t>𝑞</m:t>
                        </m:r>
                      </m:sub>
                    </m:sSub>
                  </m:oMath>
                </a14:m>
                <a:r>
                  <a:rPr lang="en-US" altLang="zh-TW" dirty="0">
                    <a:latin typeface="Times New Roman" panose="02020603050405020304" pitchFamily="18" charset="0"/>
                    <a:cs typeface="Segoe UI" panose="020B0502040204020203" pitchFamily="34" charset="0"/>
                  </a:rPr>
                  <a:t>..</a:t>
                </a:r>
                <a:endParaRPr lang="zh-TW" altLang="en-US" dirty="0"/>
              </a:p>
            </p:txBody>
          </p:sp>
        </mc:Choice>
        <mc:Fallback xmlns="">
          <p:sp>
            <p:nvSpPr>
              <p:cNvPr id="10" name="文字方塊 9">
                <a:extLst>
                  <a:ext uri="{FF2B5EF4-FFF2-40B4-BE49-F238E27FC236}">
                    <a16:creationId xmlns:a16="http://schemas.microsoft.com/office/drawing/2014/main" id="{48D5A235-8E49-4463-89FF-EAF5B9BF7AD0}"/>
                  </a:ext>
                </a:extLst>
              </p:cNvPr>
              <p:cNvSpPr txBox="1">
                <a:spLocks noRot="1" noChangeAspect="1" noMove="1" noResize="1" noEditPoints="1" noAdjustHandles="1" noChangeArrowheads="1" noChangeShapeType="1" noTextEdit="1"/>
              </p:cNvSpPr>
              <p:nvPr/>
            </p:nvSpPr>
            <p:spPr>
              <a:xfrm>
                <a:off x="-392608" y="580628"/>
                <a:ext cx="5020094" cy="1920719"/>
              </a:xfrm>
              <a:prstGeom prst="rect">
                <a:avLst/>
              </a:prstGeom>
              <a:blipFill>
                <a:blip r:embed="rId4"/>
                <a:stretch>
                  <a:fillRect r="-729" b="-2857"/>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7712474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a:extLst>
              <a:ext uri="{FF2B5EF4-FFF2-40B4-BE49-F238E27FC236}">
                <a16:creationId xmlns:a16="http://schemas.microsoft.com/office/drawing/2014/main" id="{444D8C64-AE1C-419D-8EB4-85B9DB1513BD}"/>
              </a:ext>
            </a:extLst>
          </p:cNvPr>
          <p:cNvSpPr/>
          <p:nvPr/>
        </p:nvSpPr>
        <p:spPr>
          <a:xfrm>
            <a:off x="0" y="5593804"/>
            <a:ext cx="10160000" cy="144016"/>
          </a:xfrm>
          <a:prstGeom prst="rect">
            <a:avLst/>
          </a:prstGeom>
          <a:solidFill>
            <a:srgbClr val="1954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17" name="文字方塊 16">
            <a:extLst>
              <a:ext uri="{FF2B5EF4-FFF2-40B4-BE49-F238E27FC236}">
                <a16:creationId xmlns:a16="http://schemas.microsoft.com/office/drawing/2014/main" id="{BE3CCF74-590F-497D-805B-FA47E18F79DE}"/>
              </a:ext>
            </a:extLst>
          </p:cNvPr>
          <p:cNvSpPr txBox="1"/>
          <p:nvPr/>
        </p:nvSpPr>
        <p:spPr>
          <a:xfrm>
            <a:off x="9714160" y="5341995"/>
            <a:ext cx="338555" cy="276999"/>
          </a:xfrm>
          <a:prstGeom prst="rect">
            <a:avLst/>
          </a:prstGeom>
          <a:solidFill>
            <a:srgbClr val="F2F2F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rtlCol="0">
            <a:spAutoFit/>
          </a:bodyPr>
          <a:lstStyle>
            <a:defPPr>
              <a:defRPr lang="zh-CN"/>
            </a:defPPr>
            <a:lvl1pPr algn="ctr">
              <a:defRPr sz="1200">
                <a:latin typeface="Times New Roman" panose="02020603050405020304" pitchFamily="18" charset="0"/>
                <a:ea typeface="微軟正黑體" panose="020B0604030504040204" pitchFamily="34" charset="-120"/>
                <a:cs typeface="Times New Roman" panose="02020603050405020304" pitchFamily="18" charset="0"/>
              </a:defRPr>
            </a:lvl1pPr>
          </a:lstStyle>
          <a:p>
            <a:fld id="{19A49D38-1635-49F9-B1EF-5073AC75FB01}" type="slidenum">
              <a:rPr lang="zh-TW" altLang="en-US"/>
              <a:pPr/>
              <a:t>26</a:t>
            </a:fld>
            <a:endParaRPr lang="zh-TW" altLang="en-US" dirty="0"/>
          </a:p>
        </p:txBody>
      </p:sp>
      <p:sp>
        <p:nvSpPr>
          <p:cNvPr id="4" name="五边形 3"/>
          <p:cNvSpPr/>
          <p:nvPr/>
        </p:nvSpPr>
        <p:spPr>
          <a:xfrm>
            <a:off x="0" y="0"/>
            <a:ext cx="2055664" cy="576064"/>
          </a:xfrm>
          <a:prstGeom prst="homePlate">
            <a:avLst/>
          </a:prstGeom>
          <a:solidFill>
            <a:srgbClr val="1954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K-</a:t>
            </a:r>
            <a:r>
              <a:rPr lang="en-US" altLang="zh-TW" b="1" dirty="0" err="1">
                <a:latin typeface="Times New Roman" panose="02020603050405020304" pitchFamily="18" charset="0"/>
                <a:ea typeface="微軟正黑體" panose="020B0604030504040204" pitchFamily="34" charset="-120"/>
                <a:cs typeface="Times New Roman" panose="02020603050405020304" pitchFamily="18" charset="0"/>
              </a:rPr>
              <a:t>PKE.Decrypt</a:t>
            </a:r>
            <a:endParaRPr lang="zh-CN" altLang="en-US" b="1"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6" name="文字方塊 5">
            <a:extLst>
              <a:ext uri="{FF2B5EF4-FFF2-40B4-BE49-F238E27FC236}">
                <a16:creationId xmlns:a16="http://schemas.microsoft.com/office/drawing/2014/main" id="{288A8F03-FC88-46DE-A0B5-9785EAEF26A2}"/>
              </a:ext>
            </a:extLst>
          </p:cNvPr>
          <p:cNvSpPr txBox="1"/>
          <p:nvPr/>
        </p:nvSpPr>
        <p:spPr>
          <a:xfrm>
            <a:off x="543496" y="714959"/>
            <a:ext cx="8363006" cy="498663"/>
          </a:xfrm>
          <a:prstGeom prst="rect">
            <a:avLst/>
          </a:prstGeom>
          <a:noFill/>
        </p:spPr>
        <p:txBody>
          <a:bodyPr wrap="square" rtlCol="0">
            <a:spAutoFit/>
          </a:bodyPr>
          <a:lstStyle/>
          <a:p>
            <a:pPr marL="685800" lvl="1" indent="-228600">
              <a:lnSpc>
                <a:spcPct val="150000"/>
              </a:lnSpc>
              <a:spcBef>
                <a:spcPts val="500"/>
              </a:spcBef>
              <a:buFont typeface="Arial" panose="020B0604020202020204" pitchFamily="34" charset="0"/>
              <a:buChar char="•"/>
            </a:pPr>
            <a:endParaRPr lang="en-US" altLang="zh-TW" sz="2000" dirty="0">
              <a:latin typeface="Times New Roman" panose="02020603050405020304" pitchFamily="18" charset="0"/>
              <a:cs typeface="Segoe UI" panose="020B0502040204020203" pitchFamily="34" charset="0"/>
            </a:endParaRPr>
          </a:p>
        </p:txBody>
      </p:sp>
      <p:pic>
        <p:nvPicPr>
          <p:cNvPr id="3" name="圖片 2">
            <a:extLst>
              <a:ext uri="{FF2B5EF4-FFF2-40B4-BE49-F238E27FC236}">
                <a16:creationId xmlns:a16="http://schemas.microsoft.com/office/drawing/2014/main" id="{06876541-9ECB-4B3F-AD56-FCD98733F732}"/>
              </a:ext>
            </a:extLst>
          </p:cNvPr>
          <p:cNvPicPr>
            <a:picLocks noChangeAspect="1"/>
          </p:cNvPicPr>
          <p:nvPr/>
        </p:nvPicPr>
        <p:blipFill>
          <a:blip r:embed="rId3"/>
          <a:stretch>
            <a:fillRect/>
          </a:stretch>
        </p:blipFill>
        <p:spPr>
          <a:xfrm>
            <a:off x="1504122" y="1175009"/>
            <a:ext cx="7151755" cy="3364981"/>
          </a:xfrm>
          <a:prstGeom prst="rect">
            <a:avLst/>
          </a:prstGeom>
        </p:spPr>
      </p:pic>
    </p:spTree>
    <p:extLst>
      <p:ext uri="{BB962C8B-B14F-4D97-AF65-F5344CB8AC3E}">
        <p14:creationId xmlns:p14="http://schemas.microsoft.com/office/powerpoint/2010/main" val="20127945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a:extLst>
              <a:ext uri="{FF2B5EF4-FFF2-40B4-BE49-F238E27FC236}">
                <a16:creationId xmlns:a16="http://schemas.microsoft.com/office/drawing/2014/main" id="{444D8C64-AE1C-419D-8EB4-85B9DB1513BD}"/>
              </a:ext>
            </a:extLst>
          </p:cNvPr>
          <p:cNvSpPr/>
          <p:nvPr/>
        </p:nvSpPr>
        <p:spPr>
          <a:xfrm>
            <a:off x="0" y="5593804"/>
            <a:ext cx="10160000" cy="144016"/>
          </a:xfrm>
          <a:prstGeom prst="rect">
            <a:avLst/>
          </a:prstGeom>
          <a:solidFill>
            <a:srgbClr val="1954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17" name="文字方塊 16">
            <a:extLst>
              <a:ext uri="{FF2B5EF4-FFF2-40B4-BE49-F238E27FC236}">
                <a16:creationId xmlns:a16="http://schemas.microsoft.com/office/drawing/2014/main" id="{BE3CCF74-590F-497D-805B-FA47E18F79DE}"/>
              </a:ext>
            </a:extLst>
          </p:cNvPr>
          <p:cNvSpPr txBox="1"/>
          <p:nvPr/>
        </p:nvSpPr>
        <p:spPr>
          <a:xfrm>
            <a:off x="9714160" y="5341995"/>
            <a:ext cx="338555" cy="276999"/>
          </a:xfrm>
          <a:prstGeom prst="rect">
            <a:avLst/>
          </a:prstGeom>
          <a:solidFill>
            <a:srgbClr val="F2F2F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rtlCol="0">
            <a:spAutoFit/>
          </a:bodyPr>
          <a:lstStyle>
            <a:defPPr>
              <a:defRPr lang="zh-CN"/>
            </a:defPPr>
            <a:lvl1pPr algn="ctr">
              <a:defRPr sz="1200">
                <a:latin typeface="Times New Roman" panose="02020603050405020304" pitchFamily="18" charset="0"/>
                <a:ea typeface="微軟正黑體" panose="020B0604030504040204" pitchFamily="34" charset="-120"/>
                <a:cs typeface="Times New Roman" panose="02020603050405020304" pitchFamily="18" charset="0"/>
              </a:defRPr>
            </a:lvl1pPr>
          </a:lstStyle>
          <a:p>
            <a:fld id="{19A49D38-1635-49F9-B1EF-5073AC75FB01}" type="slidenum">
              <a:rPr lang="zh-TW" altLang="en-US"/>
              <a:pPr/>
              <a:t>27</a:t>
            </a:fld>
            <a:endParaRPr lang="zh-TW" altLang="en-US" dirty="0"/>
          </a:p>
        </p:txBody>
      </p:sp>
      <p:sp>
        <p:nvSpPr>
          <p:cNvPr id="4" name="五边形 3"/>
          <p:cNvSpPr/>
          <p:nvPr/>
        </p:nvSpPr>
        <p:spPr>
          <a:xfrm>
            <a:off x="0" y="0"/>
            <a:ext cx="2775744" cy="576064"/>
          </a:xfrm>
          <a:prstGeom prst="homePlate">
            <a:avLst/>
          </a:prstGeom>
          <a:solidFill>
            <a:srgbClr val="1954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SHA-3 (NIST FIPS 202)</a:t>
            </a:r>
            <a:endParaRPr lang="zh-CN" altLang="en-US" b="1"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6" name="文字方塊 5">
            <a:extLst>
              <a:ext uri="{FF2B5EF4-FFF2-40B4-BE49-F238E27FC236}">
                <a16:creationId xmlns:a16="http://schemas.microsoft.com/office/drawing/2014/main" id="{288A8F03-FC88-46DE-A0B5-9785EAEF26A2}"/>
              </a:ext>
            </a:extLst>
          </p:cNvPr>
          <p:cNvSpPr txBox="1"/>
          <p:nvPr/>
        </p:nvSpPr>
        <p:spPr>
          <a:xfrm>
            <a:off x="543496" y="714959"/>
            <a:ext cx="8363006" cy="498663"/>
          </a:xfrm>
          <a:prstGeom prst="rect">
            <a:avLst/>
          </a:prstGeom>
          <a:noFill/>
        </p:spPr>
        <p:txBody>
          <a:bodyPr wrap="square" rtlCol="0">
            <a:spAutoFit/>
          </a:bodyPr>
          <a:lstStyle/>
          <a:p>
            <a:pPr marL="685800" lvl="1" indent="-228600">
              <a:lnSpc>
                <a:spcPct val="150000"/>
              </a:lnSpc>
              <a:spcBef>
                <a:spcPts val="500"/>
              </a:spcBef>
              <a:buFont typeface="Arial" panose="020B0604020202020204" pitchFamily="34" charset="0"/>
              <a:buChar char="•"/>
            </a:pPr>
            <a:endParaRPr lang="en-US" altLang="zh-TW" sz="2000" dirty="0">
              <a:latin typeface="Times New Roman" panose="02020603050405020304" pitchFamily="18" charset="0"/>
              <a:cs typeface="Segoe UI" panose="020B0502040204020203" pitchFamily="34" charset="0"/>
            </a:endParaRPr>
          </a:p>
        </p:txBody>
      </p:sp>
      <mc:AlternateContent xmlns:mc="http://schemas.openxmlformats.org/markup-compatibility/2006" xmlns:a14="http://schemas.microsoft.com/office/drawing/2010/main">
        <mc:Choice Requires="a14">
          <p:sp>
            <p:nvSpPr>
              <p:cNvPr id="7" name="文字方塊 6">
                <a:extLst>
                  <a:ext uri="{FF2B5EF4-FFF2-40B4-BE49-F238E27FC236}">
                    <a16:creationId xmlns:a16="http://schemas.microsoft.com/office/drawing/2014/main" id="{DC2325BE-DB78-4BA0-887E-73A2D8FC48D3}"/>
                  </a:ext>
                </a:extLst>
              </p:cNvPr>
              <p:cNvSpPr txBox="1"/>
              <p:nvPr/>
            </p:nvSpPr>
            <p:spPr>
              <a:xfrm>
                <a:off x="347938" y="714958"/>
                <a:ext cx="9268565" cy="4341188"/>
              </a:xfrm>
              <a:prstGeom prst="rect">
                <a:avLst/>
              </a:prstGeom>
              <a:noFill/>
            </p:spPr>
            <p:txBody>
              <a:bodyPr wrap="square" rtlCol="0">
                <a:spAutoFit/>
              </a:bodyPr>
              <a:lstStyle/>
              <a:p>
                <a:pPr marL="685800" lvl="1" indent="-228600">
                  <a:lnSpc>
                    <a:spcPct val="150000"/>
                  </a:lnSpc>
                  <a:spcBef>
                    <a:spcPts val="500"/>
                  </a:spcBef>
                  <a:buFont typeface="Arial" panose="020B0604020202020204" pitchFamily="34" charset="0"/>
                  <a:buChar char="•"/>
                </a:pPr>
                <a:r>
                  <a:rPr lang="en-US" altLang="zh-TW" sz="2000" dirty="0">
                    <a:latin typeface="Times New Roman" panose="02020603050405020304" pitchFamily="18" charset="0"/>
                    <a:cs typeface="Segoe UI" panose="020B0502040204020203" pitchFamily="34" charset="0"/>
                  </a:rPr>
                  <a:t>Cryptographic Functions:</a:t>
                </a:r>
              </a:p>
              <a:p>
                <a:pPr marL="1143000" lvl="2" indent="-228600">
                  <a:lnSpc>
                    <a:spcPct val="150000"/>
                  </a:lnSpc>
                  <a:spcBef>
                    <a:spcPts val="500"/>
                  </a:spcBef>
                  <a:buFont typeface="Arial" panose="020B0604020202020204" pitchFamily="34" charset="0"/>
                  <a:buChar char="•"/>
                </a:pPr>
                <a:r>
                  <a:rPr lang="en-US" altLang="zh-TW" dirty="0">
                    <a:latin typeface="Times New Roman" panose="02020603050405020304" pitchFamily="18" charset="0"/>
                    <a:cs typeface="Segoe UI" panose="020B0502040204020203" pitchFamily="34" charset="0"/>
                  </a:rPr>
                  <a:t>Pseudorandom function:</a:t>
                </a:r>
              </a:p>
              <a:p>
                <a:pPr marL="1600200" lvl="3" indent="-228600">
                  <a:lnSpc>
                    <a:spcPct val="150000"/>
                  </a:lnSpc>
                  <a:spcBef>
                    <a:spcPts val="500"/>
                  </a:spcBef>
                  <a:buFont typeface="Arial" panose="020B0604020202020204" pitchFamily="34" charset="0"/>
                  <a:buChar char="•"/>
                </a:pPr>
                <a:r>
                  <a:rPr lang="en-US" altLang="zh-TW" dirty="0">
                    <a:latin typeface="Times New Roman" panose="02020603050405020304" pitchFamily="18" charset="0"/>
                    <a:cs typeface="Segoe UI" panose="020B0502040204020203" pitchFamily="34" charset="0"/>
                  </a:rPr>
                  <a:t>PRF(</a:t>
                </a:r>
                <a:r>
                  <a:rPr lang="en-US" altLang="zh-TW" dirty="0" err="1">
                    <a:latin typeface="Times New Roman" panose="02020603050405020304" pitchFamily="18" charset="0"/>
                    <a:cs typeface="Segoe UI" panose="020B0502040204020203" pitchFamily="34" charset="0"/>
                  </a:rPr>
                  <a:t>s,b</a:t>
                </a:r>
                <a:r>
                  <a:rPr lang="en-US" altLang="zh-TW" dirty="0">
                    <a:latin typeface="Times New Roman" panose="02020603050405020304" pitchFamily="18" charset="0"/>
                    <a:cs typeface="Segoe UI" panose="020B0502040204020203" pitchFamily="34" charset="0"/>
                  </a:rPr>
                  <a:t>) = SHAKE256(s||b,8*64*</a:t>
                </a:r>
                <a14:m>
                  <m:oMath xmlns:m="http://schemas.openxmlformats.org/officeDocument/2006/math">
                    <m:r>
                      <a:rPr lang="zh-TW" altLang="en-US" i="1" smtClean="0">
                        <a:latin typeface="Cambria Math" panose="02040503050406030204" pitchFamily="18" charset="0"/>
                        <a:cs typeface="Segoe UI" panose="020B0502040204020203" pitchFamily="34" charset="0"/>
                      </a:rPr>
                      <m:t>𝜂</m:t>
                    </m:r>
                  </m:oMath>
                </a14:m>
                <a:r>
                  <a:rPr lang="en-US" altLang="zh-TW" dirty="0">
                    <a:latin typeface="Times New Roman" panose="02020603050405020304" pitchFamily="18" charset="0"/>
                    <a:cs typeface="Segoe UI" panose="020B0502040204020203" pitchFamily="34" charset="0"/>
                  </a:rPr>
                  <a:t>)</a:t>
                </a:r>
              </a:p>
              <a:p>
                <a:pPr marL="1143000" lvl="2" indent="-228600">
                  <a:lnSpc>
                    <a:spcPct val="150000"/>
                  </a:lnSpc>
                  <a:spcBef>
                    <a:spcPts val="500"/>
                  </a:spcBef>
                  <a:buFont typeface="Arial" panose="020B0604020202020204" pitchFamily="34" charset="0"/>
                  <a:buChar char="•"/>
                </a:pPr>
                <a:r>
                  <a:rPr lang="en-US" altLang="zh-TW" dirty="0">
                    <a:latin typeface="Times New Roman" panose="02020603050405020304" pitchFamily="18" charset="0"/>
                    <a:cs typeface="Segoe UI" panose="020B0502040204020203" pitchFamily="34" charset="0"/>
                  </a:rPr>
                  <a:t>Hash functions:</a:t>
                </a:r>
              </a:p>
              <a:p>
                <a:pPr marL="1600200" lvl="3" indent="-228600">
                  <a:lnSpc>
                    <a:spcPct val="150000"/>
                  </a:lnSpc>
                  <a:spcBef>
                    <a:spcPts val="500"/>
                  </a:spcBef>
                  <a:buFont typeface="Arial" panose="020B0604020202020204" pitchFamily="34" charset="0"/>
                  <a:buChar char="•"/>
                </a:pPr>
                <a:r>
                  <a:rPr lang="en-US" altLang="zh-TW" dirty="0">
                    <a:latin typeface="Times New Roman" panose="02020603050405020304" pitchFamily="18" charset="0"/>
                    <a:cs typeface="Segoe UI" panose="020B0502040204020203" pitchFamily="34" charset="0"/>
                  </a:rPr>
                  <a:t>G(c) = SHA3-512(c)</a:t>
                </a:r>
              </a:p>
              <a:p>
                <a:pPr marL="1600200" lvl="3" indent="-228600">
                  <a:lnSpc>
                    <a:spcPct val="150000"/>
                  </a:lnSpc>
                  <a:spcBef>
                    <a:spcPts val="500"/>
                  </a:spcBef>
                  <a:buFont typeface="Arial" panose="020B0604020202020204" pitchFamily="34" charset="0"/>
                  <a:buChar char="•"/>
                </a:pPr>
                <a:r>
                  <a:rPr lang="en-US" altLang="zh-TW" dirty="0">
                    <a:latin typeface="Times New Roman" panose="02020603050405020304" pitchFamily="18" charset="0"/>
                    <a:cs typeface="Segoe UI" panose="020B0502040204020203" pitchFamily="34" charset="0"/>
                  </a:rPr>
                  <a:t>H(c) = SHA3-256(c)</a:t>
                </a:r>
              </a:p>
              <a:p>
                <a:pPr marL="1600200" lvl="3" indent="-228600">
                  <a:lnSpc>
                    <a:spcPct val="150000"/>
                  </a:lnSpc>
                  <a:spcBef>
                    <a:spcPts val="500"/>
                  </a:spcBef>
                  <a:buFont typeface="Arial" panose="020B0604020202020204" pitchFamily="34" charset="0"/>
                  <a:buChar char="•"/>
                </a:pPr>
                <a:r>
                  <a:rPr lang="en-US" altLang="zh-TW" dirty="0">
                    <a:latin typeface="Times New Roman" panose="02020603050405020304" pitchFamily="18" charset="0"/>
                    <a:cs typeface="Segoe UI" panose="020B0502040204020203" pitchFamily="34" charset="0"/>
                  </a:rPr>
                  <a:t>J(s) = SHAKE256(s,8*32)</a:t>
                </a:r>
              </a:p>
              <a:p>
                <a:pPr marL="1143000" lvl="2" indent="-228600">
                  <a:lnSpc>
                    <a:spcPct val="150000"/>
                  </a:lnSpc>
                  <a:spcBef>
                    <a:spcPts val="500"/>
                  </a:spcBef>
                  <a:buFont typeface="Arial" panose="020B0604020202020204" pitchFamily="34" charset="0"/>
                  <a:buChar char="•"/>
                </a:pPr>
                <a:r>
                  <a:rPr lang="en-US" altLang="zh-TW" dirty="0" err="1">
                    <a:latin typeface="Times New Roman" panose="02020603050405020304" pitchFamily="18" charset="0"/>
                    <a:cs typeface="Segoe UI" panose="020B0502040204020203" pitchFamily="34" charset="0"/>
                  </a:rPr>
                  <a:t>eXtendable</a:t>
                </a:r>
                <a:r>
                  <a:rPr lang="en-US" altLang="zh-TW" dirty="0">
                    <a:latin typeface="Times New Roman" panose="02020603050405020304" pitchFamily="18" charset="0"/>
                    <a:cs typeface="Segoe UI" panose="020B0502040204020203" pitchFamily="34" charset="0"/>
                  </a:rPr>
                  <a:t>-Output Function (XOF):</a:t>
                </a:r>
              </a:p>
              <a:p>
                <a:pPr marL="1600200" lvl="3" indent="-228600">
                  <a:lnSpc>
                    <a:spcPct val="150000"/>
                  </a:lnSpc>
                  <a:spcBef>
                    <a:spcPts val="500"/>
                  </a:spcBef>
                  <a:buFont typeface="Arial" panose="020B0604020202020204" pitchFamily="34" charset="0"/>
                  <a:buChar char="•"/>
                </a:pPr>
                <a:r>
                  <a:rPr lang="en-US" altLang="zh-TW" dirty="0">
                    <a:latin typeface="Times New Roman" panose="02020603050405020304" pitchFamily="18" charset="0"/>
                    <a:cs typeface="Segoe UI" panose="020B0502040204020203" pitchFamily="34" charset="0"/>
                  </a:rPr>
                  <a:t>XOF(</a:t>
                </a:r>
                <a:r>
                  <a:rPr lang="el-GR" altLang="zh-TW" dirty="0">
                    <a:latin typeface="Times New Roman" panose="02020603050405020304" pitchFamily="18" charset="0"/>
                    <a:cs typeface="Segoe UI" panose="020B0502040204020203" pitchFamily="34" charset="0"/>
                  </a:rPr>
                  <a:t>ρ,</a:t>
                </a:r>
                <a:r>
                  <a:rPr lang="en-US" altLang="zh-TW" dirty="0" err="1">
                    <a:latin typeface="Times New Roman" panose="02020603050405020304" pitchFamily="18" charset="0"/>
                    <a:cs typeface="Segoe UI" panose="020B0502040204020203" pitchFamily="34" charset="0"/>
                  </a:rPr>
                  <a:t>i</a:t>
                </a:r>
                <a:r>
                  <a:rPr lang="en-US" altLang="zh-TW" dirty="0">
                    <a:latin typeface="Times New Roman" panose="02020603050405020304" pitchFamily="18" charset="0"/>
                    <a:cs typeface="Segoe UI" panose="020B0502040204020203" pitchFamily="34" charset="0"/>
                  </a:rPr>
                  <a:t>, j) := SHAKE128(</a:t>
                </a:r>
                <a:r>
                  <a:rPr lang="el-GR" altLang="zh-TW" dirty="0">
                    <a:latin typeface="Times New Roman" panose="02020603050405020304" pitchFamily="18" charset="0"/>
                    <a:cs typeface="Segoe UI" panose="020B0502040204020203" pitchFamily="34" charset="0"/>
                  </a:rPr>
                  <a:t>ρ</a:t>
                </a:r>
                <a:r>
                  <a:rPr lang="en-US" altLang="zh-TW" dirty="0">
                    <a:latin typeface="Times New Roman" panose="02020603050405020304" pitchFamily="18" charset="0"/>
                    <a:cs typeface="Segoe UI" panose="020B0502040204020203" pitchFamily="34" charset="0"/>
                  </a:rPr>
                  <a:t> || </a:t>
                </a:r>
                <a:r>
                  <a:rPr lang="en-US" altLang="zh-TW" dirty="0" err="1">
                    <a:latin typeface="Times New Roman" panose="02020603050405020304" pitchFamily="18" charset="0"/>
                    <a:cs typeface="Segoe UI" panose="020B0502040204020203" pitchFamily="34" charset="0"/>
                  </a:rPr>
                  <a:t>i</a:t>
                </a:r>
                <a:r>
                  <a:rPr lang="en-US" altLang="zh-TW" dirty="0">
                    <a:latin typeface="Times New Roman" panose="02020603050405020304" pitchFamily="18" charset="0"/>
                    <a:cs typeface="Segoe UI" panose="020B0502040204020203" pitchFamily="34" charset="0"/>
                  </a:rPr>
                  <a:t> || j)</a:t>
                </a:r>
              </a:p>
            </p:txBody>
          </p:sp>
        </mc:Choice>
        <mc:Fallback xmlns="">
          <p:sp>
            <p:nvSpPr>
              <p:cNvPr id="7" name="文字方塊 6">
                <a:extLst>
                  <a:ext uri="{FF2B5EF4-FFF2-40B4-BE49-F238E27FC236}">
                    <a16:creationId xmlns:a16="http://schemas.microsoft.com/office/drawing/2014/main" id="{DC2325BE-DB78-4BA0-887E-73A2D8FC48D3}"/>
                  </a:ext>
                </a:extLst>
              </p:cNvPr>
              <p:cNvSpPr txBox="1">
                <a:spLocks noRot="1" noChangeAspect="1" noMove="1" noResize="1" noEditPoints="1" noAdjustHandles="1" noChangeArrowheads="1" noChangeShapeType="1" noTextEdit="1"/>
              </p:cNvSpPr>
              <p:nvPr/>
            </p:nvSpPr>
            <p:spPr>
              <a:xfrm>
                <a:off x="347938" y="714958"/>
                <a:ext cx="9268565" cy="4341188"/>
              </a:xfrm>
              <a:prstGeom prst="rect">
                <a:avLst/>
              </a:prstGeom>
              <a:blipFill>
                <a:blip r:embed="rId3"/>
                <a:stretch>
                  <a:fillRect b="-1264"/>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150498235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a:extLst>
              <a:ext uri="{FF2B5EF4-FFF2-40B4-BE49-F238E27FC236}">
                <a16:creationId xmlns:a16="http://schemas.microsoft.com/office/drawing/2014/main" id="{444D8C64-AE1C-419D-8EB4-85B9DB1513BD}"/>
              </a:ext>
            </a:extLst>
          </p:cNvPr>
          <p:cNvSpPr/>
          <p:nvPr/>
        </p:nvSpPr>
        <p:spPr>
          <a:xfrm>
            <a:off x="0" y="5593804"/>
            <a:ext cx="10160000" cy="144016"/>
          </a:xfrm>
          <a:prstGeom prst="rect">
            <a:avLst/>
          </a:prstGeom>
          <a:solidFill>
            <a:srgbClr val="1954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17" name="文字方塊 16">
            <a:extLst>
              <a:ext uri="{FF2B5EF4-FFF2-40B4-BE49-F238E27FC236}">
                <a16:creationId xmlns:a16="http://schemas.microsoft.com/office/drawing/2014/main" id="{BE3CCF74-590F-497D-805B-FA47E18F79DE}"/>
              </a:ext>
            </a:extLst>
          </p:cNvPr>
          <p:cNvSpPr txBox="1"/>
          <p:nvPr/>
        </p:nvSpPr>
        <p:spPr>
          <a:xfrm>
            <a:off x="9714160" y="5341995"/>
            <a:ext cx="338555" cy="276999"/>
          </a:xfrm>
          <a:prstGeom prst="rect">
            <a:avLst/>
          </a:prstGeom>
          <a:solidFill>
            <a:srgbClr val="F2F2F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rtlCol="0">
            <a:spAutoFit/>
          </a:bodyPr>
          <a:lstStyle>
            <a:defPPr>
              <a:defRPr lang="zh-CN"/>
            </a:defPPr>
            <a:lvl1pPr algn="ctr">
              <a:defRPr sz="1200">
                <a:latin typeface="Times New Roman" panose="02020603050405020304" pitchFamily="18" charset="0"/>
                <a:ea typeface="微軟正黑體" panose="020B0604030504040204" pitchFamily="34" charset="-120"/>
                <a:cs typeface="Times New Roman" panose="02020603050405020304" pitchFamily="18" charset="0"/>
              </a:defRPr>
            </a:lvl1pPr>
          </a:lstStyle>
          <a:p>
            <a:fld id="{19A49D38-1635-49F9-B1EF-5073AC75FB01}" type="slidenum">
              <a:rPr lang="zh-TW" altLang="en-US"/>
              <a:pPr/>
              <a:t>28</a:t>
            </a:fld>
            <a:endParaRPr lang="zh-TW" altLang="en-US" dirty="0"/>
          </a:p>
        </p:txBody>
      </p:sp>
      <p:sp>
        <p:nvSpPr>
          <p:cNvPr id="4" name="五边形 3"/>
          <p:cNvSpPr/>
          <p:nvPr/>
        </p:nvSpPr>
        <p:spPr>
          <a:xfrm>
            <a:off x="0" y="0"/>
            <a:ext cx="2055664" cy="576064"/>
          </a:xfrm>
          <a:prstGeom prst="homePlate">
            <a:avLst/>
          </a:prstGeom>
          <a:solidFill>
            <a:srgbClr val="1954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ML-KEM</a:t>
            </a:r>
            <a:endParaRPr lang="zh-CN" altLang="en-US" b="1"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6" name="文字方塊 5">
            <a:extLst>
              <a:ext uri="{FF2B5EF4-FFF2-40B4-BE49-F238E27FC236}">
                <a16:creationId xmlns:a16="http://schemas.microsoft.com/office/drawing/2014/main" id="{288A8F03-FC88-46DE-A0B5-9785EAEF26A2}"/>
              </a:ext>
            </a:extLst>
          </p:cNvPr>
          <p:cNvSpPr txBox="1"/>
          <p:nvPr/>
        </p:nvSpPr>
        <p:spPr>
          <a:xfrm>
            <a:off x="543496" y="714959"/>
            <a:ext cx="8363006" cy="498663"/>
          </a:xfrm>
          <a:prstGeom prst="rect">
            <a:avLst/>
          </a:prstGeom>
          <a:noFill/>
        </p:spPr>
        <p:txBody>
          <a:bodyPr wrap="square" rtlCol="0">
            <a:spAutoFit/>
          </a:bodyPr>
          <a:lstStyle/>
          <a:p>
            <a:pPr marL="685800" lvl="1" indent="-228600">
              <a:lnSpc>
                <a:spcPct val="150000"/>
              </a:lnSpc>
              <a:spcBef>
                <a:spcPts val="500"/>
              </a:spcBef>
              <a:buFont typeface="Arial" panose="020B0604020202020204" pitchFamily="34" charset="0"/>
              <a:buChar char="•"/>
            </a:pPr>
            <a:endParaRPr lang="en-US" altLang="zh-TW" sz="2000" dirty="0">
              <a:latin typeface="Times New Roman" panose="02020603050405020304" pitchFamily="18" charset="0"/>
              <a:cs typeface="Segoe UI" panose="020B0502040204020203" pitchFamily="34" charset="0"/>
            </a:endParaRPr>
          </a:p>
        </p:txBody>
      </p:sp>
      <p:pic>
        <p:nvPicPr>
          <p:cNvPr id="5" name="圖片 4">
            <a:extLst>
              <a:ext uri="{FF2B5EF4-FFF2-40B4-BE49-F238E27FC236}">
                <a16:creationId xmlns:a16="http://schemas.microsoft.com/office/drawing/2014/main" id="{6836A55E-3DCE-4DED-A874-DBDDD7676214}"/>
              </a:ext>
            </a:extLst>
          </p:cNvPr>
          <p:cNvPicPr>
            <a:picLocks noChangeAspect="1"/>
          </p:cNvPicPr>
          <p:nvPr/>
        </p:nvPicPr>
        <p:blipFill>
          <a:blip r:embed="rId3"/>
          <a:stretch>
            <a:fillRect/>
          </a:stretch>
        </p:blipFill>
        <p:spPr>
          <a:xfrm>
            <a:off x="1533044" y="576064"/>
            <a:ext cx="7229475" cy="2647950"/>
          </a:xfrm>
          <a:prstGeom prst="rect">
            <a:avLst/>
          </a:prstGeom>
        </p:spPr>
      </p:pic>
      <p:pic>
        <p:nvPicPr>
          <p:cNvPr id="7" name="圖片 6">
            <a:extLst>
              <a:ext uri="{FF2B5EF4-FFF2-40B4-BE49-F238E27FC236}">
                <a16:creationId xmlns:a16="http://schemas.microsoft.com/office/drawing/2014/main" id="{B75C734C-500F-458D-975C-FA0644B7DF3A}"/>
              </a:ext>
            </a:extLst>
          </p:cNvPr>
          <p:cNvPicPr>
            <a:picLocks noChangeAspect="1"/>
          </p:cNvPicPr>
          <p:nvPr/>
        </p:nvPicPr>
        <p:blipFill>
          <a:blip r:embed="rId4"/>
          <a:stretch>
            <a:fillRect/>
          </a:stretch>
        </p:blipFill>
        <p:spPr>
          <a:xfrm>
            <a:off x="1566935" y="3023044"/>
            <a:ext cx="7267575" cy="2457450"/>
          </a:xfrm>
          <a:prstGeom prst="rect">
            <a:avLst/>
          </a:prstGeom>
        </p:spPr>
      </p:pic>
    </p:spTree>
    <p:extLst>
      <p:ext uri="{BB962C8B-B14F-4D97-AF65-F5344CB8AC3E}">
        <p14:creationId xmlns:p14="http://schemas.microsoft.com/office/powerpoint/2010/main" val="268923143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a:extLst>
              <a:ext uri="{FF2B5EF4-FFF2-40B4-BE49-F238E27FC236}">
                <a16:creationId xmlns:a16="http://schemas.microsoft.com/office/drawing/2014/main" id="{444D8C64-AE1C-419D-8EB4-85B9DB1513BD}"/>
              </a:ext>
            </a:extLst>
          </p:cNvPr>
          <p:cNvSpPr/>
          <p:nvPr/>
        </p:nvSpPr>
        <p:spPr>
          <a:xfrm>
            <a:off x="0" y="5593804"/>
            <a:ext cx="10160000" cy="144016"/>
          </a:xfrm>
          <a:prstGeom prst="rect">
            <a:avLst/>
          </a:prstGeom>
          <a:solidFill>
            <a:srgbClr val="1954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17" name="文字方塊 16">
            <a:extLst>
              <a:ext uri="{FF2B5EF4-FFF2-40B4-BE49-F238E27FC236}">
                <a16:creationId xmlns:a16="http://schemas.microsoft.com/office/drawing/2014/main" id="{BE3CCF74-590F-497D-805B-FA47E18F79DE}"/>
              </a:ext>
            </a:extLst>
          </p:cNvPr>
          <p:cNvSpPr txBox="1"/>
          <p:nvPr/>
        </p:nvSpPr>
        <p:spPr>
          <a:xfrm>
            <a:off x="9714160" y="5341995"/>
            <a:ext cx="338555" cy="276999"/>
          </a:xfrm>
          <a:prstGeom prst="rect">
            <a:avLst/>
          </a:prstGeom>
          <a:solidFill>
            <a:srgbClr val="F2F2F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rtlCol="0">
            <a:spAutoFit/>
          </a:bodyPr>
          <a:lstStyle>
            <a:defPPr>
              <a:defRPr lang="zh-CN"/>
            </a:defPPr>
            <a:lvl1pPr algn="ctr">
              <a:defRPr sz="1200">
                <a:latin typeface="Times New Roman" panose="02020603050405020304" pitchFamily="18" charset="0"/>
                <a:ea typeface="微軟正黑體" panose="020B0604030504040204" pitchFamily="34" charset="-120"/>
                <a:cs typeface="Times New Roman" panose="02020603050405020304" pitchFamily="18" charset="0"/>
              </a:defRPr>
            </a:lvl1pPr>
          </a:lstStyle>
          <a:p>
            <a:fld id="{19A49D38-1635-49F9-B1EF-5073AC75FB01}" type="slidenum">
              <a:rPr lang="zh-TW" altLang="en-US"/>
              <a:pPr/>
              <a:t>29</a:t>
            </a:fld>
            <a:endParaRPr lang="zh-TW" altLang="en-US" dirty="0"/>
          </a:p>
        </p:txBody>
      </p:sp>
      <p:sp>
        <p:nvSpPr>
          <p:cNvPr id="4" name="五边形 3"/>
          <p:cNvSpPr/>
          <p:nvPr/>
        </p:nvSpPr>
        <p:spPr>
          <a:xfrm>
            <a:off x="0" y="0"/>
            <a:ext cx="2055664" cy="576064"/>
          </a:xfrm>
          <a:prstGeom prst="homePlate">
            <a:avLst/>
          </a:prstGeom>
          <a:solidFill>
            <a:srgbClr val="1954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ML-KEM</a:t>
            </a:r>
            <a:endParaRPr lang="zh-CN" altLang="en-US" b="1"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6" name="文字方塊 5">
            <a:extLst>
              <a:ext uri="{FF2B5EF4-FFF2-40B4-BE49-F238E27FC236}">
                <a16:creationId xmlns:a16="http://schemas.microsoft.com/office/drawing/2014/main" id="{288A8F03-FC88-46DE-A0B5-9785EAEF26A2}"/>
              </a:ext>
            </a:extLst>
          </p:cNvPr>
          <p:cNvSpPr txBox="1"/>
          <p:nvPr/>
        </p:nvSpPr>
        <p:spPr>
          <a:xfrm>
            <a:off x="543496" y="714959"/>
            <a:ext cx="8363006" cy="498663"/>
          </a:xfrm>
          <a:prstGeom prst="rect">
            <a:avLst/>
          </a:prstGeom>
          <a:noFill/>
        </p:spPr>
        <p:txBody>
          <a:bodyPr wrap="square" rtlCol="0">
            <a:spAutoFit/>
          </a:bodyPr>
          <a:lstStyle/>
          <a:p>
            <a:pPr marL="685800" lvl="1" indent="-228600">
              <a:lnSpc>
                <a:spcPct val="150000"/>
              </a:lnSpc>
              <a:spcBef>
                <a:spcPts val="500"/>
              </a:spcBef>
              <a:buFont typeface="Arial" panose="020B0604020202020204" pitchFamily="34" charset="0"/>
              <a:buChar char="•"/>
            </a:pPr>
            <a:endParaRPr lang="en-US" altLang="zh-TW" sz="2000" dirty="0">
              <a:latin typeface="Times New Roman" panose="02020603050405020304" pitchFamily="18" charset="0"/>
              <a:cs typeface="Segoe UI" panose="020B0502040204020203" pitchFamily="34" charset="0"/>
            </a:endParaRPr>
          </a:p>
        </p:txBody>
      </p:sp>
      <p:pic>
        <p:nvPicPr>
          <p:cNvPr id="9" name="圖片 8">
            <a:extLst>
              <a:ext uri="{FF2B5EF4-FFF2-40B4-BE49-F238E27FC236}">
                <a16:creationId xmlns:a16="http://schemas.microsoft.com/office/drawing/2014/main" id="{F7AEE9E2-2C82-400F-9EBB-D25C81FD8677}"/>
              </a:ext>
            </a:extLst>
          </p:cNvPr>
          <p:cNvPicPr>
            <a:picLocks noChangeAspect="1"/>
          </p:cNvPicPr>
          <p:nvPr/>
        </p:nvPicPr>
        <p:blipFill>
          <a:blip r:embed="rId3"/>
          <a:stretch>
            <a:fillRect/>
          </a:stretch>
        </p:blipFill>
        <p:spPr>
          <a:xfrm>
            <a:off x="1403350" y="747712"/>
            <a:ext cx="7353300" cy="4219575"/>
          </a:xfrm>
          <a:prstGeom prst="rect">
            <a:avLst/>
          </a:prstGeom>
        </p:spPr>
      </p:pic>
    </p:spTree>
    <p:extLst>
      <p:ext uri="{BB962C8B-B14F-4D97-AF65-F5344CB8AC3E}">
        <p14:creationId xmlns:p14="http://schemas.microsoft.com/office/powerpoint/2010/main" val="35168732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p:nvPr/>
        </p:nvSpPr>
        <p:spPr>
          <a:xfrm rot="2700000">
            <a:off x="4180956" y="1715715"/>
            <a:ext cx="2437108" cy="2437108"/>
          </a:xfrm>
          <a:prstGeom prst="roundRect">
            <a:avLst/>
          </a:prstGeom>
          <a:gradFill>
            <a:gsLst>
              <a:gs pos="0">
                <a:srgbClr val="FFFFFF"/>
              </a:gs>
              <a:gs pos="100000">
                <a:schemeClr val="bg1">
                  <a:lumMod val="95000"/>
                </a:schemeClr>
              </a:gs>
            </a:gsLst>
            <a:lin ang="15000000" scaled="0"/>
          </a:gradFill>
          <a:ln w="25400">
            <a:gradFill>
              <a:gsLst>
                <a:gs pos="0">
                  <a:schemeClr val="bg1"/>
                </a:gs>
                <a:gs pos="100000">
                  <a:schemeClr val="bg1">
                    <a:lumMod val="95000"/>
                  </a:schemeClr>
                </a:gs>
              </a:gsLst>
              <a:lin ang="5400000" scaled="1"/>
            </a:gradFill>
          </a:ln>
          <a:effectLst>
            <a:outerShdw blurRad="63500" sx="103000" sy="103000" algn="ctr"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solidFill>
                <a:prstClr val="white"/>
              </a:solidFill>
            </a:endParaRPr>
          </a:p>
        </p:txBody>
      </p:sp>
      <p:sp>
        <p:nvSpPr>
          <p:cNvPr id="5" name="椭圆 4"/>
          <p:cNvSpPr/>
          <p:nvPr/>
        </p:nvSpPr>
        <p:spPr>
          <a:xfrm>
            <a:off x="3750404" y="1285162"/>
            <a:ext cx="3298213" cy="3298213"/>
          </a:xfrm>
          <a:prstGeom prst="ellipse">
            <a:avLst/>
          </a:prstGeom>
          <a:noFill/>
          <a:ln w="28575">
            <a:solidFill>
              <a:srgbClr val="1954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solidFill>
                <a:prstClr val="white"/>
              </a:solidFill>
            </a:endParaRPr>
          </a:p>
        </p:txBody>
      </p:sp>
      <p:grpSp>
        <p:nvGrpSpPr>
          <p:cNvPr id="7" name="组合 6"/>
          <p:cNvGrpSpPr/>
          <p:nvPr/>
        </p:nvGrpSpPr>
        <p:grpSpPr>
          <a:xfrm>
            <a:off x="4125471" y="1784393"/>
            <a:ext cx="2579022" cy="2311635"/>
            <a:chOff x="4950565" y="2141272"/>
            <a:chExt cx="3094826" cy="2773962"/>
          </a:xfrm>
          <a:solidFill>
            <a:srgbClr val="19547C"/>
          </a:solidFill>
        </p:grpSpPr>
        <p:sp>
          <p:nvSpPr>
            <p:cNvPr id="44" name="椭圆 43"/>
            <p:cNvSpPr/>
            <p:nvPr/>
          </p:nvSpPr>
          <p:spPr>
            <a:xfrm>
              <a:off x="4950565" y="2141272"/>
              <a:ext cx="151884" cy="15188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solidFill>
                  <a:prstClr val="white"/>
                </a:solidFill>
              </a:endParaRPr>
            </a:p>
          </p:txBody>
        </p:sp>
        <p:sp>
          <p:nvSpPr>
            <p:cNvPr id="45" name="椭圆 44"/>
            <p:cNvSpPr/>
            <p:nvPr/>
          </p:nvSpPr>
          <p:spPr>
            <a:xfrm>
              <a:off x="7893507" y="4763350"/>
              <a:ext cx="151884" cy="15188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solidFill>
                  <a:prstClr val="white"/>
                </a:solidFill>
              </a:endParaRPr>
            </a:p>
          </p:txBody>
        </p:sp>
      </p:grpSp>
      <p:grpSp>
        <p:nvGrpSpPr>
          <p:cNvPr id="6" name="组合 5"/>
          <p:cNvGrpSpPr/>
          <p:nvPr/>
        </p:nvGrpSpPr>
        <p:grpSpPr>
          <a:xfrm>
            <a:off x="4127691" y="1784394"/>
            <a:ext cx="2570183" cy="2331898"/>
            <a:chOff x="4953229" y="2141272"/>
            <a:chExt cx="3084220" cy="2798278"/>
          </a:xfrm>
        </p:grpSpPr>
        <p:sp>
          <p:nvSpPr>
            <p:cNvPr id="46" name="椭圆 45"/>
            <p:cNvSpPr/>
            <p:nvPr/>
          </p:nvSpPr>
          <p:spPr>
            <a:xfrm>
              <a:off x="4953229" y="4787666"/>
              <a:ext cx="151884" cy="151884"/>
            </a:xfrm>
            <a:prstGeom prst="ellipse">
              <a:avLst/>
            </a:prstGeom>
            <a:solidFill>
              <a:srgbClr val="1847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solidFill>
                  <a:prstClr val="white"/>
                </a:solidFill>
              </a:endParaRPr>
            </a:p>
          </p:txBody>
        </p:sp>
        <p:sp>
          <p:nvSpPr>
            <p:cNvPr id="47" name="椭圆 46"/>
            <p:cNvSpPr/>
            <p:nvPr/>
          </p:nvSpPr>
          <p:spPr>
            <a:xfrm>
              <a:off x="7885565" y="2141272"/>
              <a:ext cx="151884" cy="151884"/>
            </a:xfrm>
            <a:prstGeom prst="ellipse">
              <a:avLst/>
            </a:prstGeom>
            <a:solidFill>
              <a:srgbClr val="1847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solidFill>
                  <a:prstClr val="white"/>
                </a:solidFill>
              </a:endParaRPr>
            </a:p>
          </p:txBody>
        </p:sp>
      </p:grpSp>
      <p:sp>
        <p:nvSpPr>
          <p:cNvPr id="20" name="矩形 19"/>
          <p:cNvSpPr/>
          <p:nvPr/>
        </p:nvSpPr>
        <p:spPr>
          <a:xfrm>
            <a:off x="4061611" y="2712071"/>
            <a:ext cx="2675796" cy="451342"/>
          </a:xfrm>
          <a:prstGeom prst="rect">
            <a:avLst/>
          </a:prstGeom>
          <a:ln>
            <a:noFill/>
          </a:ln>
        </p:spPr>
        <p:txBody>
          <a:bodyPr wrap="square">
            <a:spAutoFit/>
          </a:bodyPr>
          <a:lstStyle/>
          <a:p>
            <a:pPr algn="ctr"/>
            <a:r>
              <a:rPr lang="en-US" altLang="zh-TW" sz="2333" b="1" dirty="0">
                <a:solidFill>
                  <a:srgbClr val="19547C"/>
                </a:solidFill>
                <a:latin typeface="Times New Roman" panose="02020603050405020304" pitchFamily="18" charset="0"/>
                <a:ea typeface="Open Sans" panose="020B0606030504020204" pitchFamily="34" charset="0"/>
                <a:cs typeface="Times New Roman" panose="02020603050405020304" pitchFamily="18" charset="0"/>
              </a:rPr>
              <a:t>Introduction</a:t>
            </a:r>
          </a:p>
        </p:txBody>
      </p:sp>
      <p:sp>
        <p:nvSpPr>
          <p:cNvPr id="22" name="矩形 21"/>
          <p:cNvSpPr/>
          <p:nvPr/>
        </p:nvSpPr>
        <p:spPr>
          <a:xfrm rot="13500000">
            <a:off x="2664928" y="2375060"/>
            <a:ext cx="1118411" cy="1118413"/>
          </a:xfrm>
          <a:prstGeom prst="rect">
            <a:avLst/>
          </a:prstGeom>
          <a:solidFill>
            <a:srgbClr val="1954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solidFill>
                <a:prstClr val="white"/>
              </a:solidFill>
            </a:endParaRPr>
          </a:p>
        </p:txBody>
      </p:sp>
      <p:sp>
        <p:nvSpPr>
          <p:cNvPr id="23" name="矩形 22"/>
          <p:cNvSpPr/>
          <p:nvPr/>
        </p:nvSpPr>
        <p:spPr>
          <a:xfrm>
            <a:off x="2875320" y="2588017"/>
            <a:ext cx="697627" cy="707886"/>
          </a:xfrm>
          <a:prstGeom prst="rect">
            <a:avLst/>
          </a:prstGeom>
        </p:spPr>
        <p:txBody>
          <a:bodyPr wrap="none">
            <a:spAutoFit/>
          </a:bodyPr>
          <a:lstStyle/>
          <a:p>
            <a:pPr algn="ctr"/>
            <a:r>
              <a:rPr lang="en-US" altLang="zh-CN" sz="4000" dirty="0">
                <a:solidFill>
                  <a:prstClr val="white"/>
                </a:solidFill>
                <a:latin typeface="Times New Roman" panose="02020603050405020304" pitchFamily="18" charset="0"/>
                <a:ea typeface="Open Sans" panose="020B0606030504020204" pitchFamily="34" charset="0"/>
                <a:cs typeface="Times New Roman" panose="02020603050405020304" pitchFamily="18" charset="0"/>
              </a:rPr>
              <a:t>01</a:t>
            </a:r>
            <a:endParaRPr lang="zh-CN" altLang="en-US" sz="4000" dirty="0">
              <a:solidFill>
                <a:prstClr val="white"/>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9700559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a:extLst>
              <a:ext uri="{FF2B5EF4-FFF2-40B4-BE49-F238E27FC236}">
                <a16:creationId xmlns:a16="http://schemas.microsoft.com/office/drawing/2014/main" id="{444D8C64-AE1C-419D-8EB4-85B9DB1513BD}"/>
              </a:ext>
            </a:extLst>
          </p:cNvPr>
          <p:cNvSpPr/>
          <p:nvPr/>
        </p:nvSpPr>
        <p:spPr>
          <a:xfrm>
            <a:off x="0" y="5593804"/>
            <a:ext cx="10160000" cy="144016"/>
          </a:xfrm>
          <a:prstGeom prst="rect">
            <a:avLst/>
          </a:prstGeom>
          <a:solidFill>
            <a:srgbClr val="1954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17" name="文字方塊 16">
            <a:extLst>
              <a:ext uri="{FF2B5EF4-FFF2-40B4-BE49-F238E27FC236}">
                <a16:creationId xmlns:a16="http://schemas.microsoft.com/office/drawing/2014/main" id="{BE3CCF74-590F-497D-805B-FA47E18F79DE}"/>
              </a:ext>
            </a:extLst>
          </p:cNvPr>
          <p:cNvSpPr txBox="1"/>
          <p:nvPr/>
        </p:nvSpPr>
        <p:spPr>
          <a:xfrm>
            <a:off x="9714160" y="5341995"/>
            <a:ext cx="338555" cy="276999"/>
          </a:xfrm>
          <a:prstGeom prst="rect">
            <a:avLst/>
          </a:prstGeom>
          <a:solidFill>
            <a:srgbClr val="F2F2F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rtlCol="0">
            <a:spAutoFit/>
          </a:bodyPr>
          <a:lstStyle>
            <a:defPPr>
              <a:defRPr lang="zh-CN"/>
            </a:defPPr>
            <a:lvl1pPr algn="ctr">
              <a:defRPr sz="1200">
                <a:latin typeface="Times New Roman" panose="02020603050405020304" pitchFamily="18" charset="0"/>
                <a:ea typeface="微軟正黑體" panose="020B0604030504040204" pitchFamily="34" charset="-120"/>
                <a:cs typeface="Times New Roman" panose="02020603050405020304" pitchFamily="18" charset="0"/>
              </a:defRPr>
            </a:lvl1pPr>
          </a:lstStyle>
          <a:p>
            <a:fld id="{19A49D38-1635-49F9-B1EF-5073AC75FB01}" type="slidenum">
              <a:rPr lang="zh-TW" altLang="en-US"/>
              <a:pPr/>
              <a:t>30</a:t>
            </a:fld>
            <a:endParaRPr lang="zh-TW" altLang="en-US" dirty="0"/>
          </a:p>
        </p:txBody>
      </p:sp>
      <p:sp>
        <p:nvSpPr>
          <p:cNvPr id="4" name="五边形 3"/>
          <p:cNvSpPr/>
          <p:nvPr/>
        </p:nvSpPr>
        <p:spPr>
          <a:xfrm>
            <a:off x="0" y="0"/>
            <a:ext cx="2343696" cy="576064"/>
          </a:xfrm>
          <a:prstGeom prst="homePlate">
            <a:avLst/>
          </a:prstGeom>
          <a:solidFill>
            <a:srgbClr val="1954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ML-KEM(newest)</a:t>
            </a:r>
            <a:endParaRPr lang="zh-CN" altLang="en-US" b="1" dirty="0">
              <a:latin typeface="Times New Roman" panose="02020603050405020304" pitchFamily="18" charset="0"/>
              <a:ea typeface="微軟正黑體" panose="020B0604030504040204" pitchFamily="34" charset="-120"/>
              <a:cs typeface="Times New Roman" panose="02020603050405020304" pitchFamily="18" charset="0"/>
            </a:endParaRPr>
          </a:p>
        </p:txBody>
      </p:sp>
      <p:pic>
        <p:nvPicPr>
          <p:cNvPr id="3" name="圖片 2">
            <a:extLst>
              <a:ext uri="{FF2B5EF4-FFF2-40B4-BE49-F238E27FC236}">
                <a16:creationId xmlns:a16="http://schemas.microsoft.com/office/drawing/2014/main" id="{7D0144EB-CB90-4468-8B89-E1EAB817E550}"/>
              </a:ext>
            </a:extLst>
          </p:cNvPr>
          <p:cNvPicPr>
            <a:picLocks noChangeAspect="1"/>
          </p:cNvPicPr>
          <p:nvPr/>
        </p:nvPicPr>
        <p:blipFill>
          <a:blip r:embed="rId3"/>
          <a:stretch>
            <a:fillRect/>
          </a:stretch>
        </p:blipFill>
        <p:spPr>
          <a:xfrm>
            <a:off x="1551607" y="559320"/>
            <a:ext cx="6145921" cy="2442195"/>
          </a:xfrm>
          <a:prstGeom prst="rect">
            <a:avLst/>
          </a:prstGeom>
        </p:spPr>
      </p:pic>
      <p:pic>
        <p:nvPicPr>
          <p:cNvPr id="7" name="圖片 6">
            <a:extLst>
              <a:ext uri="{FF2B5EF4-FFF2-40B4-BE49-F238E27FC236}">
                <a16:creationId xmlns:a16="http://schemas.microsoft.com/office/drawing/2014/main" id="{4E68FAA8-B3A7-4522-96D8-1A7070755002}"/>
              </a:ext>
            </a:extLst>
          </p:cNvPr>
          <p:cNvPicPr>
            <a:picLocks noChangeAspect="1"/>
          </p:cNvPicPr>
          <p:nvPr/>
        </p:nvPicPr>
        <p:blipFill>
          <a:blip r:embed="rId4"/>
          <a:stretch>
            <a:fillRect/>
          </a:stretch>
        </p:blipFill>
        <p:spPr>
          <a:xfrm>
            <a:off x="1623616" y="2857500"/>
            <a:ext cx="6145920" cy="2453510"/>
          </a:xfrm>
          <a:prstGeom prst="rect">
            <a:avLst/>
          </a:prstGeom>
        </p:spPr>
      </p:pic>
    </p:spTree>
    <p:extLst>
      <p:ext uri="{BB962C8B-B14F-4D97-AF65-F5344CB8AC3E}">
        <p14:creationId xmlns:p14="http://schemas.microsoft.com/office/powerpoint/2010/main" val="58564490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a:extLst>
              <a:ext uri="{FF2B5EF4-FFF2-40B4-BE49-F238E27FC236}">
                <a16:creationId xmlns:a16="http://schemas.microsoft.com/office/drawing/2014/main" id="{444D8C64-AE1C-419D-8EB4-85B9DB1513BD}"/>
              </a:ext>
            </a:extLst>
          </p:cNvPr>
          <p:cNvSpPr/>
          <p:nvPr/>
        </p:nvSpPr>
        <p:spPr>
          <a:xfrm>
            <a:off x="0" y="5593804"/>
            <a:ext cx="10160000" cy="144016"/>
          </a:xfrm>
          <a:prstGeom prst="rect">
            <a:avLst/>
          </a:prstGeom>
          <a:solidFill>
            <a:srgbClr val="1954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17" name="文字方塊 16">
            <a:extLst>
              <a:ext uri="{FF2B5EF4-FFF2-40B4-BE49-F238E27FC236}">
                <a16:creationId xmlns:a16="http://schemas.microsoft.com/office/drawing/2014/main" id="{BE3CCF74-590F-497D-805B-FA47E18F79DE}"/>
              </a:ext>
            </a:extLst>
          </p:cNvPr>
          <p:cNvSpPr txBox="1"/>
          <p:nvPr/>
        </p:nvSpPr>
        <p:spPr>
          <a:xfrm>
            <a:off x="9714160" y="5341995"/>
            <a:ext cx="338555" cy="276999"/>
          </a:xfrm>
          <a:prstGeom prst="rect">
            <a:avLst/>
          </a:prstGeom>
          <a:solidFill>
            <a:srgbClr val="F2F2F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rtlCol="0">
            <a:spAutoFit/>
          </a:bodyPr>
          <a:lstStyle>
            <a:defPPr>
              <a:defRPr lang="zh-CN"/>
            </a:defPPr>
            <a:lvl1pPr algn="ctr">
              <a:defRPr sz="1200">
                <a:latin typeface="Times New Roman" panose="02020603050405020304" pitchFamily="18" charset="0"/>
                <a:ea typeface="微軟正黑體" panose="020B0604030504040204" pitchFamily="34" charset="-120"/>
                <a:cs typeface="Times New Roman" panose="02020603050405020304" pitchFamily="18" charset="0"/>
              </a:defRPr>
            </a:lvl1pPr>
          </a:lstStyle>
          <a:p>
            <a:fld id="{19A49D38-1635-49F9-B1EF-5073AC75FB01}" type="slidenum">
              <a:rPr lang="zh-TW" altLang="en-US"/>
              <a:pPr/>
              <a:t>31</a:t>
            </a:fld>
            <a:endParaRPr lang="zh-TW" altLang="en-US" dirty="0"/>
          </a:p>
        </p:txBody>
      </p:sp>
      <p:sp>
        <p:nvSpPr>
          <p:cNvPr id="4" name="五边形 3"/>
          <p:cNvSpPr/>
          <p:nvPr/>
        </p:nvSpPr>
        <p:spPr>
          <a:xfrm>
            <a:off x="0" y="0"/>
            <a:ext cx="2343696" cy="576064"/>
          </a:xfrm>
          <a:prstGeom prst="homePlate">
            <a:avLst/>
          </a:prstGeom>
          <a:solidFill>
            <a:srgbClr val="1954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ML-KEM(newest)</a:t>
            </a:r>
            <a:endParaRPr lang="zh-CN" altLang="en-US" b="1" dirty="0">
              <a:latin typeface="Times New Roman" panose="02020603050405020304" pitchFamily="18" charset="0"/>
              <a:ea typeface="微軟正黑體" panose="020B0604030504040204" pitchFamily="34" charset="-120"/>
              <a:cs typeface="Times New Roman" panose="02020603050405020304" pitchFamily="18" charset="0"/>
            </a:endParaRPr>
          </a:p>
        </p:txBody>
      </p:sp>
      <p:pic>
        <p:nvPicPr>
          <p:cNvPr id="5" name="圖片 4">
            <a:extLst>
              <a:ext uri="{FF2B5EF4-FFF2-40B4-BE49-F238E27FC236}">
                <a16:creationId xmlns:a16="http://schemas.microsoft.com/office/drawing/2014/main" id="{F17E3F8D-F644-4EE4-B322-C343D397E297}"/>
              </a:ext>
            </a:extLst>
          </p:cNvPr>
          <p:cNvPicPr>
            <a:picLocks noChangeAspect="1"/>
          </p:cNvPicPr>
          <p:nvPr/>
        </p:nvPicPr>
        <p:blipFill>
          <a:blip r:embed="rId3"/>
          <a:stretch>
            <a:fillRect/>
          </a:stretch>
        </p:blipFill>
        <p:spPr>
          <a:xfrm>
            <a:off x="1446212" y="1847850"/>
            <a:ext cx="7267575" cy="2019300"/>
          </a:xfrm>
          <a:prstGeom prst="rect">
            <a:avLst/>
          </a:prstGeom>
        </p:spPr>
      </p:pic>
    </p:spTree>
    <p:extLst>
      <p:ext uri="{BB962C8B-B14F-4D97-AF65-F5344CB8AC3E}">
        <p14:creationId xmlns:p14="http://schemas.microsoft.com/office/powerpoint/2010/main" val="40657481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p:nvPr/>
        </p:nvSpPr>
        <p:spPr>
          <a:xfrm rot="2700000">
            <a:off x="4180956" y="1715715"/>
            <a:ext cx="2437108" cy="2437108"/>
          </a:xfrm>
          <a:prstGeom prst="roundRect">
            <a:avLst/>
          </a:prstGeom>
          <a:gradFill>
            <a:gsLst>
              <a:gs pos="0">
                <a:srgbClr val="FFFFFF"/>
              </a:gs>
              <a:gs pos="100000">
                <a:schemeClr val="bg1">
                  <a:lumMod val="95000"/>
                </a:schemeClr>
              </a:gs>
            </a:gsLst>
            <a:lin ang="15000000" scaled="0"/>
          </a:gradFill>
          <a:ln w="25400">
            <a:gradFill>
              <a:gsLst>
                <a:gs pos="0">
                  <a:schemeClr val="bg1"/>
                </a:gs>
                <a:gs pos="100000">
                  <a:schemeClr val="bg1">
                    <a:lumMod val="95000"/>
                  </a:schemeClr>
                </a:gs>
              </a:gsLst>
              <a:lin ang="5400000" scaled="1"/>
            </a:gradFill>
          </a:ln>
          <a:effectLst>
            <a:outerShdw blurRad="63500" sx="103000" sy="103000" algn="ctr"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solidFill>
                <a:prstClr val="white"/>
              </a:solidFill>
            </a:endParaRPr>
          </a:p>
        </p:txBody>
      </p:sp>
      <p:sp>
        <p:nvSpPr>
          <p:cNvPr id="5" name="椭圆 4"/>
          <p:cNvSpPr/>
          <p:nvPr/>
        </p:nvSpPr>
        <p:spPr>
          <a:xfrm>
            <a:off x="3750404" y="1285162"/>
            <a:ext cx="3298213" cy="3298213"/>
          </a:xfrm>
          <a:prstGeom prst="ellipse">
            <a:avLst/>
          </a:prstGeom>
          <a:noFill/>
          <a:ln w="28575">
            <a:solidFill>
              <a:srgbClr val="1954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solidFill>
                <a:prstClr val="white"/>
              </a:solidFill>
            </a:endParaRPr>
          </a:p>
        </p:txBody>
      </p:sp>
      <p:grpSp>
        <p:nvGrpSpPr>
          <p:cNvPr id="7" name="组合 6"/>
          <p:cNvGrpSpPr/>
          <p:nvPr/>
        </p:nvGrpSpPr>
        <p:grpSpPr>
          <a:xfrm>
            <a:off x="4125471" y="1784393"/>
            <a:ext cx="2579022" cy="2311635"/>
            <a:chOff x="4950565" y="2141272"/>
            <a:chExt cx="3094826" cy="2773962"/>
          </a:xfrm>
          <a:solidFill>
            <a:srgbClr val="19547C"/>
          </a:solidFill>
        </p:grpSpPr>
        <p:sp>
          <p:nvSpPr>
            <p:cNvPr id="44" name="椭圆 43"/>
            <p:cNvSpPr/>
            <p:nvPr/>
          </p:nvSpPr>
          <p:spPr>
            <a:xfrm>
              <a:off x="4950565" y="2141272"/>
              <a:ext cx="151884" cy="15188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solidFill>
                  <a:prstClr val="white"/>
                </a:solidFill>
              </a:endParaRPr>
            </a:p>
          </p:txBody>
        </p:sp>
        <p:sp>
          <p:nvSpPr>
            <p:cNvPr id="45" name="椭圆 44"/>
            <p:cNvSpPr/>
            <p:nvPr/>
          </p:nvSpPr>
          <p:spPr>
            <a:xfrm>
              <a:off x="7893507" y="4763350"/>
              <a:ext cx="151884" cy="15188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solidFill>
                  <a:prstClr val="white"/>
                </a:solidFill>
              </a:endParaRPr>
            </a:p>
          </p:txBody>
        </p:sp>
      </p:grpSp>
      <p:grpSp>
        <p:nvGrpSpPr>
          <p:cNvPr id="6" name="组合 5"/>
          <p:cNvGrpSpPr/>
          <p:nvPr/>
        </p:nvGrpSpPr>
        <p:grpSpPr>
          <a:xfrm>
            <a:off x="4127691" y="1784394"/>
            <a:ext cx="2570183" cy="2331898"/>
            <a:chOff x="4953229" y="2141272"/>
            <a:chExt cx="3084220" cy="2798278"/>
          </a:xfrm>
        </p:grpSpPr>
        <p:sp>
          <p:nvSpPr>
            <p:cNvPr id="46" name="椭圆 45"/>
            <p:cNvSpPr/>
            <p:nvPr/>
          </p:nvSpPr>
          <p:spPr>
            <a:xfrm>
              <a:off x="4953229" y="4787666"/>
              <a:ext cx="151884" cy="151884"/>
            </a:xfrm>
            <a:prstGeom prst="ellipse">
              <a:avLst/>
            </a:prstGeom>
            <a:solidFill>
              <a:srgbClr val="1847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solidFill>
                  <a:prstClr val="white"/>
                </a:solidFill>
              </a:endParaRPr>
            </a:p>
          </p:txBody>
        </p:sp>
        <p:sp>
          <p:nvSpPr>
            <p:cNvPr id="47" name="椭圆 46"/>
            <p:cNvSpPr/>
            <p:nvPr/>
          </p:nvSpPr>
          <p:spPr>
            <a:xfrm>
              <a:off x="7885565" y="2141272"/>
              <a:ext cx="151884" cy="151884"/>
            </a:xfrm>
            <a:prstGeom prst="ellipse">
              <a:avLst/>
            </a:prstGeom>
            <a:solidFill>
              <a:srgbClr val="1847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solidFill>
                  <a:prstClr val="white"/>
                </a:solidFill>
              </a:endParaRPr>
            </a:p>
          </p:txBody>
        </p:sp>
      </p:grpSp>
      <p:sp>
        <p:nvSpPr>
          <p:cNvPr id="20" name="矩形 19"/>
          <p:cNvSpPr/>
          <p:nvPr/>
        </p:nvSpPr>
        <p:spPr>
          <a:xfrm>
            <a:off x="4061611" y="2712071"/>
            <a:ext cx="2675796" cy="451342"/>
          </a:xfrm>
          <a:prstGeom prst="rect">
            <a:avLst/>
          </a:prstGeom>
          <a:ln>
            <a:noFill/>
          </a:ln>
        </p:spPr>
        <p:txBody>
          <a:bodyPr wrap="square">
            <a:spAutoFit/>
          </a:bodyPr>
          <a:lstStyle/>
          <a:p>
            <a:pPr algn="ctr"/>
            <a:r>
              <a:rPr lang="en-US" altLang="zh-TW" sz="2333" b="1" dirty="0">
                <a:solidFill>
                  <a:srgbClr val="19547C"/>
                </a:solidFill>
                <a:latin typeface="Times New Roman" panose="02020603050405020304" pitchFamily="18" charset="0"/>
                <a:ea typeface="Open Sans" panose="020B0606030504020204" pitchFamily="34" charset="0"/>
                <a:cs typeface="Times New Roman" panose="02020603050405020304" pitchFamily="18" charset="0"/>
              </a:rPr>
              <a:t>Architecture</a:t>
            </a:r>
          </a:p>
        </p:txBody>
      </p:sp>
      <p:sp>
        <p:nvSpPr>
          <p:cNvPr id="22" name="矩形 21"/>
          <p:cNvSpPr/>
          <p:nvPr/>
        </p:nvSpPr>
        <p:spPr>
          <a:xfrm rot="13500000">
            <a:off x="2664928" y="2375060"/>
            <a:ext cx="1118411" cy="1118413"/>
          </a:xfrm>
          <a:prstGeom prst="rect">
            <a:avLst/>
          </a:prstGeom>
          <a:solidFill>
            <a:srgbClr val="1954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solidFill>
                <a:prstClr val="white"/>
              </a:solidFill>
            </a:endParaRPr>
          </a:p>
        </p:txBody>
      </p:sp>
      <p:sp>
        <p:nvSpPr>
          <p:cNvPr id="23" name="矩形 22"/>
          <p:cNvSpPr/>
          <p:nvPr/>
        </p:nvSpPr>
        <p:spPr>
          <a:xfrm>
            <a:off x="2875319" y="2588017"/>
            <a:ext cx="697628" cy="707886"/>
          </a:xfrm>
          <a:prstGeom prst="rect">
            <a:avLst/>
          </a:prstGeom>
        </p:spPr>
        <p:txBody>
          <a:bodyPr wrap="none">
            <a:spAutoFit/>
          </a:bodyPr>
          <a:lstStyle/>
          <a:p>
            <a:pPr algn="ctr"/>
            <a:r>
              <a:rPr lang="en-US" altLang="zh-CN" sz="4000" dirty="0">
                <a:solidFill>
                  <a:prstClr val="white"/>
                </a:solidFill>
                <a:latin typeface="Times New Roman" panose="02020603050405020304" pitchFamily="18" charset="0"/>
                <a:ea typeface="Open Sans" panose="020B0606030504020204" pitchFamily="34" charset="0"/>
                <a:cs typeface="Times New Roman" panose="02020603050405020304" pitchFamily="18" charset="0"/>
              </a:rPr>
              <a:t>04</a:t>
            </a:r>
            <a:endParaRPr lang="zh-CN" altLang="en-US" sz="4000" dirty="0">
              <a:solidFill>
                <a:prstClr val="white"/>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203107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a:extLst>
              <a:ext uri="{FF2B5EF4-FFF2-40B4-BE49-F238E27FC236}">
                <a16:creationId xmlns:a16="http://schemas.microsoft.com/office/drawing/2014/main" id="{444D8C64-AE1C-419D-8EB4-85B9DB1513BD}"/>
              </a:ext>
            </a:extLst>
          </p:cNvPr>
          <p:cNvSpPr/>
          <p:nvPr/>
        </p:nvSpPr>
        <p:spPr>
          <a:xfrm>
            <a:off x="0" y="5593804"/>
            <a:ext cx="10160000" cy="144016"/>
          </a:xfrm>
          <a:prstGeom prst="rect">
            <a:avLst/>
          </a:prstGeom>
          <a:solidFill>
            <a:srgbClr val="1954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4" name="五边形 3"/>
          <p:cNvSpPr/>
          <p:nvPr/>
        </p:nvSpPr>
        <p:spPr>
          <a:xfrm>
            <a:off x="0" y="0"/>
            <a:ext cx="2775744" cy="576064"/>
          </a:xfrm>
          <a:prstGeom prst="homePlate">
            <a:avLst/>
          </a:prstGeom>
          <a:solidFill>
            <a:srgbClr val="1954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b="1" dirty="0" err="1">
                <a:latin typeface="Times New Roman" panose="02020603050405020304" pitchFamily="18" charset="0"/>
                <a:ea typeface="微軟正黑體" panose="020B0604030504040204" pitchFamily="34" charset="-120"/>
                <a:cs typeface="Times New Roman" panose="02020603050405020304" pitchFamily="18" charset="0"/>
              </a:rPr>
              <a:t>KeyGen</a:t>
            </a: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 Block Diagram</a:t>
            </a:r>
            <a:endParaRPr lang="zh-CN" altLang="en-US" b="1"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75" name="矩形 74">
            <a:extLst>
              <a:ext uri="{FF2B5EF4-FFF2-40B4-BE49-F238E27FC236}">
                <a16:creationId xmlns:a16="http://schemas.microsoft.com/office/drawing/2014/main" id="{AC373227-A536-4C6D-9770-6768C41F175F}"/>
              </a:ext>
            </a:extLst>
          </p:cNvPr>
          <p:cNvSpPr/>
          <p:nvPr/>
        </p:nvSpPr>
        <p:spPr>
          <a:xfrm>
            <a:off x="542455" y="1072609"/>
            <a:ext cx="9075089" cy="408019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400" dirty="0">
              <a:solidFill>
                <a:schemeClr val="tx1"/>
              </a:solidFill>
              <a:latin typeface="Times New Roman" panose="02020603050405020304" pitchFamily="18" charset="0"/>
              <a:cs typeface="Times New Roman" panose="02020603050405020304" pitchFamily="18" charset="0"/>
            </a:endParaRPr>
          </a:p>
        </p:txBody>
      </p:sp>
      <p:sp>
        <p:nvSpPr>
          <p:cNvPr id="78" name="矩形 77">
            <a:extLst>
              <a:ext uri="{FF2B5EF4-FFF2-40B4-BE49-F238E27FC236}">
                <a16:creationId xmlns:a16="http://schemas.microsoft.com/office/drawing/2014/main" id="{C171CA4B-8F07-4CAB-A811-FE260D36B24C}"/>
              </a:ext>
            </a:extLst>
          </p:cNvPr>
          <p:cNvSpPr/>
          <p:nvPr/>
        </p:nvSpPr>
        <p:spPr>
          <a:xfrm>
            <a:off x="2311415" y="2178997"/>
            <a:ext cx="1318677" cy="198683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100" dirty="0">
                <a:solidFill>
                  <a:schemeClr val="tx1"/>
                </a:solidFill>
                <a:latin typeface="Times New Roman" panose="02020603050405020304" pitchFamily="18" charset="0"/>
                <a:cs typeface="Times New Roman" panose="02020603050405020304" pitchFamily="18" charset="0"/>
              </a:rPr>
              <a:t>SHA</a:t>
            </a:r>
            <a:endParaRPr lang="zh-TW" altLang="en-US" sz="1100" dirty="0">
              <a:solidFill>
                <a:schemeClr val="tx1"/>
              </a:solidFill>
              <a:latin typeface="Times New Roman" panose="02020603050405020304" pitchFamily="18" charset="0"/>
              <a:cs typeface="Times New Roman" panose="02020603050405020304" pitchFamily="18" charset="0"/>
            </a:endParaRPr>
          </a:p>
        </p:txBody>
      </p:sp>
      <p:sp>
        <p:nvSpPr>
          <p:cNvPr id="79" name="矩形 78">
            <a:extLst>
              <a:ext uri="{FF2B5EF4-FFF2-40B4-BE49-F238E27FC236}">
                <a16:creationId xmlns:a16="http://schemas.microsoft.com/office/drawing/2014/main" id="{30FF58F4-C324-499A-B044-291D53E09C8D}"/>
              </a:ext>
            </a:extLst>
          </p:cNvPr>
          <p:cNvSpPr/>
          <p:nvPr/>
        </p:nvSpPr>
        <p:spPr>
          <a:xfrm>
            <a:off x="3882274" y="2195866"/>
            <a:ext cx="889144" cy="198683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100" dirty="0" err="1">
                <a:solidFill>
                  <a:schemeClr val="tx1"/>
                </a:solidFill>
                <a:latin typeface="Times New Roman" panose="02020603050405020304" pitchFamily="18" charset="0"/>
                <a:cs typeface="Times New Roman" panose="02020603050405020304" pitchFamily="18" charset="0"/>
              </a:rPr>
              <a:t>SampleNTT</a:t>
            </a:r>
            <a:endParaRPr lang="zh-TW" altLang="en-US" sz="1100" dirty="0">
              <a:solidFill>
                <a:schemeClr val="tx1"/>
              </a:solidFill>
              <a:latin typeface="Times New Roman" panose="02020603050405020304" pitchFamily="18" charset="0"/>
              <a:cs typeface="Times New Roman" panose="02020603050405020304" pitchFamily="18" charset="0"/>
            </a:endParaRPr>
          </a:p>
        </p:txBody>
      </p:sp>
      <p:sp>
        <p:nvSpPr>
          <p:cNvPr id="80" name="矩形 79">
            <a:extLst>
              <a:ext uri="{FF2B5EF4-FFF2-40B4-BE49-F238E27FC236}">
                <a16:creationId xmlns:a16="http://schemas.microsoft.com/office/drawing/2014/main" id="{1649BDD4-4F77-4077-9022-7604D413A12A}"/>
              </a:ext>
            </a:extLst>
          </p:cNvPr>
          <p:cNvSpPr/>
          <p:nvPr/>
        </p:nvSpPr>
        <p:spPr>
          <a:xfrm>
            <a:off x="4971955" y="2195865"/>
            <a:ext cx="867690" cy="198720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100" dirty="0" err="1">
                <a:solidFill>
                  <a:schemeClr val="tx1"/>
                </a:solidFill>
                <a:latin typeface="Times New Roman" panose="02020603050405020304" pitchFamily="18" charset="0"/>
                <a:cs typeface="Times New Roman" panose="02020603050405020304" pitchFamily="18" charset="0"/>
              </a:rPr>
              <a:t>SamplePolyCBD</a:t>
            </a:r>
            <a:endParaRPr lang="zh-TW" altLang="en-US" sz="1100" dirty="0">
              <a:solidFill>
                <a:schemeClr val="tx1"/>
              </a:solidFill>
              <a:latin typeface="Times New Roman" panose="02020603050405020304" pitchFamily="18" charset="0"/>
              <a:cs typeface="Times New Roman" panose="02020603050405020304" pitchFamily="18" charset="0"/>
            </a:endParaRPr>
          </a:p>
        </p:txBody>
      </p:sp>
      <p:sp>
        <p:nvSpPr>
          <p:cNvPr id="81" name="矩形 80">
            <a:extLst>
              <a:ext uri="{FF2B5EF4-FFF2-40B4-BE49-F238E27FC236}">
                <a16:creationId xmlns:a16="http://schemas.microsoft.com/office/drawing/2014/main" id="{C1A6146A-F5B3-4740-8154-3CA161C201D3}"/>
              </a:ext>
            </a:extLst>
          </p:cNvPr>
          <p:cNvSpPr/>
          <p:nvPr/>
        </p:nvSpPr>
        <p:spPr>
          <a:xfrm>
            <a:off x="6082304" y="2195865"/>
            <a:ext cx="777600" cy="198720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100" dirty="0">
                <a:solidFill>
                  <a:schemeClr val="tx1"/>
                </a:solidFill>
                <a:latin typeface="Times New Roman" panose="02020603050405020304" pitchFamily="18" charset="0"/>
                <a:cs typeface="Times New Roman" panose="02020603050405020304" pitchFamily="18" charset="0"/>
              </a:rPr>
              <a:t>NTT</a:t>
            </a:r>
            <a:endParaRPr lang="zh-TW" altLang="en-US" sz="1100" dirty="0">
              <a:solidFill>
                <a:schemeClr val="tx1"/>
              </a:solidFill>
              <a:latin typeface="Times New Roman" panose="02020603050405020304" pitchFamily="18" charset="0"/>
              <a:cs typeface="Times New Roman" panose="02020603050405020304" pitchFamily="18" charset="0"/>
            </a:endParaRPr>
          </a:p>
        </p:txBody>
      </p:sp>
      <p:sp>
        <p:nvSpPr>
          <p:cNvPr id="98" name="矩形 97">
            <a:extLst>
              <a:ext uri="{FF2B5EF4-FFF2-40B4-BE49-F238E27FC236}">
                <a16:creationId xmlns:a16="http://schemas.microsoft.com/office/drawing/2014/main" id="{6ACC4C6B-7C10-485D-9422-8A27D6E64A34}"/>
              </a:ext>
            </a:extLst>
          </p:cNvPr>
          <p:cNvSpPr/>
          <p:nvPr/>
        </p:nvSpPr>
        <p:spPr>
          <a:xfrm>
            <a:off x="1074537" y="2178997"/>
            <a:ext cx="846433" cy="198683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100" dirty="0">
                <a:solidFill>
                  <a:schemeClr val="tx1"/>
                </a:solidFill>
                <a:latin typeface="Times New Roman" panose="02020603050405020304" pitchFamily="18" charset="0"/>
                <a:cs typeface="Times New Roman" panose="02020603050405020304" pitchFamily="18" charset="0"/>
              </a:rPr>
              <a:t>MEM</a:t>
            </a:r>
            <a:endParaRPr lang="zh-TW" altLang="en-US" sz="1100" dirty="0">
              <a:solidFill>
                <a:schemeClr val="tx1"/>
              </a:solidFill>
              <a:latin typeface="Times New Roman" panose="02020603050405020304" pitchFamily="18" charset="0"/>
              <a:cs typeface="Times New Roman" panose="02020603050405020304" pitchFamily="18" charset="0"/>
            </a:endParaRPr>
          </a:p>
        </p:txBody>
      </p:sp>
      <p:sp>
        <p:nvSpPr>
          <p:cNvPr id="173" name="流程圖: 人工作業 172">
            <a:extLst>
              <a:ext uri="{FF2B5EF4-FFF2-40B4-BE49-F238E27FC236}">
                <a16:creationId xmlns:a16="http://schemas.microsoft.com/office/drawing/2014/main" id="{A97F6E33-492E-4329-807A-E5D221D82826}"/>
              </a:ext>
            </a:extLst>
          </p:cNvPr>
          <p:cNvSpPr/>
          <p:nvPr/>
        </p:nvSpPr>
        <p:spPr>
          <a:xfrm>
            <a:off x="1074536" y="1633348"/>
            <a:ext cx="846434" cy="350027"/>
          </a:xfrm>
          <a:prstGeom prst="flowChartManualOperation">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endParaRPr lang="zh-TW" altLang="en-US" sz="1100" dirty="0">
              <a:solidFill>
                <a:schemeClr val="tx1"/>
              </a:solidFill>
              <a:latin typeface="Times New Roman" panose="02020603050405020304" pitchFamily="18" charset="0"/>
              <a:cs typeface="Times New Roman" panose="02020603050405020304" pitchFamily="18" charset="0"/>
            </a:endParaRPr>
          </a:p>
        </p:txBody>
      </p:sp>
      <p:cxnSp>
        <p:nvCxnSpPr>
          <p:cNvPr id="178" name="直線單箭頭接點 177">
            <a:extLst>
              <a:ext uri="{FF2B5EF4-FFF2-40B4-BE49-F238E27FC236}">
                <a16:creationId xmlns:a16="http://schemas.microsoft.com/office/drawing/2014/main" id="{91675486-B6CF-4DEE-AA8F-DF001D3A7F67}"/>
              </a:ext>
            </a:extLst>
          </p:cNvPr>
          <p:cNvCxnSpPr>
            <a:stCxn id="173" idx="2"/>
            <a:endCxn id="98" idx="0"/>
          </p:cNvCxnSpPr>
          <p:nvPr/>
        </p:nvCxnSpPr>
        <p:spPr>
          <a:xfrm>
            <a:off x="1497753" y="1983375"/>
            <a:ext cx="1" cy="19562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3" name="矩形 282">
            <a:extLst>
              <a:ext uri="{FF2B5EF4-FFF2-40B4-BE49-F238E27FC236}">
                <a16:creationId xmlns:a16="http://schemas.microsoft.com/office/drawing/2014/main" id="{8CBC358A-DD95-465A-88CE-CB80181E3F60}"/>
              </a:ext>
            </a:extLst>
          </p:cNvPr>
          <p:cNvSpPr/>
          <p:nvPr/>
        </p:nvSpPr>
        <p:spPr>
          <a:xfrm>
            <a:off x="8264907" y="3569487"/>
            <a:ext cx="992597" cy="1346005"/>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100" dirty="0">
                <a:solidFill>
                  <a:schemeClr val="tx1"/>
                </a:solidFill>
                <a:latin typeface="Times New Roman" panose="02020603050405020304" pitchFamily="18" charset="0"/>
                <a:cs typeface="Times New Roman" panose="02020603050405020304" pitchFamily="18" charset="0"/>
              </a:rPr>
              <a:t>Matrix Multiplication</a:t>
            </a:r>
            <a:endParaRPr lang="zh-TW" altLang="en-US" sz="1100" dirty="0">
              <a:solidFill>
                <a:schemeClr val="tx1"/>
              </a:solidFill>
              <a:latin typeface="Times New Roman" panose="02020603050405020304" pitchFamily="18" charset="0"/>
              <a:cs typeface="Times New Roman" panose="02020603050405020304" pitchFamily="18" charset="0"/>
            </a:endParaRPr>
          </a:p>
        </p:txBody>
      </p:sp>
      <p:sp>
        <p:nvSpPr>
          <p:cNvPr id="317" name="矩形 316">
            <a:extLst>
              <a:ext uri="{FF2B5EF4-FFF2-40B4-BE49-F238E27FC236}">
                <a16:creationId xmlns:a16="http://schemas.microsoft.com/office/drawing/2014/main" id="{333DB95A-8870-469E-9789-C468DD89962C}"/>
              </a:ext>
            </a:extLst>
          </p:cNvPr>
          <p:cNvSpPr/>
          <p:nvPr/>
        </p:nvSpPr>
        <p:spPr>
          <a:xfrm>
            <a:off x="8262752" y="1661748"/>
            <a:ext cx="777600" cy="1346005"/>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100" dirty="0">
                <a:solidFill>
                  <a:schemeClr val="tx1"/>
                </a:solidFill>
                <a:latin typeface="Times New Roman" panose="02020603050405020304" pitchFamily="18" charset="0"/>
                <a:cs typeface="Times New Roman" panose="02020603050405020304" pitchFamily="18" charset="0"/>
              </a:rPr>
              <a:t>Vector Add</a:t>
            </a:r>
            <a:endParaRPr lang="zh-TW" altLang="en-US" sz="1100" dirty="0">
              <a:solidFill>
                <a:schemeClr val="tx1"/>
              </a:solidFill>
              <a:latin typeface="Times New Roman" panose="02020603050405020304" pitchFamily="18" charset="0"/>
              <a:cs typeface="Times New Roman" panose="02020603050405020304" pitchFamily="18" charset="0"/>
            </a:endParaRPr>
          </a:p>
        </p:txBody>
      </p:sp>
      <p:cxnSp>
        <p:nvCxnSpPr>
          <p:cNvPr id="366" name="直線單箭頭接點 365">
            <a:extLst>
              <a:ext uri="{FF2B5EF4-FFF2-40B4-BE49-F238E27FC236}">
                <a16:creationId xmlns:a16="http://schemas.microsoft.com/office/drawing/2014/main" id="{92050173-3380-4F65-8F4A-A9574A6ED5FE}"/>
              </a:ext>
            </a:extLst>
          </p:cNvPr>
          <p:cNvCxnSpPr>
            <a:cxnSpLocks/>
          </p:cNvCxnSpPr>
          <p:nvPr/>
        </p:nvCxnSpPr>
        <p:spPr>
          <a:xfrm>
            <a:off x="7169272" y="1966707"/>
            <a:ext cx="1090656"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5" name="接點: 肘形 384">
            <a:extLst>
              <a:ext uri="{FF2B5EF4-FFF2-40B4-BE49-F238E27FC236}">
                <a16:creationId xmlns:a16="http://schemas.microsoft.com/office/drawing/2014/main" id="{926B34DE-7EA6-4543-BF66-255FA3EA91D2}"/>
              </a:ext>
            </a:extLst>
          </p:cNvPr>
          <p:cNvCxnSpPr/>
          <p:nvPr/>
        </p:nvCxnSpPr>
        <p:spPr>
          <a:xfrm>
            <a:off x="542454" y="1330429"/>
            <a:ext cx="722162" cy="293314"/>
          </a:xfrm>
          <a:prstGeom prst="bentConnector3">
            <a:avLst>
              <a:gd name="adj1" fmla="val 100120"/>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1" name="直線單箭頭接點 400">
            <a:extLst>
              <a:ext uri="{FF2B5EF4-FFF2-40B4-BE49-F238E27FC236}">
                <a16:creationId xmlns:a16="http://schemas.microsoft.com/office/drawing/2014/main" id="{8C6E4F5D-5D99-4390-9F63-CA7DBD9A1A29}"/>
              </a:ext>
            </a:extLst>
          </p:cNvPr>
          <p:cNvCxnSpPr>
            <a:cxnSpLocks/>
            <a:endCxn id="79" idx="0"/>
          </p:cNvCxnSpPr>
          <p:nvPr/>
        </p:nvCxnSpPr>
        <p:spPr>
          <a:xfrm>
            <a:off x="4326846" y="1983375"/>
            <a:ext cx="0" cy="21249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5" name="接點: 肘形 454">
            <a:extLst>
              <a:ext uri="{FF2B5EF4-FFF2-40B4-BE49-F238E27FC236}">
                <a16:creationId xmlns:a16="http://schemas.microsoft.com/office/drawing/2014/main" id="{A5A78766-F07F-48A8-9C37-F0E494484897}"/>
              </a:ext>
            </a:extLst>
          </p:cNvPr>
          <p:cNvCxnSpPr>
            <a:cxnSpLocks/>
            <a:stCxn id="98" idx="2"/>
            <a:endCxn id="78" idx="2"/>
          </p:cNvCxnSpPr>
          <p:nvPr/>
        </p:nvCxnSpPr>
        <p:spPr>
          <a:xfrm rot="16200000" flipH="1">
            <a:off x="2234254" y="3429327"/>
            <a:ext cx="12700" cy="1473000"/>
          </a:xfrm>
          <a:prstGeom prst="bentConnector3">
            <a:avLst>
              <a:gd name="adj1" fmla="val 5950000"/>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3" name="接點: 肘形 462">
            <a:extLst>
              <a:ext uri="{FF2B5EF4-FFF2-40B4-BE49-F238E27FC236}">
                <a16:creationId xmlns:a16="http://schemas.microsoft.com/office/drawing/2014/main" id="{FB8AC014-75F1-45F3-93F0-B40EF7C90DD5}"/>
              </a:ext>
            </a:extLst>
          </p:cNvPr>
          <p:cNvCxnSpPr>
            <a:cxnSpLocks/>
            <a:stCxn id="78" idx="0"/>
          </p:cNvCxnSpPr>
          <p:nvPr/>
        </p:nvCxnSpPr>
        <p:spPr>
          <a:xfrm rot="16200000" flipV="1">
            <a:off x="1951641" y="1159884"/>
            <a:ext cx="761981" cy="1276246"/>
          </a:xfrm>
          <a:prstGeom prst="bentConnector2">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5" name="直線單箭頭接點 464">
            <a:extLst>
              <a:ext uri="{FF2B5EF4-FFF2-40B4-BE49-F238E27FC236}">
                <a16:creationId xmlns:a16="http://schemas.microsoft.com/office/drawing/2014/main" id="{9FC428B7-B647-484E-9CE8-6AF2824C934B}"/>
              </a:ext>
            </a:extLst>
          </p:cNvPr>
          <p:cNvCxnSpPr>
            <a:cxnSpLocks/>
          </p:cNvCxnSpPr>
          <p:nvPr/>
        </p:nvCxnSpPr>
        <p:spPr>
          <a:xfrm>
            <a:off x="1696664" y="1417016"/>
            <a:ext cx="0" cy="206727"/>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4" name="直線接點 473">
            <a:extLst>
              <a:ext uri="{FF2B5EF4-FFF2-40B4-BE49-F238E27FC236}">
                <a16:creationId xmlns:a16="http://schemas.microsoft.com/office/drawing/2014/main" id="{29E3C882-33EF-4449-95D5-24C023D81218}"/>
              </a:ext>
            </a:extLst>
          </p:cNvPr>
          <p:cNvCxnSpPr>
            <a:cxnSpLocks/>
          </p:cNvCxnSpPr>
          <p:nvPr/>
        </p:nvCxnSpPr>
        <p:spPr>
          <a:xfrm>
            <a:off x="2970752" y="1983375"/>
            <a:ext cx="135609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3" name="接點: 肘形 482">
            <a:extLst>
              <a:ext uri="{FF2B5EF4-FFF2-40B4-BE49-F238E27FC236}">
                <a16:creationId xmlns:a16="http://schemas.microsoft.com/office/drawing/2014/main" id="{7C36B7B6-4513-495E-878F-5DA2A4DFD63A}"/>
              </a:ext>
            </a:extLst>
          </p:cNvPr>
          <p:cNvCxnSpPr>
            <a:endCxn id="80" idx="0"/>
          </p:cNvCxnSpPr>
          <p:nvPr/>
        </p:nvCxnSpPr>
        <p:spPr>
          <a:xfrm>
            <a:off x="4326846" y="1983375"/>
            <a:ext cx="1078954" cy="212490"/>
          </a:xfrm>
          <a:prstGeom prst="bentConnector2">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8" name="接點: 肘形 487">
            <a:extLst>
              <a:ext uri="{FF2B5EF4-FFF2-40B4-BE49-F238E27FC236}">
                <a16:creationId xmlns:a16="http://schemas.microsoft.com/office/drawing/2014/main" id="{ECB7FC47-271F-4A84-8F07-2B67585B7140}"/>
              </a:ext>
            </a:extLst>
          </p:cNvPr>
          <p:cNvCxnSpPr>
            <a:stCxn id="80" idx="2"/>
            <a:endCxn id="81" idx="2"/>
          </p:cNvCxnSpPr>
          <p:nvPr/>
        </p:nvCxnSpPr>
        <p:spPr>
          <a:xfrm rot="16200000" flipH="1">
            <a:off x="5938452" y="3650413"/>
            <a:ext cx="12700" cy="1065304"/>
          </a:xfrm>
          <a:prstGeom prst="bentConnector3">
            <a:avLst>
              <a:gd name="adj1" fmla="val 1800000"/>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0" name="接點: 肘形 489">
            <a:extLst>
              <a:ext uri="{FF2B5EF4-FFF2-40B4-BE49-F238E27FC236}">
                <a16:creationId xmlns:a16="http://schemas.microsoft.com/office/drawing/2014/main" id="{D203CD50-69CE-49B0-9B6A-1DEF279F04DC}"/>
              </a:ext>
            </a:extLst>
          </p:cNvPr>
          <p:cNvCxnSpPr>
            <a:cxnSpLocks/>
            <a:stCxn id="81" idx="0"/>
          </p:cNvCxnSpPr>
          <p:nvPr/>
        </p:nvCxnSpPr>
        <p:spPr>
          <a:xfrm rot="16200000" flipH="1">
            <a:off x="6534059" y="2132909"/>
            <a:ext cx="1662913" cy="1788824"/>
          </a:xfrm>
          <a:prstGeom prst="bentConnector4">
            <a:avLst>
              <a:gd name="adj1" fmla="val -13747"/>
              <a:gd name="adj2" fmla="val 40846"/>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6" name="接點: 肘形 495">
            <a:extLst>
              <a:ext uri="{FF2B5EF4-FFF2-40B4-BE49-F238E27FC236}">
                <a16:creationId xmlns:a16="http://schemas.microsoft.com/office/drawing/2014/main" id="{9031D380-DF8C-4734-A6FD-7AC8EBBB3925}"/>
              </a:ext>
            </a:extLst>
          </p:cNvPr>
          <p:cNvCxnSpPr>
            <a:cxnSpLocks/>
            <a:stCxn id="79" idx="2"/>
          </p:cNvCxnSpPr>
          <p:nvPr/>
        </p:nvCxnSpPr>
        <p:spPr>
          <a:xfrm rot="16200000" flipH="1">
            <a:off x="6048018" y="2461524"/>
            <a:ext cx="490741" cy="3933084"/>
          </a:xfrm>
          <a:prstGeom prst="bentConnector2">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3" name="接點: 肘形 512">
            <a:extLst>
              <a:ext uri="{FF2B5EF4-FFF2-40B4-BE49-F238E27FC236}">
                <a16:creationId xmlns:a16="http://schemas.microsoft.com/office/drawing/2014/main" id="{7FB4ABEE-3C13-4B23-92EB-8539B55BC544}"/>
              </a:ext>
            </a:extLst>
          </p:cNvPr>
          <p:cNvCxnSpPr>
            <a:cxnSpLocks/>
            <a:stCxn id="283" idx="3"/>
          </p:cNvCxnSpPr>
          <p:nvPr/>
        </p:nvCxnSpPr>
        <p:spPr>
          <a:xfrm flipH="1" flipV="1">
            <a:off x="7940068" y="3299558"/>
            <a:ext cx="1317436" cy="942932"/>
          </a:xfrm>
          <a:prstGeom prst="bentConnector3">
            <a:avLst>
              <a:gd name="adj1" fmla="val -17352"/>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5" name="接點: 肘形 514">
            <a:extLst>
              <a:ext uri="{FF2B5EF4-FFF2-40B4-BE49-F238E27FC236}">
                <a16:creationId xmlns:a16="http://schemas.microsoft.com/office/drawing/2014/main" id="{A33997F9-2429-4199-866A-E56FEF4BE1E8}"/>
              </a:ext>
            </a:extLst>
          </p:cNvPr>
          <p:cNvCxnSpPr/>
          <p:nvPr/>
        </p:nvCxnSpPr>
        <p:spPr>
          <a:xfrm rot="5400000" flipH="1" flipV="1">
            <a:off x="7814614" y="2854245"/>
            <a:ext cx="570766" cy="319861"/>
          </a:xfrm>
          <a:prstGeom prst="bentConnector3">
            <a:avLst>
              <a:gd name="adj1" fmla="val 99397"/>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9" name="接點: 肘形 518">
            <a:extLst>
              <a:ext uri="{FF2B5EF4-FFF2-40B4-BE49-F238E27FC236}">
                <a16:creationId xmlns:a16="http://schemas.microsoft.com/office/drawing/2014/main" id="{1435F9EA-B0A7-4EFA-B8BE-0E7BD292CC80}"/>
              </a:ext>
            </a:extLst>
          </p:cNvPr>
          <p:cNvCxnSpPr>
            <a:cxnSpLocks/>
            <a:stCxn id="317" idx="3"/>
          </p:cNvCxnSpPr>
          <p:nvPr/>
        </p:nvCxnSpPr>
        <p:spPr>
          <a:xfrm flipV="1">
            <a:off x="9040352" y="1330429"/>
            <a:ext cx="217153" cy="1004322"/>
          </a:xfrm>
          <a:prstGeom prst="bentConnector2">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3" name="接點: 肘形 522">
            <a:extLst>
              <a:ext uri="{FF2B5EF4-FFF2-40B4-BE49-F238E27FC236}">
                <a16:creationId xmlns:a16="http://schemas.microsoft.com/office/drawing/2014/main" id="{85C65649-FF82-47F4-A2CA-40357FC7303C}"/>
              </a:ext>
            </a:extLst>
          </p:cNvPr>
          <p:cNvCxnSpPr>
            <a:cxnSpLocks/>
            <a:endCxn id="173" idx="0"/>
          </p:cNvCxnSpPr>
          <p:nvPr/>
        </p:nvCxnSpPr>
        <p:spPr>
          <a:xfrm rot="10800000" flipV="1">
            <a:off x="1497754" y="1333444"/>
            <a:ext cx="7759751" cy="299904"/>
          </a:xfrm>
          <a:prstGeom prst="bentConnector2">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9" name="接點: 肘形 528">
            <a:extLst>
              <a:ext uri="{FF2B5EF4-FFF2-40B4-BE49-F238E27FC236}">
                <a16:creationId xmlns:a16="http://schemas.microsoft.com/office/drawing/2014/main" id="{73732F46-7DA0-4CE3-8008-AF272E9E26E1}"/>
              </a:ext>
            </a:extLst>
          </p:cNvPr>
          <p:cNvCxnSpPr>
            <a:stCxn id="98" idx="2"/>
          </p:cNvCxnSpPr>
          <p:nvPr/>
        </p:nvCxnSpPr>
        <p:spPr>
          <a:xfrm rot="5400000">
            <a:off x="645272" y="4063009"/>
            <a:ext cx="749665" cy="955300"/>
          </a:xfrm>
          <a:prstGeom prst="bentConnector2">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36" name="投影片編號版面配置區 535">
            <a:extLst>
              <a:ext uri="{FF2B5EF4-FFF2-40B4-BE49-F238E27FC236}">
                <a16:creationId xmlns:a16="http://schemas.microsoft.com/office/drawing/2014/main" id="{CD8CA351-2767-49FA-AA2C-DE0F38176D8B}"/>
              </a:ext>
            </a:extLst>
          </p:cNvPr>
          <p:cNvSpPr>
            <a:spLocks noGrp="1"/>
          </p:cNvSpPr>
          <p:nvPr>
            <p:ph type="sldNum" sz="quarter" idx="12"/>
          </p:nvPr>
        </p:nvSpPr>
        <p:spPr/>
        <p:txBody>
          <a:bodyPr/>
          <a:lstStyle/>
          <a:p>
            <a:fld id="{64CE74CF-356A-4169-9D6E-C5675D7456C1}" type="slidenum">
              <a:rPr lang="zh-CN" altLang="en-US" smtClean="0"/>
              <a:t>33</a:t>
            </a:fld>
            <a:endParaRPr lang="zh-CN" altLang="en-US"/>
          </a:p>
        </p:txBody>
      </p:sp>
    </p:spTree>
    <p:extLst>
      <p:ext uri="{BB962C8B-B14F-4D97-AF65-F5344CB8AC3E}">
        <p14:creationId xmlns:p14="http://schemas.microsoft.com/office/powerpoint/2010/main" val="41205896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a:extLst>
              <a:ext uri="{FF2B5EF4-FFF2-40B4-BE49-F238E27FC236}">
                <a16:creationId xmlns:a16="http://schemas.microsoft.com/office/drawing/2014/main" id="{444D8C64-AE1C-419D-8EB4-85B9DB1513BD}"/>
              </a:ext>
            </a:extLst>
          </p:cNvPr>
          <p:cNvSpPr/>
          <p:nvPr/>
        </p:nvSpPr>
        <p:spPr>
          <a:xfrm>
            <a:off x="0" y="5593804"/>
            <a:ext cx="10160000" cy="144016"/>
          </a:xfrm>
          <a:prstGeom prst="rect">
            <a:avLst/>
          </a:prstGeom>
          <a:solidFill>
            <a:srgbClr val="1954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4" name="五边形 3"/>
          <p:cNvSpPr/>
          <p:nvPr/>
        </p:nvSpPr>
        <p:spPr>
          <a:xfrm>
            <a:off x="-1" y="0"/>
            <a:ext cx="3453395" cy="576064"/>
          </a:xfrm>
          <a:prstGeom prst="homePlate">
            <a:avLst/>
          </a:prstGeom>
          <a:solidFill>
            <a:srgbClr val="1954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b="1" dirty="0" err="1">
                <a:latin typeface="Times New Roman" panose="02020603050405020304" pitchFamily="18" charset="0"/>
                <a:ea typeface="微軟正黑體" panose="020B0604030504040204" pitchFamily="34" charset="-120"/>
                <a:cs typeface="Times New Roman" panose="02020603050405020304" pitchFamily="18" charset="0"/>
              </a:rPr>
              <a:t>Encap</a:t>
            </a: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 &amp; </a:t>
            </a:r>
            <a:r>
              <a:rPr lang="en-US" altLang="zh-TW" b="1" dirty="0" err="1">
                <a:latin typeface="Times New Roman" panose="02020603050405020304" pitchFamily="18" charset="0"/>
                <a:ea typeface="微軟正黑體" panose="020B0604030504040204" pitchFamily="34" charset="-120"/>
                <a:cs typeface="Times New Roman" panose="02020603050405020304" pitchFamily="18" charset="0"/>
              </a:rPr>
              <a:t>Decap</a:t>
            </a: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 Block Diagram</a:t>
            </a:r>
            <a:endParaRPr lang="zh-CN" altLang="en-US" b="1"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75" name="矩形 74">
            <a:extLst>
              <a:ext uri="{FF2B5EF4-FFF2-40B4-BE49-F238E27FC236}">
                <a16:creationId xmlns:a16="http://schemas.microsoft.com/office/drawing/2014/main" id="{AC373227-A536-4C6D-9770-6768C41F175F}"/>
              </a:ext>
            </a:extLst>
          </p:cNvPr>
          <p:cNvSpPr/>
          <p:nvPr/>
        </p:nvSpPr>
        <p:spPr>
          <a:xfrm>
            <a:off x="203898" y="725865"/>
            <a:ext cx="9752204" cy="4602140"/>
          </a:xfrm>
          <a:prstGeom prst="rect">
            <a:avLst/>
          </a:prstGeom>
          <a:noFill/>
          <a:ln w="12700">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400" dirty="0">
              <a:solidFill>
                <a:schemeClr val="tx1"/>
              </a:solidFill>
              <a:latin typeface="Times New Roman" panose="02020603050405020304" pitchFamily="18" charset="0"/>
              <a:cs typeface="Times New Roman" panose="02020603050405020304" pitchFamily="18" charset="0"/>
            </a:endParaRPr>
          </a:p>
        </p:txBody>
      </p:sp>
      <p:sp>
        <p:nvSpPr>
          <p:cNvPr id="78" name="矩形 77">
            <a:extLst>
              <a:ext uri="{FF2B5EF4-FFF2-40B4-BE49-F238E27FC236}">
                <a16:creationId xmlns:a16="http://schemas.microsoft.com/office/drawing/2014/main" id="{C171CA4B-8F07-4CAB-A811-FE260D36B24C}"/>
              </a:ext>
            </a:extLst>
          </p:cNvPr>
          <p:cNvSpPr/>
          <p:nvPr/>
        </p:nvSpPr>
        <p:spPr>
          <a:xfrm>
            <a:off x="1972859" y="1924798"/>
            <a:ext cx="1318677" cy="1986830"/>
          </a:xfrm>
          <a:prstGeom prst="rect">
            <a:avLst/>
          </a:prstGeom>
          <a:noFill/>
          <a:ln w="12700">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100" dirty="0">
                <a:solidFill>
                  <a:schemeClr val="tx1"/>
                </a:solidFill>
                <a:latin typeface="Times New Roman" panose="02020603050405020304" pitchFamily="18" charset="0"/>
                <a:cs typeface="Times New Roman" panose="02020603050405020304" pitchFamily="18" charset="0"/>
              </a:rPr>
              <a:t>SHA</a:t>
            </a:r>
            <a:endParaRPr lang="zh-TW" altLang="en-US" sz="1100" dirty="0">
              <a:solidFill>
                <a:schemeClr val="tx1"/>
              </a:solidFill>
              <a:latin typeface="Times New Roman" panose="02020603050405020304" pitchFamily="18" charset="0"/>
              <a:cs typeface="Times New Roman" panose="02020603050405020304" pitchFamily="18" charset="0"/>
            </a:endParaRPr>
          </a:p>
        </p:txBody>
      </p:sp>
      <p:sp>
        <p:nvSpPr>
          <p:cNvPr id="79" name="矩形 78">
            <a:extLst>
              <a:ext uri="{FF2B5EF4-FFF2-40B4-BE49-F238E27FC236}">
                <a16:creationId xmlns:a16="http://schemas.microsoft.com/office/drawing/2014/main" id="{30FF58F4-C324-499A-B044-291D53E09C8D}"/>
              </a:ext>
            </a:extLst>
          </p:cNvPr>
          <p:cNvSpPr/>
          <p:nvPr/>
        </p:nvSpPr>
        <p:spPr>
          <a:xfrm>
            <a:off x="3453395" y="1948386"/>
            <a:ext cx="889144" cy="1986830"/>
          </a:xfrm>
          <a:prstGeom prst="rect">
            <a:avLst/>
          </a:prstGeom>
          <a:noFill/>
          <a:ln w="12700">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100" dirty="0" err="1">
                <a:solidFill>
                  <a:schemeClr val="tx1"/>
                </a:solidFill>
                <a:latin typeface="Times New Roman" panose="02020603050405020304" pitchFamily="18" charset="0"/>
                <a:cs typeface="Times New Roman" panose="02020603050405020304" pitchFamily="18" charset="0"/>
              </a:rPr>
              <a:t>SampleNTT</a:t>
            </a:r>
            <a:endParaRPr lang="zh-TW" altLang="en-US" sz="1100" dirty="0">
              <a:solidFill>
                <a:schemeClr val="tx1"/>
              </a:solidFill>
              <a:latin typeface="Times New Roman" panose="02020603050405020304" pitchFamily="18" charset="0"/>
              <a:cs typeface="Times New Roman" panose="02020603050405020304" pitchFamily="18" charset="0"/>
            </a:endParaRPr>
          </a:p>
        </p:txBody>
      </p:sp>
      <p:sp>
        <p:nvSpPr>
          <p:cNvPr id="80" name="矩形 79">
            <a:extLst>
              <a:ext uri="{FF2B5EF4-FFF2-40B4-BE49-F238E27FC236}">
                <a16:creationId xmlns:a16="http://schemas.microsoft.com/office/drawing/2014/main" id="{1649BDD4-4F77-4077-9022-7604D413A12A}"/>
              </a:ext>
            </a:extLst>
          </p:cNvPr>
          <p:cNvSpPr/>
          <p:nvPr/>
        </p:nvSpPr>
        <p:spPr>
          <a:xfrm>
            <a:off x="4511470" y="1941666"/>
            <a:ext cx="867690" cy="1987200"/>
          </a:xfrm>
          <a:prstGeom prst="rect">
            <a:avLst/>
          </a:prstGeom>
          <a:noFill/>
          <a:ln w="12700">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100" dirty="0" err="1">
                <a:solidFill>
                  <a:schemeClr val="tx1"/>
                </a:solidFill>
                <a:latin typeface="Times New Roman" panose="02020603050405020304" pitchFamily="18" charset="0"/>
                <a:cs typeface="Times New Roman" panose="02020603050405020304" pitchFamily="18" charset="0"/>
              </a:rPr>
              <a:t>SamplePolyCBD</a:t>
            </a:r>
            <a:endParaRPr lang="zh-TW" altLang="en-US" sz="1100" dirty="0">
              <a:solidFill>
                <a:schemeClr val="tx1"/>
              </a:solidFill>
              <a:latin typeface="Times New Roman" panose="02020603050405020304" pitchFamily="18" charset="0"/>
              <a:cs typeface="Times New Roman" panose="02020603050405020304" pitchFamily="18" charset="0"/>
            </a:endParaRPr>
          </a:p>
        </p:txBody>
      </p:sp>
      <p:sp>
        <p:nvSpPr>
          <p:cNvPr id="81" name="矩形 80">
            <a:extLst>
              <a:ext uri="{FF2B5EF4-FFF2-40B4-BE49-F238E27FC236}">
                <a16:creationId xmlns:a16="http://schemas.microsoft.com/office/drawing/2014/main" id="{C1A6146A-F5B3-4740-8154-3CA161C201D3}"/>
              </a:ext>
            </a:extLst>
          </p:cNvPr>
          <p:cNvSpPr/>
          <p:nvPr/>
        </p:nvSpPr>
        <p:spPr>
          <a:xfrm>
            <a:off x="5657553" y="1941666"/>
            <a:ext cx="777600" cy="1987200"/>
          </a:xfrm>
          <a:prstGeom prst="rect">
            <a:avLst/>
          </a:prstGeom>
          <a:noFill/>
          <a:ln w="12700">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100" dirty="0">
                <a:solidFill>
                  <a:schemeClr val="tx1"/>
                </a:solidFill>
                <a:latin typeface="Times New Roman" panose="02020603050405020304" pitchFamily="18" charset="0"/>
                <a:cs typeface="Times New Roman" panose="02020603050405020304" pitchFamily="18" charset="0"/>
              </a:rPr>
              <a:t>NTT</a:t>
            </a:r>
            <a:endParaRPr lang="zh-TW" altLang="en-US" sz="1100" dirty="0">
              <a:solidFill>
                <a:schemeClr val="tx1"/>
              </a:solidFill>
              <a:latin typeface="Times New Roman" panose="02020603050405020304" pitchFamily="18" charset="0"/>
              <a:cs typeface="Times New Roman" panose="02020603050405020304" pitchFamily="18" charset="0"/>
            </a:endParaRPr>
          </a:p>
        </p:txBody>
      </p:sp>
      <p:sp>
        <p:nvSpPr>
          <p:cNvPr id="98" name="矩形 97">
            <a:extLst>
              <a:ext uri="{FF2B5EF4-FFF2-40B4-BE49-F238E27FC236}">
                <a16:creationId xmlns:a16="http://schemas.microsoft.com/office/drawing/2014/main" id="{6ACC4C6B-7C10-485D-9422-8A27D6E64A34}"/>
              </a:ext>
            </a:extLst>
          </p:cNvPr>
          <p:cNvSpPr/>
          <p:nvPr/>
        </p:nvSpPr>
        <p:spPr>
          <a:xfrm>
            <a:off x="735981" y="1924798"/>
            <a:ext cx="846433" cy="1986830"/>
          </a:xfrm>
          <a:prstGeom prst="rect">
            <a:avLst/>
          </a:prstGeom>
          <a:noFill/>
          <a:ln w="12700">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100" dirty="0">
                <a:solidFill>
                  <a:schemeClr val="tx1"/>
                </a:solidFill>
                <a:latin typeface="Times New Roman" panose="02020603050405020304" pitchFamily="18" charset="0"/>
                <a:cs typeface="Times New Roman" panose="02020603050405020304" pitchFamily="18" charset="0"/>
              </a:rPr>
              <a:t>MEM</a:t>
            </a:r>
            <a:endParaRPr lang="zh-TW" altLang="en-US" sz="1100" dirty="0">
              <a:solidFill>
                <a:schemeClr val="tx1"/>
              </a:solidFill>
              <a:latin typeface="Times New Roman" panose="02020603050405020304" pitchFamily="18" charset="0"/>
              <a:cs typeface="Times New Roman" panose="02020603050405020304" pitchFamily="18" charset="0"/>
            </a:endParaRPr>
          </a:p>
        </p:txBody>
      </p:sp>
      <p:sp>
        <p:nvSpPr>
          <p:cNvPr id="173" name="流程圖: 人工作業 172">
            <a:extLst>
              <a:ext uri="{FF2B5EF4-FFF2-40B4-BE49-F238E27FC236}">
                <a16:creationId xmlns:a16="http://schemas.microsoft.com/office/drawing/2014/main" id="{A97F6E33-492E-4329-807A-E5D221D82826}"/>
              </a:ext>
            </a:extLst>
          </p:cNvPr>
          <p:cNvSpPr/>
          <p:nvPr/>
        </p:nvSpPr>
        <p:spPr>
          <a:xfrm>
            <a:off x="735980" y="1379149"/>
            <a:ext cx="846434" cy="350027"/>
          </a:xfrm>
          <a:prstGeom prst="flowChartManualOperation">
            <a:avLst/>
          </a:prstGeom>
          <a:noFill/>
          <a:ln w="12700">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endParaRPr lang="zh-TW" altLang="en-US" sz="1100" dirty="0">
              <a:solidFill>
                <a:schemeClr val="tx1"/>
              </a:solidFill>
              <a:latin typeface="Times New Roman" panose="02020603050405020304" pitchFamily="18" charset="0"/>
              <a:cs typeface="Times New Roman" panose="02020603050405020304" pitchFamily="18" charset="0"/>
            </a:endParaRPr>
          </a:p>
        </p:txBody>
      </p:sp>
      <p:cxnSp>
        <p:nvCxnSpPr>
          <p:cNvPr id="178" name="直線單箭頭接點 177">
            <a:extLst>
              <a:ext uri="{FF2B5EF4-FFF2-40B4-BE49-F238E27FC236}">
                <a16:creationId xmlns:a16="http://schemas.microsoft.com/office/drawing/2014/main" id="{91675486-B6CF-4DEE-AA8F-DF001D3A7F67}"/>
              </a:ext>
            </a:extLst>
          </p:cNvPr>
          <p:cNvCxnSpPr>
            <a:stCxn id="173" idx="2"/>
            <a:endCxn id="98" idx="0"/>
          </p:cNvCxnSpPr>
          <p:nvPr/>
        </p:nvCxnSpPr>
        <p:spPr>
          <a:xfrm>
            <a:off x="1159197" y="1729176"/>
            <a:ext cx="1" cy="195622"/>
          </a:xfrm>
          <a:prstGeom prst="straightConnector1">
            <a:avLst/>
          </a:prstGeom>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cxnSp>
      <p:sp>
        <p:nvSpPr>
          <p:cNvPr id="283" name="矩形 282">
            <a:extLst>
              <a:ext uri="{FF2B5EF4-FFF2-40B4-BE49-F238E27FC236}">
                <a16:creationId xmlns:a16="http://schemas.microsoft.com/office/drawing/2014/main" id="{8CBC358A-DD95-465A-88CE-CB80181E3F60}"/>
              </a:ext>
            </a:extLst>
          </p:cNvPr>
          <p:cNvSpPr/>
          <p:nvPr/>
        </p:nvSpPr>
        <p:spPr>
          <a:xfrm>
            <a:off x="6842634" y="2983008"/>
            <a:ext cx="1038007" cy="892639"/>
          </a:xfrm>
          <a:prstGeom prst="rect">
            <a:avLst/>
          </a:prstGeom>
          <a:noFill/>
          <a:ln w="12700">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100" dirty="0">
                <a:solidFill>
                  <a:schemeClr val="tx1"/>
                </a:solidFill>
                <a:latin typeface="Times New Roman" panose="02020603050405020304" pitchFamily="18" charset="0"/>
                <a:cs typeface="Times New Roman" panose="02020603050405020304" pitchFamily="18" charset="0"/>
              </a:rPr>
              <a:t>Matrix Multiplication</a:t>
            </a:r>
            <a:endParaRPr lang="zh-TW" altLang="en-US" sz="1100" dirty="0">
              <a:solidFill>
                <a:schemeClr val="tx1"/>
              </a:solidFill>
              <a:latin typeface="Times New Roman" panose="02020603050405020304" pitchFamily="18" charset="0"/>
              <a:cs typeface="Times New Roman" panose="02020603050405020304" pitchFamily="18" charset="0"/>
            </a:endParaRPr>
          </a:p>
        </p:txBody>
      </p:sp>
      <p:sp>
        <p:nvSpPr>
          <p:cNvPr id="317" name="矩形 316">
            <a:extLst>
              <a:ext uri="{FF2B5EF4-FFF2-40B4-BE49-F238E27FC236}">
                <a16:creationId xmlns:a16="http://schemas.microsoft.com/office/drawing/2014/main" id="{333DB95A-8870-469E-9789-C468DD89962C}"/>
              </a:ext>
            </a:extLst>
          </p:cNvPr>
          <p:cNvSpPr/>
          <p:nvPr/>
        </p:nvSpPr>
        <p:spPr>
          <a:xfrm>
            <a:off x="6825660" y="879938"/>
            <a:ext cx="1038006" cy="1574731"/>
          </a:xfrm>
          <a:prstGeom prst="rect">
            <a:avLst/>
          </a:prstGeom>
          <a:noFill/>
          <a:ln w="12700">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100" dirty="0">
                <a:solidFill>
                  <a:schemeClr val="tx1"/>
                </a:solidFill>
                <a:latin typeface="Times New Roman" panose="02020603050405020304" pitchFamily="18" charset="0"/>
                <a:cs typeface="Times New Roman" panose="02020603050405020304" pitchFamily="18" charset="0"/>
              </a:rPr>
              <a:t>Vector Add</a:t>
            </a:r>
            <a:endParaRPr lang="zh-TW" altLang="en-US" sz="1100" dirty="0">
              <a:solidFill>
                <a:schemeClr val="tx1"/>
              </a:solidFill>
              <a:latin typeface="Times New Roman" panose="02020603050405020304" pitchFamily="18" charset="0"/>
              <a:cs typeface="Times New Roman" panose="02020603050405020304" pitchFamily="18" charset="0"/>
            </a:endParaRPr>
          </a:p>
        </p:txBody>
      </p:sp>
      <p:cxnSp>
        <p:nvCxnSpPr>
          <p:cNvPr id="385" name="接點: 肘形 384">
            <a:extLst>
              <a:ext uri="{FF2B5EF4-FFF2-40B4-BE49-F238E27FC236}">
                <a16:creationId xmlns:a16="http://schemas.microsoft.com/office/drawing/2014/main" id="{926B34DE-7EA6-4543-BF66-255FA3EA91D2}"/>
              </a:ext>
            </a:extLst>
          </p:cNvPr>
          <p:cNvCxnSpPr/>
          <p:nvPr/>
        </p:nvCxnSpPr>
        <p:spPr>
          <a:xfrm>
            <a:off x="203898" y="1076230"/>
            <a:ext cx="722162" cy="293314"/>
          </a:xfrm>
          <a:prstGeom prst="bentConnector3">
            <a:avLst>
              <a:gd name="adj1" fmla="val 100120"/>
            </a:avLst>
          </a:prstGeom>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cxnSp>
      <p:cxnSp>
        <p:nvCxnSpPr>
          <p:cNvPr id="401" name="直線單箭頭接點 400">
            <a:extLst>
              <a:ext uri="{FF2B5EF4-FFF2-40B4-BE49-F238E27FC236}">
                <a16:creationId xmlns:a16="http://schemas.microsoft.com/office/drawing/2014/main" id="{8C6E4F5D-5D99-4390-9F63-CA7DBD9A1A29}"/>
              </a:ext>
            </a:extLst>
          </p:cNvPr>
          <p:cNvCxnSpPr>
            <a:cxnSpLocks/>
            <a:endCxn id="79" idx="0"/>
          </p:cNvCxnSpPr>
          <p:nvPr/>
        </p:nvCxnSpPr>
        <p:spPr>
          <a:xfrm>
            <a:off x="3897967" y="1735895"/>
            <a:ext cx="0" cy="212491"/>
          </a:xfrm>
          <a:prstGeom prst="straightConnector1">
            <a:avLst/>
          </a:prstGeom>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cxnSp>
      <p:cxnSp>
        <p:nvCxnSpPr>
          <p:cNvPr id="455" name="接點: 肘形 454">
            <a:extLst>
              <a:ext uri="{FF2B5EF4-FFF2-40B4-BE49-F238E27FC236}">
                <a16:creationId xmlns:a16="http://schemas.microsoft.com/office/drawing/2014/main" id="{A5A78766-F07F-48A8-9C37-F0E494484897}"/>
              </a:ext>
            </a:extLst>
          </p:cNvPr>
          <p:cNvCxnSpPr>
            <a:cxnSpLocks/>
            <a:stCxn id="98" idx="2"/>
            <a:endCxn id="78" idx="2"/>
          </p:cNvCxnSpPr>
          <p:nvPr/>
        </p:nvCxnSpPr>
        <p:spPr>
          <a:xfrm rot="16200000" flipH="1">
            <a:off x="1895698" y="3175128"/>
            <a:ext cx="12700" cy="1473000"/>
          </a:xfrm>
          <a:prstGeom prst="bentConnector3">
            <a:avLst>
              <a:gd name="adj1" fmla="val 5950000"/>
            </a:avLst>
          </a:prstGeom>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cxnSp>
      <p:cxnSp>
        <p:nvCxnSpPr>
          <p:cNvPr id="463" name="接點: 肘形 462">
            <a:extLst>
              <a:ext uri="{FF2B5EF4-FFF2-40B4-BE49-F238E27FC236}">
                <a16:creationId xmlns:a16="http://schemas.microsoft.com/office/drawing/2014/main" id="{FB8AC014-75F1-45F3-93F0-B40EF7C90DD5}"/>
              </a:ext>
            </a:extLst>
          </p:cNvPr>
          <p:cNvCxnSpPr>
            <a:cxnSpLocks/>
            <a:stCxn id="78" idx="0"/>
          </p:cNvCxnSpPr>
          <p:nvPr/>
        </p:nvCxnSpPr>
        <p:spPr>
          <a:xfrm rot="16200000" flipV="1">
            <a:off x="1613085" y="905685"/>
            <a:ext cx="761981" cy="1276246"/>
          </a:xfrm>
          <a:prstGeom prst="bentConnector2">
            <a:avLst/>
          </a:prstGeom>
          <a:ln w="12700">
            <a:solidFill>
              <a:srgbClr val="262626"/>
            </a:solidFill>
          </a:ln>
        </p:spPr>
        <p:style>
          <a:lnRef idx="1">
            <a:schemeClr val="accent1"/>
          </a:lnRef>
          <a:fillRef idx="0">
            <a:schemeClr val="accent1"/>
          </a:fillRef>
          <a:effectRef idx="0">
            <a:schemeClr val="accent1"/>
          </a:effectRef>
          <a:fontRef idx="minor">
            <a:schemeClr val="tx1"/>
          </a:fontRef>
        </p:style>
      </p:cxnSp>
      <p:cxnSp>
        <p:nvCxnSpPr>
          <p:cNvPr id="465" name="直線單箭頭接點 464">
            <a:extLst>
              <a:ext uri="{FF2B5EF4-FFF2-40B4-BE49-F238E27FC236}">
                <a16:creationId xmlns:a16="http://schemas.microsoft.com/office/drawing/2014/main" id="{9FC428B7-B647-484E-9CE8-6AF2824C934B}"/>
              </a:ext>
            </a:extLst>
          </p:cNvPr>
          <p:cNvCxnSpPr>
            <a:cxnSpLocks/>
          </p:cNvCxnSpPr>
          <p:nvPr/>
        </p:nvCxnSpPr>
        <p:spPr>
          <a:xfrm>
            <a:off x="1358108" y="1162817"/>
            <a:ext cx="0" cy="206727"/>
          </a:xfrm>
          <a:prstGeom prst="straightConnector1">
            <a:avLst/>
          </a:prstGeom>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cxnSp>
      <p:cxnSp>
        <p:nvCxnSpPr>
          <p:cNvPr id="474" name="直線接點 473">
            <a:extLst>
              <a:ext uri="{FF2B5EF4-FFF2-40B4-BE49-F238E27FC236}">
                <a16:creationId xmlns:a16="http://schemas.microsoft.com/office/drawing/2014/main" id="{29E3C882-33EF-4449-95D5-24C023D81218}"/>
              </a:ext>
            </a:extLst>
          </p:cNvPr>
          <p:cNvCxnSpPr>
            <a:cxnSpLocks/>
          </p:cNvCxnSpPr>
          <p:nvPr/>
        </p:nvCxnSpPr>
        <p:spPr>
          <a:xfrm>
            <a:off x="2632196" y="1729176"/>
            <a:ext cx="1356094" cy="0"/>
          </a:xfrm>
          <a:prstGeom prst="line">
            <a:avLst/>
          </a:prstGeom>
          <a:ln w="12700">
            <a:solidFill>
              <a:srgbClr val="262626"/>
            </a:solidFill>
          </a:ln>
        </p:spPr>
        <p:style>
          <a:lnRef idx="1">
            <a:schemeClr val="accent1"/>
          </a:lnRef>
          <a:fillRef idx="0">
            <a:schemeClr val="accent1"/>
          </a:fillRef>
          <a:effectRef idx="0">
            <a:schemeClr val="accent1"/>
          </a:effectRef>
          <a:fontRef idx="minor">
            <a:schemeClr val="tx1"/>
          </a:fontRef>
        </p:style>
      </p:cxnSp>
      <p:cxnSp>
        <p:nvCxnSpPr>
          <p:cNvPr id="483" name="接點: 肘形 482">
            <a:extLst>
              <a:ext uri="{FF2B5EF4-FFF2-40B4-BE49-F238E27FC236}">
                <a16:creationId xmlns:a16="http://schemas.microsoft.com/office/drawing/2014/main" id="{7C36B7B6-4513-495E-878F-5DA2A4DFD63A}"/>
              </a:ext>
            </a:extLst>
          </p:cNvPr>
          <p:cNvCxnSpPr>
            <a:endCxn id="80" idx="0"/>
          </p:cNvCxnSpPr>
          <p:nvPr/>
        </p:nvCxnSpPr>
        <p:spPr>
          <a:xfrm>
            <a:off x="3866361" y="1729176"/>
            <a:ext cx="1078954" cy="212490"/>
          </a:xfrm>
          <a:prstGeom prst="bentConnector2">
            <a:avLst/>
          </a:prstGeom>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cxnSp>
      <p:cxnSp>
        <p:nvCxnSpPr>
          <p:cNvPr id="488" name="接點: 肘形 487">
            <a:extLst>
              <a:ext uri="{FF2B5EF4-FFF2-40B4-BE49-F238E27FC236}">
                <a16:creationId xmlns:a16="http://schemas.microsoft.com/office/drawing/2014/main" id="{ECB7FC47-271F-4A84-8F07-2B67585B7140}"/>
              </a:ext>
            </a:extLst>
          </p:cNvPr>
          <p:cNvCxnSpPr>
            <a:stCxn id="80" idx="2"/>
            <a:endCxn id="81" idx="2"/>
          </p:cNvCxnSpPr>
          <p:nvPr/>
        </p:nvCxnSpPr>
        <p:spPr>
          <a:xfrm rot="16200000" flipH="1">
            <a:off x="5495834" y="3378347"/>
            <a:ext cx="12700" cy="1101038"/>
          </a:xfrm>
          <a:prstGeom prst="bentConnector3">
            <a:avLst>
              <a:gd name="adj1" fmla="val 1800000"/>
            </a:avLst>
          </a:prstGeom>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cxnSp>
      <p:cxnSp>
        <p:nvCxnSpPr>
          <p:cNvPr id="523" name="接點: 肘形 522">
            <a:extLst>
              <a:ext uri="{FF2B5EF4-FFF2-40B4-BE49-F238E27FC236}">
                <a16:creationId xmlns:a16="http://schemas.microsoft.com/office/drawing/2014/main" id="{85C65649-FF82-47F4-A2CA-40357FC7303C}"/>
              </a:ext>
            </a:extLst>
          </p:cNvPr>
          <p:cNvCxnSpPr>
            <a:cxnSpLocks/>
            <a:stCxn id="119" idx="1"/>
            <a:endCxn id="173" idx="0"/>
          </p:cNvCxnSpPr>
          <p:nvPr/>
        </p:nvCxnSpPr>
        <p:spPr>
          <a:xfrm rot="10800000" flipV="1">
            <a:off x="1159197" y="1081063"/>
            <a:ext cx="3123462" cy="298085"/>
          </a:xfrm>
          <a:prstGeom prst="bentConnector2">
            <a:avLst/>
          </a:prstGeom>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cxnSp>
      <p:cxnSp>
        <p:nvCxnSpPr>
          <p:cNvPr id="529" name="接點: 肘形 528">
            <a:extLst>
              <a:ext uri="{FF2B5EF4-FFF2-40B4-BE49-F238E27FC236}">
                <a16:creationId xmlns:a16="http://schemas.microsoft.com/office/drawing/2014/main" id="{73732F46-7DA0-4CE3-8008-AF272E9E26E1}"/>
              </a:ext>
            </a:extLst>
          </p:cNvPr>
          <p:cNvCxnSpPr>
            <a:stCxn id="98" idx="2"/>
          </p:cNvCxnSpPr>
          <p:nvPr/>
        </p:nvCxnSpPr>
        <p:spPr>
          <a:xfrm rot="5400000">
            <a:off x="306716" y="3808810"/>
            <a:ext cx="749665" cy="955300"/>
          </a:xfrm>
          <a:prstGeom prst="bentConnector2">
            <a:avLst/>
          </a:prstGeom>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cxnSp>
      <p:sp>
        <p:nvSpPr>
          <p:cNvPr id="37" name="矩形 36">
            <a:extLst>
              <a:ext uri="{FF2B5EF4-FFF2-40B4-BE49-F238E27FC236}">
                <a16:creationId xmlns:a16="http://schemas.microsoft.com/office/drawing/2014/main" id="{B9C97707-4842-452B-9AE8-C6DCF15FF628}"/>
              </a:ext>
            </a:extLst>
          </p:cNvPr>
          <p:cNvSpPr/>
          <p:nvPr/>
        </p:nvSpPr>
        <p:spPr>
          <a:xfrm>
            <a:off x="8588032" y="2983008"/>
            <a:ext cx="777600" cy="1987200"/>
          </a:xfrm>
          <a:prstGeom prst="rect">
            <a:avLst/>
          </a:prstGeom>
          <a:noFill/>
          <a:ln w="12700">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100" dirty="0" err="1">
                <a:solidFill>
                  <a:schemeClr val="tx1"/>
                </a:solidFill>
                <a:latin typeface="Times New Roman" panose="02020603050405020304" pitchFamily="18" charset="0"/>
                <a:cs typeface="Times New Roman" panose="02020603050405020304" pitchFamily="18" charset="0"/>
              </a:rPr>
              <a:t>NTT_inv</a:t>
            </a:r>
            <a:endParaRPr lang="zh-TW" altLang="en-US" sz="1100" dirty="0">
              <a:solidFill>
                <a:schemeClr val="tx1"/>
              </a:solidFill>
              <a:latin typeface="Times New Roman" panose="02020603050405020304" pitchFamily="18" charset="0"/>
              <a:cs typeface="Times New Roman" panose="02020603050405020304" pitchFamily="18" charset="0"/>
            </a:endParaRPr>
          </a:p>
        </p:txBody>
      </p:sp>
      <p:sp>
        <p:nvSpPr>
          <p:cNvPr id="38" name="矩形 37">
            <a:extLst>
              <a:ext uri="{FF2B5EF4-FFF2-40B4-BE49-F238E27FC236}">
                <a16:creationId xmlns:a16="http://schemas.microsoft.com/office/drawing/2014/main" id="{4E005B52-3060-45D4-B974-A6DD583EC56D}"/>
              </a:ext>
            </a:extLst>
          </p:cNvPr>
          <p:cNvSpPr/>
          <p:nvPr/>
        </p:nvSpPr>
        <p:spPr>
          <a:xfrm>
            <a:off x="6845830" y="3988173"/>
            <a:ext cx="1038006" cy="892639"/>
          </a:xfrm>
          <a:prstGeom prst="rect">
            <a:avLst/>
          </a:prstGeom>
          <a:noFill/>
          <a:ln w="12700">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100" dirty="0">
                <a:solidFill>
                  <a:schemeClr val="tx1"/>
                </a:solidFill>
                <a:latin typeface="Times New Roman" panose="02020603050405020304" pitchFamily="18" charset="0"/>
                <a:cs typeface="Times New Roman" panose="02020603050405020304" pitchFamily="18" charset="0"/>
              </a:rPr>
              <a:t>Vector Multiplication</a:t>
            </a:r>
            <a:endParaRPr lang="zh-TW" altLang="en-US" sz="1100" dirty="0">
              <a:solidFill>
                <a:schemeClr val="tx1"/>
              </a:solidFill>
              <a:latin typeface="Times New Roman" panose="02020603050405020304" pitchFamily="18" charset="0"/>
              <a:cs typeface="Times New Roman" panose="02020603050405020304" pitchFamily="18" charset="0"/>
            </a:endParaRPr>
          </a:p>
        </p:txBody>
      </p:sp>
      <p:sp>
        <p:nvSpPr>
          <p:cNvPr id="45" name="流程圖: 人工作業 44">
            <a:extLst>
              <a:ext uri="{FF2B5EF4-FFF2-40B4-BE49-F238E27FC236}">
                <a16:creationId xmlns:a16="http://schemas.microsoft.com/office/drawing/2014/main" id="{EAB75B8C-F73A-4D72-8898-AA31AA4068F5}"/>
              </a:ext>
            </a:extLst>
          </p:cNvPr>
          <p:cNvSpPr/>
          <p:nvPr/>
        </p:nvSpPr>
        <p:spPr>
          <a:xfrm rot="16200000">
            <a:off x="7223914" y="3801594"/>
            <a:ext cx="1987199" cy="350027"/>
          </a:xfrm>
          <a:prstGeom prst="flowChartManualOperation">
            <a:avLst/>
          </a:prstGeom>
          <a:noFill/>
          <a:ln w="12700">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endParaRPr lang="zh-TW" altLang="en-US" sz="1100" dirty="0">
              <a:solidFill>
                <a:schemeClr val="tx1"/>
              </a:solidFill>
              <a:latin typeface="Times New Roman" panose="02020603050405020304" pitchFamily="18" charset="0"/>
              <a:cs typeface="Times New Roman" panose="02020603050405020304" pitchFamily="18" charset="0"/>
            </a:endParaRPr>
          </a:p>
        </p:txBody>
      </p:sp>
      <p:cxnSp>
        <p:nvCxnSpPr>
          <p:cNvPr id="18" name="直線接點 17">
            <a:extLst>
              <a:ext uri="{FF2B5EF4-FFF2-40B4-BE49-F238E27FC236}">
                <a16:creationId xmlns:a16="http://schemas.microsoft.com/office/drawing/2014/main" id="{65AADE57-5344-44FD-A63D-908027A12BC3}"/>
              </a:ext>
            </a:extLst>
          </p:cNvPr>
          <p:cNvCxnSpPr>
            <a:cxnSpLocks/>
            <a:stCxn id="79" idx="2"/>
          </p:cNvCxnSpPr>
          <p:nvPr/>
        </p:nvCxnSpPr>
        <p:spPr>
          <a:xfrm>
            <a:off x="3897967" y="3935216"/>
            <a:ext cx="0" cy="338720"/>
          </a:xfrm>
          <a:prstGeom prst="line">
            <a:avLst/>
          </a:prstGeom>
          <a:ln w="12700">
            <a:solidFill>
              <a:srgbClr val="262626"/>
            </a:solidFill>
          </a:ln>
        </p:spPr>
        <p:style>
          <a:lnRef idx="1">
            <a:schemeClr val="accent1"/>
          </a:lnRef>
          <a:fillRef idx="0">
            <a:schemeClr val="accent1"/>
          </a:fillRef>
          <a:effectRef idx="0">
            <a:schemeClr val="accent1"/>
          </a:effectRef>
          <a:fontRef idx="minor">
            <a:schemeClr val="tx1"/>
          </a:fontRef>
        </p:style>
      </p:cxnSp>
      <p:cxnSp>
        <p:nvCxnSpPr>
          <p:cNvPr id="22" name="接點: 肘形 21">
            <a:extLst>
              <a:ext uri="{FF2B5EF4-FFF2-40B4-BE49-F238E27FC236}">
                <a16:creationId xmlns:a16="http://schemas.microsoft.com/office/drawing/2014/main" id="{9FB1E5C6-5487-4961-9926-047062C9D9AB}"/>
              </a:ext>
            </a:extLst>
          </p:cNvPr>
          <p:cNvCxnSpPr>
            <a:cxnSpLocks/>
            <a:stCxn id="81" idx="0"/>
          </p:cNvCxnSpPr>
          <p:nvPr/>
        </p:nvCxnSpPr>
        <p:spPr>
          <a:xfrm rot="5400000" flipH="1" flipV="1">
            <a:off x="6208205" y="1581320"/>
            <a:ext cx="198495" cy="522198"/>
          </a:xfrm>
          <a:prstGeom prst="bentConnector2">
            <a:avLst/>
          </a:prstGeom>
          <a:ln w="12700">
            <a:solidFill>
              <a:srgbClr val="262626"/>
            </a:solidFill>
          </a:ln>
        </p:spPr>
        <p:style>
          <a:lnRef idx="1">
            <a:schemeClr val="accent1"/>
          </a:lnRef>
          <a:fillRef idx="0">
            <a:schemeClr val="accent1"/>
          </a:fillRef>
          <a:effectRef idx="0">
            <a:schemeClr val="accent1"/>
          </a:effectRef>
          <a:fontRef idx="minor">
            <a:schemeClr val="tx1"/>
          </a:fontRef>
        </p:style>
      </p:cxnSp>
      <p:cxnSp>
        <p:nvCxnSpPr>
          <p:cNvPr id="41" name="直線單箭頭接點 40">
            <a:extLst>
              <a:ext uri="{FF2B5EF4-FFF2-40B4-BE49-F238E27FC236}">
                <a16:creationId xmlns:a16="http://schemas.microsoft.com/office/drawing/2014/main" id="{A43DC679-9EF5-4843-AD63-D9B727AD0334}"/>
              </a:ext>
            </a:extLst>
          </p:cNvPr>
          <p:cNvCxnSpPr>
            <a:cxnSpLocks/>
          </p:cNvCxnSpPr>
          <p:nvPr/>
        </p:nvCxnSpPr>
        <p:spPr>
          <a:xfrm flipV="1">
            <a:off x="2638549" y="4661293"/>
            <a:ext cx="4204085" cy="1"/>
          </a:xfrm>
          <a:prstGeom prst="straightConnector1">
            <a:avLst/>
          </a:prstGeom>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線單箭頭接點 46">
            <a:extLst>
              <a:ext uri="{FF2B5EF4-FFF2-40B4-BE49-F238E27FC236}">
                <a16:creationId xmlns:a16="http://schemas.microsoft.com/office/drawing/2014/main" id="{6C4E6AC3-2670-485C-9FC5-A828FDDEFF01}"/>
              </a:ext>
            </a:extLst>
          </p:cNvPr>
          <p:cNvCxnSpPr>
            <a:cxnSpLocks/>
          </p:cNvCxnSpPr>
          <p:nvPr/>
        </p:nvCxnSpPr>
        <p:spPr>
          <a:xfrm>
            <a:off x="6568552" y="3259105"/>
            <a:ext cx="274082" cy="0"/>
          </a:xfrm>
          <a:prstGeom prst="straightConnector1">
            <a:avLst/>
          </a:prstGeom>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cxnSp>
      <p:cxnSp>
        <p:nvCxnSpPr>
          <p:cNvPr id="76" name="直線單箭頭接點 75">
            <a:extLst>
              <a:ext uri="{FF2B5EF4-FFF2-40B4-BE49-F238E27FC236}">
                <a16:creationId xmlns:a16="http://schemas.microsoft.com/office/drawing/2014/main" id="{233726BF-2D06-4560-B8EE-92D7A0D9730F}"/>
              </a:ext>
            </a:extLst>
          </p:cNvPr>
          <p:cNvCxnSpPr/>
          <p:nvPr/>
        </p:nvCxnSpPr>
        <p:spPr>
          <a:xfrm>
            <a:off x="6687221" y="3547137"/>
            <a:ext cx="155413" cy="0"/>
          </a:xfrm>
          <a:prstGeom prst="straightConnector1">
            <a:avLst/>
          </a:prstGeom>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cxnSp>
      <p:cxnSp>
        <p:nvCxnSpPr>
          <p:cNvPr id="77" name="直線單箭頭接點 76">
            <a:extLst>
              <a:ext uri="{FF2B5EF4-FFF2-40B4-BE49-F238E27FC236}">
                <a16:creationId xmlns:a16="http://schemas.microsoft.com/office/drawing/2014/main" id="{A1E6EBAB-86AA-422B-BB0E-7C6584C0BB68}"/>
              </a:ext>
            </a:extLst>
          </p:cNvPr>
          <p:cNvCxnSpPr>
            <a:cxnSpLocks/>
          </p:cNvCxnSpPr>
          <p:nvPr/>
        </p:nvCxnSpPr>
        <p:spPr>
          <a:xfrm>
            <a:off x="6568552" y="4403979"/>
            <a:ext cx="274082" cy="0"/>
          </a:xfrm>
          <a:prstGeom prst="straightConnector1">
            <a:avLst/>
          </a:prstGeom>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線接點 49">
            <a:extLst>
              <a:ext uri="{FF2B5EF4-FFF2-40B4-BE49-F238E27FC236}">
                <a16:creationId xmlns:a16="http://schemas.microsoft.com/office/drawing/2014/main" id="{A1F4A53F-7C27-4379-8054-FC5A551B49EE}"/>
              </a:ext>
            </a:extLst>
          </p:cNvPr>
          <p:cNvCxnSpPr/>
          <p:nvPr/>
        </p:nvCxnSpPr>
        <p:spPr>
          <a:xfrm>
            <a:off x="6568552" y="1743171"/>
            <a:ext cx="0" cy="2660808"/>
          </a:xfrm>
          <a:prstGeom prst="line">
            <a:avLst/>
          </a:prstGeom>
          <a:ln w="12700">
            <a:solidFill>
              <a:srgbClr val="262626"/>
            </a:solidFill>
          </a:ln>
        </p:spPr>
        <p:style>
          <a:lnRef idx="1">
            <a:schemeClr val="accent1"/>
          </a:lnRef>
          <a:fillRef idx="0">
            <a:schemeClr val="accent1"/>
          </a:fillRef>
          <a:effectRef idx="0">
            <a:schemeClr val="accent1"/>
          </a:effectRef>
          <a:fontRef idx="minor">
            <a:schemeClr val="tx1"/>
          </a:fontRef>
        </p:style>
      </p:cxnSp>
      <p:cxnSp>
        <p:nvCxnSpPr>
          <p:cNvPr id="55" name="直線接點 54">
            <a:extLst>
              <a:ext uri="{FF2B5EF4-FFF2-40B4-BE49-F238E27FC236}">
                <a16:creationId xmlns:a16="http://schemas.microsoft.com/office/drawing/2014/main" id="{ED16D9A7-D5E3-4755-B6D9-58B897B9BB9D}"/>
              </a:ext>
            </a:extLst>
          </p:cNvPr>
          <p:cNvCxnSpPr>
            <a:cxnSpLocks/>
          </p:cNvCxnSpPr>
          <p:nvPr/>
        </p:nvCxnSpPr>
        <p:spPr>
          <a:xfrm flipH="1">
            <a:off x="3897967" y="4267217"/>
            <a:ext cx="2789255" cy="0"/>
          </a:xfrm>
          <a:prstGeom prst="line">
            <a:avLst/>
          </a:prstGeom>
          <a:ln w="12700">
            <a:solidFill>
              <a:srgbClr val="262626"/>
            </a:solidFill>
          </a:ln>
        </p:spPr>
        <p:style>
          <a:lnRef idx="1">
            <a:schemeClr val="accent1"/>
          </a:lnRef>
          <a:fillRef idx="0">
            <a:schemeClr val="accent1"/>
          </a:fillRef>
          <a:effectRef idx="0">
            <a:schemeClr val="accent1"/>
          </a:effectRef>
          <a:fontRef idx="minor">
            <a:schemeClr val="tx1"/>
          </a:fontRef>
        </p:style>
      </p:cxnSp>
      <p:cxnSp>
        <p:nvCxnSpPr>
          <p:cNvPr id="57" name="直線接點 56">
            <a:extLst>
              <a:ext uri="{FF2B5EF4-FFF2-40B4-BE49-F238E27FC236}">
                <a16:creationId xmlns:a16="http://schemas.microsoft.com/office/drawing/2014/main" id="{9195EAF4-3DC7-4729-A1D0-E84E29916F31}"/>
              </a:ext>
            </a:extLst>
          </p:cNvPr>
          <p:cNvCxnSpPr/>
          <p:nvPr/>
        </p:nvCxnSpPr>
        <p:spPr>
          <a:xfrm flipV="1">
            <a:off x="6687221" y="3547137"/>
            <a:ext cx="0" cy="720080"/>
          </a:xfrm>
          <a:prstGeom prst="line">
            <a:avLst/>
          </a:prstGeom>
          <a:ln w="12700">
            <a:solidFill>
              <a:srgbClr val="262626"/>
            </a:solidFill>
          </a:ln>
        </p:spPr>
        <p:style>
          <a:lnRef idx="1">
            <a:schemeClr val="accent1"/>
          </a:lnRef>
          <a:fillRef idx="0">
            <a:schemeClr val="accent1"/>
          </a:fillRef>
          <a:effectRef idx="0">
            <a:schemeClr val="accent1"/>
          </a:effectRef>
          <a:fontRef idx="minor">
            <a:schemeClr val="tx1"/>
          </a:fontRef>
        </p:style>
      </p:cxnSp>
      <p:cxnSp>
        <p:nvCxnSpPr>
          <p:cNvPr id="460" name="直線單箭頭接點 459">
            <a:extLst>
              <a:ext uri="{FF2B5EF4-FFF2-40B4-BE49-F238E27FC236}">
                <a16:creationId xmlns:a16="http://schemas.microsoft.com/office/drawing/2014/main" id="{88CBF56A-DC73-46E2-BB1C-CF9D3B31DC86}"/>
              </a:ext>
            </a:extLst>
          </p:cNvPr>
          <p:cNvCxnSpPr>
            <a:cxnSpLocks/>
            <a:stCxn id="283" idx="3"/>
          </p:cNvCxnSpPr>
          <p:nvPr/>
        </p:nvCxnSpPr>
        <p:spPr>
          <a:xfrm>
            <a:off x="7880641" y="3429328"/>
            <a:ext cx="153609" cy="0"/>
          </a:xfrm>
          <a:prstGeom prst="straightConnector1">
            <a:avLst/>
          </a:prstGeom>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cxnSp>
      <p:cxnSp>
        <p:nvCxnSpPr>
          <p:cNvPr id="462" name="直線單箭頭接點 461">
            <a:extLst>
              <a:ext uri="{FF2B5EF4-FFF2-40B4-BE49-F238E27FC236}">
                <a16:creationId xmlns:a16="http://schemas.microsoft.com/office/drawing/2014/main" id="{CC4CA8FB-D68D-4B29-AE61-5CCCB70337EB}"/>
              </a:ext>
            </a:extLst>
          </p:cNvPr>
          <p:cNvCxnSpPr>
            <a:stCxn id="38" idx="3"/>
          </p:cNvCxnSpPr>
          <p:nvPr/>
        </p:nvCxnSpPr>
        <p:spPr>
          <a:xfrm flipV="1">
            <a:off x="7883836" y="4434492"/>
            <a:ext cx="151749" cy="1"/>
          </a:xfrm>
          <a:prstGeom prst="straightConnector1">
            <a:avLst/>
          </a:prstGeom>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cxnSp>
      <p:cxnSp>
        <p:nvCxnSpPr>
          <p:cNvPr id="467" name="直線單箭頭接點 466">
            <a:extLst>
              <a:ext uri="{FF2B5EF4-FFF2-40B4-BE49-F238E27FC236}">
                <a16:creationId xmlns:a16="http://schemas.microsoft.com/office/drawing/2014/main" id="{83C1296A-2E2A-4644-B752-21686EAE5F6A}"/>
              </a:ext>
            </a:extLst>
          </p:cNvPr>
          <p:cNvCxnSpPr>
            <a:stCxn id="45" idx="2"/>
            <a:endCxn id="37" idx="1"/>
          </p:cNvCxnSpPr>
          <p:nvPr/>
        </p:nvCxnSpPr>
        <p:spPr>
          <a:xfrm>
            <a:off x="8392527" y="3976607"/>
            <a:ext cx="195505" cy="1"/>
          </a:xfrm>
          <a:prstGeom prst="straightConnector1">
            <a:avLst/>
          </a:prstGeom>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cxnSp>
      <p:sp>
        <p:nvSpPr>
          <p:cNvPr id="118" name="矩形 117">
            <a:extLst>
              <a:ext uri="{FF2B5EF4-FFF2-40B4-BE49-F238E27FC236}">
                <a16:creationId xmlns:a16="http://schemas.microsoft.com/office/drawing/2014/main" id="{578587E4-FFF9-4F76-AF4C-E83EC123D56B}"/>
              </a:ext>
            </a:extLst>
          </p:cNvPr>
          <p:cNvSpPr/>
          <p:nvPr/>
        </p:nvSpPr>
        <p:spPr>
          <a:xfrm>
            <a:off x="3793244" y="4830875"/>
            <a:ext cx="1158421" cy="402250"/>
          </a:xfrm>
          <a:prstGeom prst="rect">
            <a:avLst/>
          </a:prstGeom>
          <a:noFill/>
          <a:ln w="12700">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100" dirty="0">
                <a:solidFill>
                  <a:schemeClr val="tx1"/>
                </a:solidFill>
                <a:latin typeface="Times New Roman" panose="02020603050405020304" pitchFamily="18" charset="0"/>
                <a:cs typeface="Times New Roman" panose="02020603050405020304" pitchFamily="18" charset="0"/>
              </a:rPr>
              <a:t>Decompress</a:t>
            </a:r>
            <a:endParaRPr lang="zh-TW" altLang="en-US" sz="1100" dirty="0">
              <a:solidFill>
                <a:schemeClr val="tx1"/>
              </a:solidFill>
              <a:latin typeface="Times New Roman" panose="02020603050405020304" pitchFamily="18" charset="0"/>
              <a:cs typeface="Times New Roman" panose="02020603050405020304" pitchFamily="18" charset="0"/>
            </a:endParaRPr>
          </a:p>
        </p:txBody>
      </p:sp>
      <p:sp>
        <p:nvSpPr>
          <p:cNvPr id="119" name="矩形 118">
            <a:extLst>
              <a:ext uri="{FF2B5EF4-FFF2-40B4-BE49-F238E27FC236}">
                <a16:creationId xmlns:a16="http://schemas.microsoft.com/office/drawing/2014/main" id="{084D923B-CD16-43D2-BFE9-2607AE6C08A3}"/>
              </a:ext>
            </a:extLst>
          </p:cNvPr>
          <p:cNvSpPr/>
          <p:nvPr/>
        </p:nvSpPr>
        <p:spPr>
          <a:xfrm>
            <a:off x="4282659" y="879939"/>
            <a:ext cx="1158421" cy="402250"/>
          </a:xfrm>
          <a:prstGeom prst="rect">
            <a:avLst/>
          </a:prstGeom>
          <a:noFill/>
          <a:ln w="12700">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100" dirty="0">
                <a:solidFill>
                  <a:schemeClr val="tx1"/>
                </a:solidFill>
                <a:latin typeface="Times New Roman" panose="02020603050405020304" pitchFamily="18" charset="0"/>
                <a:cs typeface="Times New Roman" panose="02020603050405020304" pitchFamily="18" charset="0"/>
              </a:rPr>
              <a:t>Compress</a:t>
            </a:r>
            <a:endParaRPr lang="zh-TW" altLang="en-US" sz="1100" dirty="0">
              <a:solidFill>
                <a:schemeClr val="tx1"/>
              </a:solidFill>
              <a:latin typeface="Times New Roman" panose="02020603050405020304" pitchFamily="18" charset="0"/>
              <a:cs typeface="Times New Roman" panose="02020603050405020304" pitchFamily="18" charset="0"/>
            </a:endParaRPr>
          </a:p>
        </p:txBody>
      </p:sp>
      <p:cxnSp>
        <p:nvCxnSpPr>
          <p:cNvPr id="478" name="接點: 肘形 477">
            <a:extLst>
              <a:ext uri="{FF2B5EF4-FFF2-40B4-BE49-F238E27FC236}">
                <a16:creationId xmlns:a16="http://schemas.microsoft.com/office/drawing/2014/main" id="{C4B9B429-FCF2-4742-9841-DB1F4CAA3BB8}"/>
              </a:ext>
            </a:extLst>
          </p:cNvPr>
          <p:cNvCxnSpPr>
            <a:endCxn id="118" idx="1"/>
          </p:cNvCxnSpPr>
          <p:nvPr/>
        </p:nvCxnSpPr>
        <p:spPr>
          <a:xfrm>
            <a:off x="1159197" y="4661293"/>
            <a:ext cx="2634047" cy="370707"/>
          </a:xfrm>
          <a:prstGeom prst="bentConnector3">
            <a:avLst>
              <a:gd name="adj1" fmla="val 146"/>
            </a:avLst>
          </a:prstGeom>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cxnSp>
      <p:sp>
        <p:nvSpPr>
          <p:cNvPr id="125" name="流程圖: 人工作業 124">
            <a:extLst>
              <a:ext uri="{FF2B5EF4-FFF2-40B4-BE49-F238E27FC236}">
                <a16:creationId xmlns:a16="http://schemas.microsoft.com/office/drawing/2014/main" id="{8F6C33C3-5AEC-4833-990D-FFD13F14E028}"/>
              </a:ext>
            </a:extLst>
          </p:cNvPr>
          <p:cNvSpPr/>
          <p:nvPr/>
        </p:nvSpPr>
        <p:spPr>
          <a:xfrm rot="5400000">
            <a:off x="7847091" y="1086175"/>
            <a:ext cx="740845" cy="350027"/>
          </a:xfrm>
          <a:prstGeom prst="flowChartManualOperation">
            <a:avLst/>
          </a:prstGeom>
          <a:noFill/>
          <a:ln w="12700">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endParaRPr lang="zh-TW" altLang="en-US" sz="1100" dirty="0">
              <a:solidFill>
                <a:schemeClr val="tx1"/>
              </a:solidFill>
              <a:latin typeface="Times New Roman" panose="02020603050405020304" pitchFamily="18" charset="0"/>
              <a:cs typeface="Times New Roman" panose="02020603050405020304" pitchFamily="18" charset="0"/>
            </a:endParaRPr>
          </a:p>
        </p:txBody>
      </p:sp>
      <p:sp>
        <p:nvSpPr>
          <p:cNvPr id="126" name="流程圖: 人工作業 125">
            <a:extLst>
              <a:ext uri="{FF2B5EF4-FFF2-40B4-BE49-F238E27FC236}">
                <a16:creationId xmlns:a16="http://schemas.microsoft.com/office/drawing/2014/main" id="{B9F3D640-794E-4307-BAF7-E8D8EC2D571B}"/>
              </a:ext>
            </a:extLst>
          </p:cNvPr>
          <p:cNvSpPr/>
          <p:nvPr/>
        </p:nvSpPr>
        <p:spPr>
          <a:xfrm rot="5400000">
            <a:off x="7847091" y="1880254"/>
            <a:ext cx="740845" cy="350027"/>
          </a:xfrm>
          <a:prstGeom prst="flowChartManualOperation">
            <a:avLst/>
          </a:prstGeom>
          <a:noFill/>
          <a:ln w="12700">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endParaRPr lang="zh-TW" altLang="en-US" sz="1100" dirty="0">
              <a:solidFill>
                <a:schemeClr val="tx1"/>
              </a:solidFill>
              <a:latin typeface="Times New Roman" panose="02020603050405020304" pitchFamily="18" charset="0"/>
              <a:cs typeface="Times New Roman" panose="02020603050405020304" pitchFamily="18" charset="0"/>
            </a:endParaRPr>
          </a:p>
        </p:txBody>
      </p:sp>
      <p:cxnSp>
        <p:nvCxnSpPr>
          <p:cNvPr id="484" name="直線單箭頭接點 483">
            <a:extLst>
              <a:ext uri="{FF2B5EF4-FFF2-40B4-BE49-F238E27FC236}">
                <a16:creationId xmlns:a16="http://schemas.microsoft.com/office/drawing/2014/main" id="{86847364-E4BC-4A66-80E9-2A5E9D5B2972}"/>
              </a:ext>
            </a:extLst>
          </p:cNvPr>
          <p:cNvCxnSpPr>
            <a:cxnSpLocks/>
          </p:cNvCxnSpPr>
          <p:nvPr/>
        </p:nvCxnSpPr>
        <p:spPr>
          <a:xfrm flipH="1">
            <a:off x="8392528" y="1076230"/>
            <a:ext cx="1440000" cy="0"/>
          </a:xfrm>
          <a:prstGeom prst="straightConnector1">
            <a:avLst/>
          </a:prstGeom>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cxnSp>
      <p:cxnSp>
        <p:nvCxnSpPr>
          <p:cNvPr id="131" name="直線單箭頭接點 130">
            <a:extLst>
              <a:ext uri="{FF2B5EF4-FFF2-40B4-BE49-F238E27FC236}">
                <a16:creationId xmlns:a16="http://schemas.microsoft.com/office/drawing/2014/main" id="{1B5580F5-43B9-43B7-A273-41133A2B8F43}"/>
              </a:ext>
            </a:extLst>
          </p:cNvPr>
          <p:cNvCxnSpPr>
            <a:cxnSpLocks/>
          </p:cNvCxnSpPr>
          <p:nvPr/>
        </p:nvCxnSpPr>
        <p:spPr>
          <a:xfrm flipH="1">
            <a:off x="8392528" y="1379149"/>
            <a:ext cx="1223976" cy="0"/>
          </a:xfrm>
          <a:prstGeom prst="straightConnector1">
            <a:avLst/>
          </a:prstGeom>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cxnSp>
      <p:cxnSp>
        <p:nvCxnSpPr>
          <p:cNvPr id="132" name="直線單箭頭接點 131">
            <a:extLst>
              <a:ext uri="{FF2B5EF4-FFF2-40B4-BE49-F238E27FC236}">
                <a16:creationId xmlns:a16="http://schemas.microsoft.com/office/drawing/2014/main" id="{676D93E0-ADCF-4BF8-8271-EF5FA92B70D6}"/>
              </a:ext>
            </a:extLst>
          </p:cNvPr>
          <p:cNvCxnSpPr>
            <a:cxnSpLocks/>
          </p:cNvCxnSpPr>
          <p:nvPr/>
        </p:nvCxnSpPr>
        <p:spPr>
          <a:xfrm flipH="1">
            <a:off x="8392529" y="1867329"/>
            <a:ext cx="359879" cy="0"/>
          </a:xfrm>
          <a:prstGeom prst="straightConnector1">
            <a:avLst/>
          </a:prstGeom>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cxnSp>
      <p:cxnSp>
        <p:nvCxnSpPr>
          <p:cNvPr id="133" name="直線單箭頭接點 132">
            <a:extLst>
              <a:ext uri="{FF2B5EF4-FFF2-40B4-BE49-F238E27FC236}">
                <a16:creationId xmlns:a16="http://schemas.microsoft.com/office/drawing/2014/main" id="{6C67211D-1047-4A0F-88F9-E7C996715F24}"/>
              </a:ext>
            </a:extLst>
          </p:cNvPr>
          <p:cNvCxnSpPr>
            <a:cxnSpLocks/>
          </p:cNvCxnSpPr>
          <p:nvPr/>
        </p:nvCxnSpPr>
        <p:spPr>
          <a:xfrm flipH="1">
            <a:off x="8392528" y="2170248"/>
            <a:ext cx="215864" cy="0"/>
          </a:xfrm>
          <a:prstGeom prst="straightConnector1">
            <a:avLst/>
          </a:prstGeom>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cxnSp>
      <p:cxnSp>
        <p:nvCxnSpPr>
          <p:cNvPr id="489" name="接點: 肘形 488">
            <a:extLst>
              <a:ext uri="{FF2B5EF4-FFF2-40B4-BE49-F238E27FC236}">
                <a16:creationId xmlns:a16="http://schemas.microsoft.com/office/drawing/2014/main" id="{9CE94351-AEC9-4084-98E0-0EA43EEC4260}"/>
              </a:ext>
            </a:extLst>
          </p:cNvPr>
          <p:cNvCxnSpPr>
            <a:stCxn id="37" idx="0"/>
          </p:cNvCxnSpPr>
          <p:nvPr/>
        </p:nvCxnSpPr>
        <p:spPr>
          <a:xfrm rot="16200000" flipV="1">
            <a:off x="8376052" y="2382228"/>
            <a:ext cx="812760" cy="388800"/>
          </a:xfrm>
          <a:prstGeom prst="bentConnector3">
            <a:avLst>
              <a:gd name="adj1" fmla="val 100100"/>
            </a:avLst>
          </a:prstGeom>
          <a:ln w="12700">
            <a:solidFill>
              <a:srgbClr val="262626"/>
            </a:solidFill>
          </a:ln>
        </p:spPr>
        <p:style>
          <a:lnRef idx="1">
            <a:schemeClr val="accent1"/>
          </a:lnRef>
          <a:fillRef idx="0">
            <a:schemeClr val="accent1"/>
          </a:fillRef>
          <a:effectRef idx="0">
            <a:schemeClr val="accent1"/>
          </a:effectRef>
          <a:fontRef idx="minor">
            <a:schemeClr val="tx1"/>
          </a:fontRef>
        </p:style>
      </p:cxnSp>
      <p:cxnSp>
        <p:nvCxnSpPr>
          <p:cNvPr id="501" name="直線接點 500">
            <a:extLst>
              <a:ext uri="{FF2B5EF4-FFF2-40B4-BE49-F238E27FC236}">
                <a16:creationId xmlns:a16="http://schemas.microsoft.com/office/drawing/2014/main" id="{835799E5-4F6F-4647-8291-B1D0F17A003A}"/>
              </a:ext>
            </a:extLst>
          </p:cNvPr>
          <p:cNvCxnSpPr>
            <a:cxnSpLocks/>
          </p:cNvCxnSpPr>
          <p:nvPr/>
        </p:nvCxnSpPr>
        <p:spPr>
          <a:xfrm>
            <a:off x="6052703" y="4112560"/>
            <a:ext cx="0" cy="1082024"/>
          </a:xfrm>
          <a:prstGeom prst="line">
            <a:avLst/>
          </a:prstGeom>
          <a:ln w="12700">
            <a:solidFill>
              <a:srgbClr val="262626"/>
            </a:solidFill>
          </a:ln>
        </p:spPr>
        <p:style>
          <a:lnRef idx="1">
            <a:schemeClr val="accent1"/>
          </a:lnRef>
          <a:fillRef idx="0">
            <a:schemeClr val="accent1"/>
          </a:fillRef>
          <a:effectRef idx="0">
            <a:schemeClr val="accent1"/>
          </a:effectRef>
          <a:fontRef idx="minor">
            <a:schemeClr val="tx1"/>
          </a:fontRef>
        </p:style>
      </p:cxnSp>
      <p:cxnSp>
        <p:nvCxnSpPr>
          <p:cNvPr id="506" name="直線接點 505">
            <a:extLst>
              <a:ext uri="{FF2B5EF4-FFF2-40B4-BE49-F238E27FC236}">
                <a16:creationId xmlns:a16="http://schemas.microsoft.com/office/drawing/2014/main" id="{8F5A4CC4-8A76-47E2-A62A-B7E20982F6CC}"/>
              </a:ext>
            </a:extLst>
          </p:cNvPr>
          <p:cNvCxnSpPr/>
          <p:nvPr/>
        </p:nvCxnSpPr>
        <p:spPr>
          <a:xfrm>
            <a:off x="6052703" y="5194584"/>
            <a:ext cx="3779825" cy="0"/>
          </a:xfrm>
          <a:prstGeom prst="line">
            <a:avLst/>
          </a:prstGeom>
          <a:ln w="12700">
            <a:solidFill>
              <a:srgbClr val="262626"/>
            </a:solidFill>
          </a:ln>
        </p:spPr>
        <p:style>
          <a:lnRef idx="1">
            <a:schemeClr val="accent1"/>
          </a:lnRef>
          <a:fillRef idx="0">
            <a:schemeClr val="accent1"/>
          </a:fillRef>
          <a:effectRef idx="0">
            <a:schemeClr val="accent1"/>
          </a:effectRef>
          <a:fontRef idx="minor">
            <a:schemeClr val="tx1"/>
          </a:fontRef>
        </p:style>
      </p:cxnSp>
      <p:cxnSp>
        <p:nvCxnSpPr>
          <p:cNvPr id="508" name="直線接點 507">
            <a:extLst>
              <a:ext uri="{FF2B5EF4-FFF2-40B4-BE49-F238E27FC236}">
                <a16:creationId xmlns:a16="http://schemas.microsoft.com/office/drawing/2014/main" id="{FFA3D7CB-5BD9-4028-A103-AC04408CF23D}"/>
              </a:ext>
            </a:extLst>
          </p:cNvPr>
          <p:cNvCxnSpPr/>
          <p:nvPr/>
        </p:nvCxnSpPr>
        <p:spPr>
          <a:xfrm flipV="1">
            <a:off x="9832528" y="1076230"/>
            <a:ext cx="0" cy="4118354"/>
          </a:xfrm>
          <a:prstGeom prst="line">
            <a:avLst/>
          </a:prstGeom>
          <a:ln w="12700">
            <a:solidFill>
              <a:srgbClr val="262626"/>
            </a:solidFill>
          </a:ln>
        </p:spPr>
        <p:style>
          <a:lnRef idx="1">
            <a:schemeClr val="accent1"/>
          </a:lnRef>
          <a:fillRef idx="0">
            <a:schemeClr val="accent1"/>
          </a:fillRef>
          <a:effectRef idx="0">
            <a:schemeClr val="accent1"/>
          </a:effectRef>
          <a:fontRef idx="minor">
            <a:schemeClr val="tx1"/>
          </a:fontRef>
        </p:style>
      </p:cxnSp>
      <p:cxnSp>
        <p:nvCxnSpPr>
          <p:cNvPr id="511" name="直線接點 510">
            <a:extLst>
              <a:ext uri="{FF2B5EF4-FFF2-40B4-BE49-F238E27FC236}">
                <a16:creationId xmlns:a16="http://schemas.microsoft.com/office/drawing/2014/main" id="{124EDFFA-5B08-4822-960B-5FD037293D07}"/>
              </a:ext>
            </a:extLst>
          </p:cNvPr>
          <p:cNvCxnSpPr>
            <a:stCxn id="118" idx="3"/>
          </p:cNvCxnSpPr>
          <p:nvPr/>
        </p:nvCxnSpPr>
        <p:spPr>
          <a:xfrm>
            <a:off x="4951665" y="5032000"/>
            <a:ext cx="4664839" cy="0"/>
          </a:xfrm>
          <a:prstGeom prst="line">
            <a:avLst/>
          </a:prstGeom>
          <a:ln w="12700">
            <a:solidFill>
              <a:srgbClr val="262626"/>
            </a:solidFill>
          </a:ln>
        </p:spPr>
        <p:style>
          <a:lnRef idx="1">
            <a:schemeClr val="accent1"/>
          </a:lnRef>
          <a:fillRef idx="0">
            <a:schemeClr val="accent1"/>
          </a:fillRef>
          <a:effectRef idx="0">
            <a:schemeClr val="accent1"/>
          </a:effectRef>
          <a:fontRef idx="minor">
            <a:schemeClr val="tx1"/>
          </a:fontRef>
        </p:style>
      </p:cxnSp>
      <p:cxnSp>
        <p:nvCxnSpPr>
          <p:cNvPr id="65" name="直線接點 64">
            <a:extLst>
              <a:ext uri="{FF2B5EF4-FFF2-40B4-BE49-F238E27FC236}">
                <a16:creationId xmlns:a16="http://schemas.microsoft.com/office/drawing/2014/main" id="{9DB1C2F7-AB2F-4B38-ACDB-736C0B2B82B0}"/>
              </a:ext>
            </a:extLst>
          </p:cNvPr>
          <p:cNvCxnSpPr>
            <a:cxnSpLocks/>
          </p:cNvCxnSpPr>
          <p:nvPr/>
        </p:nvCxnSpPr>
        <p:spPr>
          <a:xfrm flipV="1">
            <a:off x="9616504" y="1379149"/>
            <a:ext cx="0" cy="3652853"/>
          </a:xfrm>
          <a:prstGeom prst="line">
            <a:avLst/>
          </a:prstGeom>
          <a:ln w="12700">
            <a:solidFill>
              <a:srgbClr val="262626"/>
            </a:solidFill>
          </a:ln>
        </p:spPr>
        <p:style>
          <a:lnRef idx="1">
            <a:schemeClr val="accent1"/>
          </a:lnRef>
          <a:fillRef idx="0">
            <a:schemeClr val="accent1"/>
          </a:fillRef>
          <a:effectRef idx="0">
            <a:schemeClr val="accent1"/>
          </a:effectRef>
          <a:fontRef idx="minor">
            <a:schemeClr val="tx1"/>
          </a:fontRef>
        </p:style>
      </p:cxnSp>
      <p:cxnSp>
        <p:nvCxnSpPr>
          <p:cNvPr id="71" name="直線單箭頭接點 70">
            <a:extLst>
              <a:ext uri="{FF2B5EF4-FFF2-40B4-BE49-F238E27FC236}">
                <a16:creationId xmlns:a16="http://schemas.microsoft.com/office/drawing/2014/main" id="{1E944739-86A6-4A2F-8F5A-E738E9C69804}"/>
              </a:ext>
            </a:extLst>
          </p:cNvPr>
          <p:cNvCxnSpPr>
            <a:cxnSpLocks/>
            <a:stCxn id="125" idx="2"/>
          </p:cNvCxnSpPr>
          <p:nvPr/>
        </p:nvCxnSpPr>
        <p:spPr>
          <a:xfrm flipH="1">
            <a:off x="7863666" y="1261189"/>
            <a:ext cx="178834" cy="0"/>
          </a:xfrm>
          <a:prstGeom prst="straightConnector1">
            <a:avLst/>
          </a:prstGeom>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cxnSp>
      <p:cxnSp>
        <p:nvCxnSpPr>
          <p:cNvPr id="82" name="直線單箭頭接點 81">
            <a:extLst>
              <a:ext uri="{FF2B5EF4-FFF2-40B4-BE49-F238E27FC236}">
                <a16:creationId xmlns:a16="http://schemas.microsoft.com/office/drawing/2014/main" id="{C0F1F9D7-3A88-4BD8-A23D-8604613A78CD}"/>
              </a:ext>
            </a:extLst>
          </p:cNvPr>
          <p:cNvCxnSpPr>
            <a:stCxn id="126" idx="2"/>
          </p:cNvCxnSpPr>
          <p:nvPr/>
        </p:nvCxnSpPr>
        <p:spPr>
          <a:xfrm flipH="1" flipV="1">
            <a:off x="7865269" y="2055080"/>
            <a:ext cx="177231" cy="188"/>
          </a:xfrm>
          <a:prstGeom prst="straightConnector1">
            <a:avLst/>
          </a:prstGeom>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cxnSp>
      <p:cxnSp>
        <p:nvCxnSpPr>
          <p:cNvPr id="86" name="接點: 肘形 85">
            <a:extLst>
              <a:ext uri="{FF2B5EF4-FFF2-40B4-BE49-F238E27FC236}">
                <a16:creationId xmlns:a16="http://schemas.microsoft.com/office/drawing/2014/main" id="{23711C2D-539F-4D7B-A313-D85D9FB0B7DA}"/>
              </a:ext>
            </a:extLst>
          </p:cNvPr>
          <p:cNvCxnSpPr>
            <a:stCxn id="317" idx="1"/>
            <a:endCxn id="119" idx="3"/>
          </p:cNvCxnSpPr>
          <p:nvPr/>
        </p:nvCxnSpPr>
        <p:spPr>
          <a:xfrm rot="10800000">
            <a:off x="5441080" y="1081064"/>
            <a:ext cx="1384580" cy="586240"/>
          </a:xfrm>
          <a:prstGeom prst="bentConnector3">
            <a:avLst>
              <a:gd name="adj1" fmla="val 10100"/>
            </a:avLst>
          </a:prstGeom>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cxnSp>
      <p:cxnSp>
        <p:nvCxnSpPr>
          <p:cNvPr id="92" name="直線接點 91">
            <a:extLst>
              <a:ext uri="{FF2B5EF4-FFF2-40B4-BE49-F238E27FC236}">
                <a16:creationId xmlns:a16="http://schemas.microsoft.com/office/drawing/2014/main" id="{81E29FB4-243B-4655-AAB4-CBD67B23DC08}"/>
              </a:ext>
            </a:extLst>
          </p:cNvPr>
          <p:cNvCxnSpPr/>
          <p:nvPr/>
        </p:nvCxnSpPr>
        <p:spPr>
          <a:xfrm>
            <a:off x="6687221" y="1667304"/>
            <a:ext cx="0" cy="1007000"/>
          </a:xfrm>
          <a:prstGeom prst="line">
            <a:avLst/>
          </a:prstGeom>
          <a:ln w="12700">
            <a:solidFill>
              <a:srgbClr val="262626"/>
            </a:solidFill>
          </a:ln>
        </p:spPr>
        <p:style>
          <a:lnRef idx="1">
            <a:schemeClr val="accent1"/>
          </a:lnRef>
          <a:fillRef idx="0">
            <a:schemeClr val="accent1"/>
          </a:fillRef>
          <a:effectRef idx="0">
            <a:schemeClr val="accent1"/>
          </a:effectRef>
          <a:fontRef idx="minor">
            <a:schemeClr val="tx1"/>
          </a:fontRef>
        </p:style>
      </p:cxnSp>
      <p:cxnSp>
        <p:nvCxnSpPr>
          <p:cNvPr id="94" name="直線接點 93">
            <a:extLst>
              <a:ext uri="{FF2B5EF4-FFF2-40B4-BE49-F238E27FC236}">
                <a16:creationId xmlns:a16="http://schemas.microsoft.com/office/drawing/2014/main" id="{2A1490AB-6197-48C1-BB54-B1DBA6F342CB}"/>
              </a:ext>
            </a:extLst>
          </p:cNvPr>
          <p:cNvCxnSpPr>
            <a:cxnSpLocks/>
          </p:cNvCxnSpPr>
          <p:nvPr/>
        </p:nvCxnSpPr>
        <p:spPr>
          <a:xfrm>
            <a:off x="6687221" y="2674304"/>
            <a:ext cx="2065187" cy="0"/>
          </a:xfrm>
          <a:prstGeom prst="line">
            <a:avLst/>
          </a:prstGeom>
          <a:ln w="12700">
            <a:solidFill>
              <a:srgbClr val="262626"/>
            </a:solidFill>
          </a:ln>
        </p:spPr>
        <p:style>
          <a:lnRef idx="1">
            <a:schemeClr val="accent1"/>
          </a:lnRef>
          <a:fillRef idx="0">
            <a:schemeClr val="accent1"/>
          </a:fillRef>
          <a:effectRef idx="0">
            <a:schemeClr val="accent1"/>
          </a:effectRef>
          <a:fontRef idx="minor">
            <a:schemeClr val="tx1"/>
          </a:fontRef>
        </p:style>
      </p:cxnSp>
      <p:cxnSp>
        <p:nvCxnSpPr>
          <p:cNvPr id="101" name="直線接點 100">
            <a:extLst>
              <a:ext uri="{FF2B5EF4-FFF2-40B4-BE49-F238E27FC236}">
                <a16:creationId xmlns:a16="http://schemas.microsoft.com/office/drawing/2014/main" id="{D227D988-7B11-45E4-A38C-9EA4D643E031}"/>
              </a:ext>
            </a:extLst>
          </p:cNvPr>
          <p:cNvCxnSpPr>
            <a:cxnSpLocks/>
          </p:cNvCxnSpPr>
          <p:nvPr/>
        </p:nvCxnSpPr>
        <p:spPr>
          <a:xfrm flipV="1">
            <a:off x="8752408" y="1867329"/>
            <a:ext cx="0" cy="806977"/>
          </a:xfrm>
          <a:prstGeom prst="line">
            <a:avLst/>
          </a:prstGeom>
          <a:ln w="12700">
            <a:solidFill>
              <a:srgbClr val="262626"/>
            </a:solidFill>
          </a:ln>
        </p:spPr>
        <p:style>
          <a:lnRef idx="1">
            <a:schemeClr val="accent1"/>
          </a:lnRef>
          <a:fillRef idx="0">
            <a:schemeClr val="accent1"/>
          </a:fillRef>
          <a:effectRef idx="0">
            <a:schemeClr val="accent1"/>
          </a:effectRef>
          <a:fontRef idx="minor">
            <a:schemeClr val="tx1"/>
          </a:fontRef>
        </p:style>
      </p:cxnSp>
      <p:sp>
        <p:nvSpPr>
          <p:cNvPr id="109" name="投影片編號版面配置區 108">
            <a:extLst>
              <a:ext uri="{FF2B5EF4-FFF2-40B4-BE49-F238E27FC236}">
                <a16:creationId xmlns:a16="http://schemas.microsoft.com/office/drawing/2014/main" id="{07869FFF-F26E-49B8-BE54-01298AFC9042}"/>
              </a:ext>
            </a:extLst>
          </p:cNvPr>
          <p:cNvSpPr>
            <a:spLocks noGrp="1"/>
          </p:cNvSpPr>
          <p:nvPr>
            <p:ph type="sldNum" sz="quarter" idx="12"/>
          </p:nvPr>
        </p:nvSpPr>
        <p:spPr/>
        <p:txBody>
          <a:bodyPr/>
          <a:lstStyle/>
          <a:p>
            <a:fld id="{64CE74CF-356A-4169-9D6E-C5675D7456C1}" type="slidenum">
              <a:rPr lang="zh-CN" altLang="en-US" smtClean="0"/>
              <a:t>34</a:t>
            </a:fld>
            <a:endParaRPr lang="zh-CN" altLang="en-US"/>
          </a:p>
        </p:txBody>
      </p:sp>
    </p:spTree>
    <p:extLst>
      <p:ext uri="{BB962C8B-B14F-4D97-AF65-F5344CB8AC3E}">
        <p14:creationId xmlns:p14="http://schemas.microsoft.com/office/powerpoint/2010/main" val="114155898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p:nvPr/>
        </p:nvSpPr>
        <p:spPr>
          <a:xfrm rot="2700000">
            <a:off x="4180956" y="1715715"/>
            <a:ext cx="2437108" cy="2437108"/>
          </a:xfrm>
          <a:prstGeom prst="roundRect">
            <a:avLst/>
          </a:prstGeom>
          <a:gradFill>
            <a:gsLst>
              <a:gs pos="0">
                <a:srgbClr val="FFFFFF"/>
              </a:gs>
              <a:gs pos="100000">
                <a:schemeClr val="bg1">
                  <a:lumMod val="95000"/>
                </a:schemeClr>
              </a:gs>
            </a:gsLst>
            <a:lin ang="15000000" scaled="0"/>
          </a:gradFill>
          <a:ln w="25400">
            <a:gradFill>
              <a:gsLst>
                <a:gs pos="0">
                  <a:schemeClr val="bg1"/>
                </a:gs>
                <a:gs pos="100000">
                  <a:schemeClr val="bg1">
                    <a:lumMod val="95000"/>
                  </a:schemeClr>
                </a:gs>
              </a:gsLst>
              <a:lin ang="5400000" scaled="1"/>
            </a:gradFill>
          </a:ln>
          <a:effectLst>
            <a:outerShdw blurRad="63500" sx="103000" sy="103000" algn="ctr"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solidFill>
                <a:prstClr val="white"/>
              </a:solidFill>
            </a:endParaRPr>
          </a:p>
        </p:txBody>
      </p:sp>
      <p:sp>
        <p:nvSpPr>
          <p:cNvPr id="5" name="椭圆 4"/>
          <p:cNvSpPr/>
          <p:nvPr/>
        </p:nvSpPr>
        <p:spPr>
          <a:xfrm>
            <a:off x="3750404" y="1285162"/>
            <a:ext cx="3298213" cy="3298213"/>
          </a:xfrm>
          <a:prstGeom prst="ellipse">
            <a:avLst/>
          </a:prstGeom>
          <a:noFill/>
          <a:ln w="28575">
            <a:solidFill>
              <a:srgbClr val="1954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solidFill>
                <a:prstClr val="white"/>
              </a:solidFill>
            </a:endParaRPr>
          </a:p>
        </p:txBody>
      </p:sp>
      <p:grpSp>
        <p:nvGrpSpPr>
          <p:cNvPr id="7" name="组合 6"/>
          <p:cNvGrpSpPr/>
          <p:nvPr/>
        </p:nvGrpSpPr>
        <p:grpSpPr>
          <a:xfrm>
            <a:off x="4125471" y="1784393"/>
            <a:ext cx="2579022" cy="2311635"/>
            <a:chOff x="4950565" y="2141272"/>
            <a:chExt cx="3094826" cy="2773962"/>
          </a:xfrm>
          <a:solidFill>
            <a:srgbClr val="19547C"/>
          </a:solidFill>
        </p:grpSpPr>
        <p:sp>
          <p:nvSpPr>
            <p:cNvPr id="44" name="椭圆 43"/>
            <p:cNvSpPr/>
            <p:nvPr/>
          </p:nvSpPr>
          <p:spPr>
            <a:xfrm>
              <a:off x="4950565" y="2141272"/>
              <a:ext cx="151884" cy="15188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solidFill>
                  <a:prstClr val="white"/>
                </a:solidFill>
              </a:endParaRPr>
            </a:p>
          </p:txBody>
        </p:sp>
        <p:sp>
          <p:nvSpPr>
            <p:cNvPr id="45" name="椭圆 44"/>
            <p:cNvSpPr/>
            <p:nvPr/>
          </p:nvSpPr>
          <p:spPr>
            <a:xfrm>
              <a:off x="7893507" y="4763350"/>
              <a:ext cx="151884" cy="15188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solidFill>
                  <a:prstClr val="white"/>
                </a:solidFill>
              </a:endParaRPr>
            </a:p>
          </p:txBody>
        </p:sp>
      </p:grpSp>
      <p:grpSp>
        <p:nvGrpSpPr>
          <p:cNvPr id="6" name="组合 5"/>
          <p:cNvGrpSpPr/>
          <p:nvPr/>
        </p:nvGrpSpPr>
        <p:grpSpPr>
          <a:xfrm>
            <a:off x="4127691" y="1784394"/>
            <a:ext cx="2570183" cy="2331898"/>
            <a:chOff x="4953229" y="2141272"/>
            <a:chExt cx="3084220" cy="2798278"/>
          </a:xfrm>
        </p:grpSpPr>
        <p:sp>
          <p:nvSpPr>
            <p:cNvPr id="46" name="椭圆 45"/>
            <p:cNvSpPr/>
            <p:nvPr/>
          </p:nvSpPr>
          <p:spPr>
            <a:xfrm>
              <a:off x="4953229" y="4787666"/>
              <a:ext cx="151884" cy="151884"/>
            </a:xfrm>
            <a:prstGeom prst="ellipse">
              <a:avLst/>
            </a:prstGeom>
            <a:solidFill>
              <a:srgbClr val="1847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solidFill>
                  <a:prstClr val="white"/>
                </a:solidFill>
              </a:endParaRPr>
            </a:p>
          </p:txBody>
        </p:sp>
        <p:sp>
          <p:nvSpPr>
            <p:cNvPr id="47" name="椭圆 46"/>
            <p:cNvSpPr/>
            <p:nvPr/>
          </p:nvSpPr>
          <p:spPr>
            <a:xfrm>
              <a:off x="7885565" y="2141272"/>
              <a:ext cx="151884" cy="151884"/>
            </a:xfrm>
            <a:prstGeom prst="ellipse">
              <a:avLst/>
            </a:prstGeom>
            <a:solidFill>
              <a:srgbClr val="1847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solidFill>
                  <a:prstClr val="white"/>
                </a:solidFill>
              </a:endParaRPr>
            </a:p>
          </p:txBody>
        </p:sp>
      </p:grpSp>
      <p:sp>
        <p:nvSpPr>
          <p:cNvPr id="20" name="矩形 19"/>
          <p:cNvSpPr/>
          <p:nvPr/>
        </p:nvSpPr>
        <p:spPr>
          <a:xfrm>
            <a:off x="4061611" y="2712071"/>
            <a:ext cx="2675796" cy="451342"/>
          </a:xfrm>
          <a:prstGeom prst="rect">
            <a:avLst/>
          </a:prstGeom>
          <a:ln>
            <a:noFill/>
          </a:ln>
        </p:spPr>
        <p:txBody>
          <a:bodyPr wrap="square">
            <a:spAutoFit/>
          </a:bodyPr>
          <a:lstStyle/>
          <a:p>
            <a:pPr algn="ctr"/>
            <a:r>
              <a:rPr lang="en-US" altLang="zh-TW" sz="2333" b="1" dirty="0">
                <a:solidFill>
                  <a:srgbClr val="19547C"/>
                </a:solidFill>
                <a:latin typeface="Times New Roman" panose="02020603050405020304" pitchFamily="18" charset="0"/>
                <a:ea typeface="Open Sans" panose="020B0606030504020204" pitchFamily="34" charset="0"/>
                <a:cs typeface="Times New Roman" panose="02020603050405020304" pitchFamily="18" charset="0"/>
              </a:rPr>
              <a:t>SHA3 Architecture </a:t>
            </a:r>
          </a:p>
        </p:txBody>
      </p:sp>
      <p:sp>
        <p:nvSpPr>
          <p:cNvPr id="22" name="矩形 21"/>
          <p:cNvSpPr/>
          <p:nvPr/>
        </p:nvSpPr>
        <p:spPr>
          <a:xfrm rot="13500000">
            <a:off x="2664928" y="2375060"/>
            <a:ext cx="1118411" cy="1118413"/>
          </a:xfrm>
          <a:prstGeom prst="rect">
            <a:avLst/>
          </a:prstGeom>
          <a:solidFill>
            <a:srgbClr val="1954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solidFill>
                <a:prstClr val="white"/>
              </a:solidFill>
            </a:endParaRPr>
          </a:p>
        </p:txBody>
      </p:sp>
      <p:sp>
        <p:nvSpPr>
          <p:cNvPr id="23" name="矩形 22"/>
          <p:cNvSpPr/>
          <p:nvPr/>
        </p:nvSpPr>
        <p:spPr>
          <a:xfrm>
            <a:off x="2789559" y="2588017"/>
            <a:ext cx="869148" cy="707886"/>
          </a:xfrm>
          <a:prstGeom prst="rect">
            <a:avLst/>
          </a:prstGeom>
        </p:spPr>
        <p:txBody>
          <a:bodyPr wrap="none">
            <a:spAutoFit/>
          </a:bodyPr>
          <a:lstStyle/>
          <a:p>
            <a:pPr algn="ctr"/>
            <a:r>
              <a:rPr lang="en-US" altLang="zh-CN" sz="4000" dirty="0">
                <a:solidFill>
                  <a:prstClr val="white"/>
                </a:solidFill>
                <a:latin typeface="Times New Roman" panose="02020603050405020304" pitchFamily="18" charset="0"/>
                <a:ea typeface="Open Sans" panose="020B0606030504020204" pitchFamily="34" charset="0"/>
                <a:cs typeface="Times New Roman" panose="02020603050405020304" pitchFamily="18" charset="0"/>
              </a:rPr>
              <a:t>4-1</a:t>
            </a:r>
            <a:endParaRPr lang="zh-CN" altLang="en-US" sz="4000" dirty="0">
              <a:solidFill>
                <a:prstClr val="white"/>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0971464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a:extLst>
              <a:ext uri="{FF2B5EF4-FFF2-40B4-BE49-F238E27FC236}">
                <a16:creationId xmlns:a16="http://schemas.microsoft.com/office/drawing/2014/main" id="{444D8C64-AE1C-419D-8EB4-85B9DB1513BD}"/>
              </a:ext>
            </a:extLst>
          </p:cNvPr>
          <p:cNvSpPr/>
          <p:nvPr/>
        </p:nvSpPr>
        <p:spPr>
          <a:xfrm>
            <a:off x="0" y="5593804"/>
            <a:ext cx="10160000" cy="144016"/>
          </a:xfrm>
          <a:prstGeom prst="rect">
            <a:avLst/>
          </a:prstGeom>
          <a:solidFill>
            <a:srgbClr val="1954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4" name="五边形 3"/>
          <p:cNvSpPr/>
          <p:nvPr/>
        </p:nvSpPr>
        <p:spPr>
          <a:xfrm>
            <a:off x="0" y="0"/>
            <a:ext cx="2055664" cy="576064"/>
          </a:xfrm>
          <a:prstGeom prst="homePlate">
            <a:avLst/>
          </a:prstGeom>
          <a:solidFill>
            <a:srgbClr val="1954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NIST</a:t>
            </a:r>
            <a:r>
              <a:rPr lang="zh-TW" altLang="en-US" b="1" dirty="0">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FIPS</a:t>
            </a:r>
            <a:r>
              <a:rPr lang="zh-TW" altLang="en-US" b="1" dirty="0">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202</a:t>
            </a:r>
            <a:endParaRPr lang="zh-CN" altLang="en-US" b="1"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109" name="投影片編號版面配置區 108">
            <a:extLst>
              <a:ext uri="{FF2B5EF4-FFF2-40B4-BE49-F238E27FC236}">
                <a16:creationId xmlns:a16="http://schemas.microsoft.com/office/drawing/2014/main" id="{07869FFF-F26E-49B8-BE54-01298AFC9042}"/>
              </a:ext>
            </a:extLst>
          </p:cNvPr>
          <p:cNvSpPr>
            <a:spLocks noGrp="1"/>
          </p:cNvSpPr>
          <p:nvPr>
            <p:ph type="sldNum" sz="quarter" idx="12"/>
          </p:nvPr>
        </p:nvSpPr>
        <p:spPr/>
        <p:txBody>
          <a:bodyPr/>
          <a:lstStyle/>
          <a:p>
            <a:fld id="{64CE74CF-356A-4169-9D6E-C5675D7456C1}" type="slidenum">
              <a:rPr lang="zh-CN" altLang="en-US" smtClean="0"/>
              <a:t>36</a:t>
            </a:fld>
            <a:endParaRPr lang="zh-CN" altLang="en-US"/>
          </a:p>
        </p:txBody>
      </p:sp>
      <p:pic>
        <p:nvPicPr>
          <p:cNvPr id="5" name="圖片 4">
            <a:extLst>
              <a:ext uri="{FF2B5EF4-FFF2-40B4-BE49-F238E27FC236}">
                <a16:creationId xmlns:a16="http://schemas.microsoft.com/office/drawing/2014/main" id="{3D0BFAA0-EC70-4A53-9050-E0FBC255E63B}"/>
              </a:ext>
            </a:extLst>
          </p:cNvPr>
          <p:cNvPicPr>
            <a:picLocks noChangeAspect="1"/>
          </p:cNvPicPr>
          <p:nvPr/>
        </p:nvPicPr>
        <p:blipFill rotWithShape="1">
          <a:blip r:embed="rId3"/>
          <a:srcRect l="1999" t="9062" r="2479" b="10365"/>
          <a:stretch/>
        </p:blipFill>
        <p:spPr>
          <a:xfrm>
            <a:off x="3675336" y="703205"/>
            <a:ext cx="5815795" cy="969299"/>
          </a:xfrm>
          <a:prstGeom prst="rect">
            <a:avLst/>
          </a:prstGeom>
        </p:spPr>
      </p:pic>
      <p:pic>
        <p:nvPicPr>
          <p:cNvPr id="11" name="圖片 10">
            <a:extLst>
              <a:ext uri="{FF2B5EF4-FFF2-40B4-BE49-F238E27FC236}">
                <a16:creationId xmlns:a16="http://schemas.microsoft.com/office/drawing/2014/main" id="{03E0E5B5-1C5D-4785-AAC4-C6336DC918A9}"/>
              </a:ext>
            </a:extLst>
          </p:cNvPr>
          <p:cNvPicPr>
            <a:picLocks noChangeAspect="1"/>
          </p:cNvPicPr>
          <p:nvPr/>
        </p:nvPicPr>
        <p:blipFill rotWithShape="1">
          <a:blip r:embed="rId4"/>
          <a:srcRect b="30632"/>
          <a:stretch/>
        </p:blipFill>
        <p:spPr>
          <a:xfrm>
            <a:off x="3675336" y="1997674"/>
            <a:ext cx="5686425" cy="997712"/>
          </a:xfrm>
          <a:prstGeom prst="rect">
            <a:avLst/>
          </a:prstGeom>
        </p:spPr>
      </p:pic>
      <p:pic>
        <p:nvPicPr>
          <p:cNvPr id="13" name="圖片 12">
            <a:extLst>
              <a:ext uri="{FF2B5EF4-FFF2-40B4-BE49-F238E27FC236}">
                <a16:creationId xmlns:a16="http://schemas.microsoft.com/office/drawing/2014/main" id="{EA192081-37FB-45EC-AAD6-27D032A322D4}"/>
              </a:ext>
            </a:extLst>
          </p:cNvPr>
          <p:cNvPicPr>
            <a:picLocks noChangeAspect="1"/>
          </p:cNvPicPr>
          <p:nvPr/>
        </p:nvPicPr>
        <p:blipFill rotWithShape="1">
          <a:blip r:embed="rId5"/>
          <a:srcRect l="1984" t="2637"/>
          <a:stretch/>
        </p:blipFill>
        <p:spPr>
          <a:xfrm>
            <a:off x="399480" y="1800200"/>
            <a:ext cx="3091306" cy="3143263"/>
          </a:xfrm>
          <a:prstGeom prst="rect">
            <a:avLst/>
          </a:prstGeom>
        </p:spPr>
      </p:pic>
      <p:pic>
        <p:nvPicPr>
          <p:cNvPr id="15" name="圖片 14">
            <a:extLst>
              <a:ext uri="{FF2B5EF4-FFF2-40B4-BE49-F238E27FC236}">
                <a16:creationId xmlns:a16="http://schemas.microsoft.com/office/drawing/2014/main" id="{B41363BF-7FDF-4556-9A85-04202CB790BB}"/>
              </a:ext>
            </a:extLst>
          </p:cNvPr>
          <p:cNvPicPr>
            <a:picLocks noChangeAspect="1"/>
          </p:cNvPicPr>
          <p:nvPr/>
        </p:nvPicPr>
        <p:blipFill>
          <a:blip r:embed="rId6"/>
          <a:stretch>
            <a:fillRect/>
          </a:stretch>
        </p:blipFill>
        <p:spPr>
          <a:xfrm>
            <a:off x="3675336" y="3320556"/>
            <a:ext cx="5976664" cy="1622907"/>
          </a:xfrm>
          <a:prstGeom prst="rect">
            <a:avLst/>
          </a:prstGeom>
        </p:spPr>
      </p:pic>
    </p:spTree>
    <p:extLst>
      <p:ext uri="{BB962C8B-B14F-4D97-AF65-F5344CB8AC3E}">
        <p14:creationId xmlns:p14="http://schemas.microsoft.com/office/powerpoint/2010/main" val="320607702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a:extLst>
              <a:ext uri="{FF2B5EF4-FFF2-40B4-BE49-F238E27FC236}">
                <a16:creationId xmlns:a16="http://schemas.microsoft.com/office/drawing/2014/main" id="{444D8C64-AE1C-419D-8EB4-85B9DB1513BD}"/>
              </a:ext>
            </a:extLst>
          </p:cNvPr>
          <p:cNvSpPr/>
          <p:nvPr/>
        </p:nvSpPr>
        <p:spPr>
          <a:xfrm>
            <a:off x="0" y="5593804"/>
            <a:ext cx="10160000" cy="144016"/>
          </a:xfrm>
          <a:prstGeom prst="rect">
            <a:avLst/>
          </a:prstGeom>
          <a:solidFill>
            <a:srgbClr val="1954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4" name="五边形 3"/>
          <p:cNvSpPr/>
          <p:nvPr/>
        </p:nvSpPr>
        <p:spPr>
          <a:xfrm>
            <a:off x="0" y="0"/>
            <a:ext cx="2559720" cy="576064"/>
          </a:xfrm>
          <a:prstGeom prst="homePlate">
            <a:avLst/>
          </a:prstGeom>
          <a:solidFill>
            <a:srgbClr val="1954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KECCAK algorithm</a:t>
            </a:r>
            <a:endParaRPr lang="zh-CN" altLang="en-US" b="1"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109" name="投影片編號版面配置區 108">
            <a:extLst>
              <a:ext uri="{FF2B5EF4-FFF2-40B4-BE49-F238E27FC236}">
                <a16:creationId xmlns:a16="http://schemas.microsoft.com/office/drawing/2014/main" id="{07869FFF-F26E-49B8-BE54-01298AFC9042}"/>
              </a:ext>
            </a:extLst>
          </p:cNvPr>
          <p:cNvSpPr>
            <a:spLocks noGrp="1"/>
          </p:cNvSpPr>
          <p:nvPr>
            <p:ph type="sldNum" sz="quarter" idx="12"/>
          </p:nvPr>
        </p:nvSpPr>
        <p:spPr/>
        <p:txBody>
          <a:bodyPr/>
          <a:lstStyle/>
          <a:p>
            <a:fld id="{64CE74CF-356A-4169-9D6E-C5675D7456C1}" type="slidenum">
              <a:rPr lang="zh-CN" altLang="en-US" smtClean="0"/>
              <a:t>37</a:t>
            </a:fld>
            <a:endParaRPr lang="zh-CN" altLang="en-US"/>
          </a:p>
        </p:txBody>
      </p:sp>
      <p:sp>
        <p:nvSpPr>
          <p:cNvPr id="61" name="文字方塊 60">
            <a:extLst>
              <a:ext uri="{FF2B5EF4-FFF2-40B4-BE49-F238E27FC236}">
                <a16:creationId xmlns:a16="http://schemas.microsoft.com/office/drawing/2014/main" id="{C90DA3E4-0797-4E3B-96E8-4C88139A3605}"/>
              </a:ext>
            </a:extLst>
          </p:cNvPr>
          <p:cNvSpPr txBox="1"/>
          <p:nvPr/>
        </p:nvSpPr>
        <p:spPr>
          <a:xfrm>
            <a:off x="-320600" y="672799"/>
            <a:ext cx="10326910" cy="4369401"/>
          </a:xfrm>
          <a:prstGeom prst="rect">
            <a:avLst/>
          </a:prstGeom>
          <a:noFill/>
        </p:spPr>
        <p:txBody>
          <a:bodyPr wrap="square" rtlCol="0">
            <a:spAutoFit/>
          </a:bodyPr>
          <a:lstStyle/>
          <a:p>
            <a:pPr marL="685800" lvl="1" indent="-228600">
              <a:lnSpc>
                <a:spcPct val="150000"/>
              </a:lnSpc>
              <a:spcBef>
                <a:spcPts val="500"/>
              </a:spcBef>
              <a:buFont typeface="Arial" panose="020B0604020202020204" pitchFamily="34" charset="0"/>
              <a:buChar char="•"/>
            </a:pPr>
            <a:r>
              <a:rPr lang="en-US" altLang="zh-TW" sz="2000" dirty="0">
                <a:latin typeface="Times New Roman" panose="02020603050405020304" pitchFamily="18" charset="0"/>
                <a:cs typeface="Segoe UI" panose="020B0502040204020203" pitchFamily="34" charset="0"/>
              </a:rPr>
              <a:t>KECCAK-p:</a:t>
            </a:r>
          </a:p>
          <a:p>
            <a:pPr marL="1143000" lvl="2" indent="-228600">
              <a:lnSpc>
                <a:spcPct val="150000"/>
              </a:lnSpc>
              <a:spcBef>
                <a:spcPts val="500"/>
              </a:spcBef>
              <a:buFont typeface="Arial" panose="020B0604020202020204" pitchFamily="34" charset="0"/>
              <a:buChar char="•"/>
            </a:pPr>
            <a:r>
              <a:rPr lang="en-US" altLang="zh-TW" dirty="0">
                <a:latin typeface="Times New Roman" panose="02020603050405020304" pitchFamily="18" charset="0"/>
                <a:cs typeface="Segoe UI" panose="020B0502040204020203" pitchFamily="34" charset="0"/>
              </a:rPr>
              <a:t>Includes five step mappings to achieve random mixing of data and make it highly secure.</a:t>
            </a:r>
          </a:p>
          <a:p>
            <a:pPr marL="1143000" lvl="2" indent="-228600">
              <a:lnSpc>
                <a:spcPct val="150000"/>
              </a:lnSpc>
              <a:spcBef>
                <a:spcPts val="500"/>
              </a:spcBef>
              <a:buFont typeface="Arial" panose="020B0604020202020204" pitchFamily="34" charset="0"/>
              <a:buChar char="•"/>
            </a:pPr>
            <a:r>
              <a:rPr lang="en-US" altLang="zh-TW" dirty="0">
                <a:latin typeface="Times New Roman" panose="02020603050405020304" pitchFamily="18" charset="0"/>
                <a:cs typeface="Segoe UI" panose="020B0502040204020203" pitchFamily="34" charset="0"/>
              </a:rPr>
              <a:t>The five step mappings that comprise a round of KECCAK-p[b, nr] are denoted by θ, ρ, π, χ, and ι.</a:t>
            </a:r>
          </a:p>
          <a:p>
            <a:pPr marL="685800" lvl="1" indent="-228600">
              <a:lnSpc>
                <a:spcPct val="150000"/>
              </a:lnSpc>
              <a:spcBef>
                <a:spcPts val="500"/>
              </a:spcBef>
              <a:buFont typeface="Arial" panose="020B0604020202020204" pitchFamily="34" charset="0"/>
              <a:buChar char="•"/>
            </a:pPr>
            <a:r>
              <a:rPr lang="en-US" altLang="zh-TW" sz="2000" dirty="0">
                <a:latin typeface="Times New Roman" panose="02020603050405020304" pitchFamily="18" charset="0"/>
                <a:cs typeface="Segoe UI" panose="020B0502040204020203" pitchFamily="34" charset="0"/>
              </a:rPr>
              <a:t>Sponge Construction</a:t>
            </a:r>
          </a:p>
          <a:p>
            <a:pPr marL="1143000" lvl="2" indent="-228600">
              <a:lnSpc>
                <a:spcPct val="150000"/>
              </a:lnSpc>
              <a:spcBef>
                <a:spcPts val="500"/>
              </a:spcBef>
              <a:buFont typeface="Arial" panose="020B0604020202020204" pitchFamily="34" charset="0"/>
              <a:buChar char="•"/>
            </a:pPr>
            <a:r>
              <a:rPr lang="en-US" altLang="zh-TW" dirty="0">
                <a:latin typeface="Times New Roman" panose="02020603050405020304" pitchFamily="18" charset="0"/>
                <a:cs typeface="Segoe UI" panose="020B0502040204020203" pitchFamily="34" charset="0"/>
              </a:rPr>
              <a:t>Absorbed: Input data is populated and XORed with internal state.</a:t>
            </a:r>
          </a:p>
          <a:p>
            <a:pPr marL="1143000" lvl="2" indent="-228600">
              <a:lnSpc>
                <a:spcPct val="150000"/>
              </a:lnSpc>
              <a:spcBef>
                <a:spcPts val="500"/>
              </a:spcBef>
              <a:buFont typeface="Arial" panose="020B0604020202020204" pitchFamily="34" charset="0"/>
              <a:buChar char="•"/>
            </a:pPr>
            <a:r>
              <a:rPr lang="en-US" altLang="zh-TW" dirty="0">
                <a:latin typeface="Times New Roman" panose="02020603050405020304" pitchFamily="18" charset="0"/>
                <a:cs typeface="Segoe UI" panose="020B0502040204020203" pitchFamily="34" charset="0"/>
              </a:rPr>
              <a:t>Squeezed: Squeeze out r bits as output each time and perform KECCAK-p permutation again. This process can be repeated until the desired output length is reached.</a:t>
            </a:r>
          </a:p>
          <a:p>
            <a:pPr marL="685800" lvl="1" indent="-228600">
              <a:lnSpc>
                <a:spcPct val="150000"/>
              </a:lnSpc>
              <a:spcBef>
                <a:spcPts val="500"/>
              </a:spcBef>
              <a:buFont typeface="Arial" panose="020B0604020202020204" pitchFamily="34" charset="0"/>
              <a:buChar char="•"/>
            </a:pPr>
            <a:r>
              <a:rPr lang="en-US" altLang="zh-TW" sz="2000" dirty="0">
                <a:latin typeface="Times New Roman" panose="02020603050405020304" pitchFamily="18" charset="0"/>
                <a:cs typeface="Segoe UI" panose="020B0502040204020203" pitchFamily="34" charset="0"/>
              </a:rPr>
              <a:t>Padding Rule (</a:t>
            </a:r>
            <a:r>
              <a:rPr lang="en-US" altLang="zh-TW" sz="2000" dirty="0"/>
              <a:t>pad10*1</a:t>
            </a:r>
            <a:r>
              <a:rPr lang="en-US" altLang="zh-TW" sz="2000" dirty="0">
                <a:latin typeface="Times New Roman" panose="02020603050405020304" pitchFamily="18" charset="0"/>
                <a:cs typeface="Segoe UI" panose="020B0502040204020203" pitchFamily="34" charset="0"/>
              </a:rPr>
              <a:t>)</a:t>
            </a:r>
          </a:p>
          <a:p>
            <a:pPr marL="1143000" lvl="2" indent="-228600">
              <a:lnSpc>
                <a:spcPct val="150000"/>
              </a:lnSpc>
              <a:spcBef>
                <a:spcPts val="500"/>
              </a:spcBef>
              <a:buFont typeface="Arial" panose="020B0604020202020204" pitchFamily="34" charset="0"/>
              <a:buChar char="•"/>
            </a:pPr>
            <a:r>
              <a:rPr lang="en-US" altLang="zh-TW" dirty="0">
                <a:latin typeface="Times New Roman" panose="02020603050405020304" pitchFamily="18" charset="0"/>
                <a:cs typeface="Segoe UI" panose="020B0502040204020203" pitchFamily="34" charset="0"/>
              </a:rPr>
              <a:t>Ensure that the input data length can meet the segmentation requirements of the sponge structure</a:t>
            </a:r>
          </a:p>
        </p:txBody>
      </p:sp>
    </p:spTree>
    <p:extLst>
      <p:ext uri="{BB962C8B-B14F-4D97-AF65-F5344CB8AC3E}">
        <p14:creationId xmlns:p14="http://schemas.microsoft.com/office/powerpoint/2010/main" val="40953379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a:extLst>
              <a:ext uri="{FF2B5EF4-FFF2-40B4-BE49-F238E27FC236}">
                <a16:creationId xmlns:a16="http://schemas.microsoft.com/office/drawing/2014/main" id="{444D8C64-AE1C-419D-8EB4-85B9DB1513BD}"/>
              </a:ext>
            </a:extLst>
          </p:cNvPr>
          <p:cNvSpPr/>
          <p:nvPr/>
        </p:nvSpPr>
        <p:spPr>
          <a:xfrm>
            <a:off x="0" y="5593804"/>
            <a:ext cx="10160000" cy="144016"/>
          </a:xfrm>
          <a:prstGeom prst="rect">
            <a:avLst/>
          </a:prstGeom>
          <a:solidFill>
            <a:srgbClr val="1954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4" name="五边形 3"/>
          <p:cNvSpPr/>
          <p:nvPr/>
        </p:nvSpPr>
        <p:spPr>
          <a:xfrm>
            <a:off x="0" y="0"/>
            <a:ext cx="2127672" cy="576064"/>
          </a:xfrm>
          <a:prstGeom prst="homePlate">
            <a:avLst/>
          </a:prstGeom>
          <a:solidFill>
            <a:srgbClr val="1954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Round function</a:t>
            </a:r>
            <a:endParaRPr lang="zh-CN" altLang="en-US" b="1"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109" name="投影片編號版面配置區 108">
            <a:extLst>
              <a:ext uri="{FF2B5EF4-FFF2-40B4-BE49-F238E27FC236}">
                <a16:creationId xmlns:a16="http://schemas.microsoft.com/office/drawing/2014/main" id="{07869FFF-F26E-49B8-BE54-01298AFC9042}"/>
              </a:ext>
            </a:extLst>
          </p:cNvPr>
          <p:cNvSpPr>
            <a:spLocks noGrp="1"/>
          </p:cNvSpPr>
          <p:nvPr>
            <p:ph type="sldNum" sz="quarter" idx="12"/>
          </p:nvPr>
        </p:nvSpPr>
        <p:spPr/>
        <p:txBody>
          <a:bodyPr/>
          <a:lstStyle/>
          <a:p>
            <a:fld id="{64CE74CF-356A-4169-9D6E-C5675D7456C1}" type="slidenum">
              <a:rPr lang="zh-CN" altLang="en-US" smtClean="0"/>
              <a:t>38</a:t>
            </a:fld>
            <a:endParaRPr lang="zh-CN" altLang="en-US"/>
          </a:p>
        </p:txBody>
      </p:sp>
      <p:sp>
        <p:nvSpPr>
          <p:cNvPr id="61" name="文字方塊 60">
            <a:extLst>
              <a:ext uri="{FF2B5EF4-FFF2-40B4-BE49-F238E27FC236}">
                <a16:creationId xmlns:a16="http://schemas.microsoft.com/office/drawing/2014/main" id="{C90DA3E4-0797-4E3B-96E8-4C88139A3605}"/>
              </a:ext>
            </a:extLst>
          </p:cNvPr>
          <p:cNvSpPr txBox="1"/>
          <p:nvPr/>
        </p:nvSpPr>
        <p:spPr>
          <a:xfrm>
            <a:off x="97451" y="697260"/>
            <a:ext cx="9965097" cy="1399357"/>
          </a:xfrm>
          <a:prstGeom prst="rect">
            <a:avLst/>
          </a:prstGeom>
          <a:noFill/>
        </p:spPr>
        <p:txBody>
          <a:bodyPr wrap="square" rtlCol="0">
            <a:spAutoFit/>
          </a:bodyPr>
          <a:lstStyle/>
          <a:p>
            <a:pPr marL="685800" lvl="1" indent="-228600">
              <a:lnSpc>
                <a:spcPct val="150000"/>
              </a:lnSpc>
              <a:spcBef>
                <a:spcPts val="500"/>
              </a:spcBef>
              <a:buFont typeface="Arial" panose="020B0604020202020204" pitchFamily="34" charset="0"/>
              <a:buChar char="•"/>
            </a:pPr>
            <a:r>
              <a:rPr lang="el-GR" altLang="zh-TW" sz="2000" dirty="0">
                <a:latin typeface="Times New Roman" panose="02020603050405020304" pitchFamily="18" charset="0"/>
                <a:cs typeface="Segoe UI" panose="020B0502040204020203" pitchFamily="34" charset="0"/>
              </a:rPr>
              <a:t>θ </a:t>
            </a:r>
            <a:r>
              <a:rPr lang="en-US" altLang="zh-TW" sz="2000" dirty="0">
                <a:latin typeface="Times New Roman" panose="02020603050405020304" pitchFamily="18" charset="0"/>
                <a:cs typeface="Segoe UI" panose="020B0502040204020203" pitchFamily="34" charset="0"/>
              </a:rPr>
              <a:t>mapping:</a:t>
            </a:r>
          </a:p>
          <a:p>
            <a:pPr marL="1143000" lvl="2" indent="-228600">
              <a:lnSpc>
                <a:spcPct val="150000"/>
              </a:lnSpc>
              <a:spcBef>
                <a:spcPts val="500"/>
              </a:spcBef>
              <a:buFont typeface="Arial" panose="020B0604020202020204" pitchFamily="34" charset="0"/>
              <a:buChar char="•"/>
            </a:pPr>
            <a:r>
              <a:rPr lang="en-US" altLang="zh-TW" dirty="0">
                <a:latin typeface="Times New Roman" panose="02020603050405020304" pitchFamily="18" charset="0"/>
                <a:cs typeface="Segoe UI" panose="020B0502040204020203" pitchFamily="34" charset="0"/>
              </a:rPr>
              <a:t>Theta mapping XORs each bit in the state and uses the values ​​from two vertically adjacent columns to affect all bits in each column.</a:t>
            </a:r>
          </a:p>
        </p:txBody>
      </p:sp>
      <p:grpSp>
        <p:nvGrpSpPr>
          <p:cNvPr id="9" name="群組 8">
            <a:extLst>
              <a:ext uri="{FF2B5EF4-FFF2-40B4-BE49-F238E27FC236}">
                <a16:creationId xmlns:a16="http://schemas.microsoft.com/office/drawing/2014/main" id="{5436B5A5-FC14-47C0-9467-2A20B451AD1D}"/>
              </a:ext>
            </a:extLst>
          </p:cNvPr>
          <p:cNvGrpSpPr/>
          <p:nvPr/>
        </p:nvGrpSpPr>
        <p:grpSpPr>
          <a:xfrm>
            <a:off x="327472" y="5898075"/>
            <a:ext cx="8004423" cy="2506309"/>
            <a:chOff x="327472" y="2593941"/>
            <a:chExt cx="8004423" cy="2506309"/>
          </a:xfrm>
        </p:grpSpPr>
        <p:pic>
          <p:nvPicPr>
            <p:cNvPr id="5" name="圖片 4">
              <a:extLst>
                <a:ext uri="{FF2B5EF4-FFF2-40B4-BE49-F238E27FC236}">
                  <a16:creationId xmlns:a16="http://schemas.microsoft.com/office/drawing/2014/main" id="{DB25DA82-FD15-4561-BEBC-850B7292B0B3}"/>
                </a:ext>
              </a:extLst>
            </p:cNvPr>
            <p:cNvPicPr>
              <a:picLocks noChangeAspect="1"/>
            </p:cNvPicPr>
            <p:nvPr/>
          </p:nvPicPr>
          <p:blipFill rotWithShape="1">
            <a:blip r:embed="rId3"/>
            <a:srcRect t="4049"/>
            <a:stretch/>
          </p:blipFill>
          <p:spPr>
            <a:xfrm>
              <a:off x="759520" y="3221801"/>
              <a:ext cx="7572375" cy="1878449"/>
            </a:xfrm>
            <a:prstGeom prst="rect">
              <a:avLst/>
            </a:prstGeom>
            <a:ln>
              <a:noFill/>
            </a:ln>
          </p:spPr>
        </p:pic>
        <p:pic>
          <p:nvPicPr>
            <p:cNvPr id="8" name="圖片 7">
              <a:extLst>
                <a:ext uri="{FF2B5EF4-FFF2-40B4-BE49-F238E27FC236}">
                  <a16:creationId xmlns:a16="http://schemas.microsoft.com/office/drawing/2014/main" id="{CC0231BD-8F7D-4896-A0D0-5FA893E2299E}"/>
                </a:ext>
              </a:extLst>
            </p:cNvPr>
            <p:cNvPicPr>
              <a:picLocks noChangeAspect="1"/>
            </p:cNvPicPr>
            <p:nvPr/>
          </p:nvPicPr>
          <p:blipFill rotWithShape="1">
            <a:blip r:embed="rId4"/>
            <a:srcRect b="79391"/>
            <a:stretch/>
          </p:blipFill>
          <p:spPr>
            <a:xfrm>
              <a:off x="327472" y="2593941"/>
              <a:ext cx="1991023" cy="432048"/>
            </a:xfrm>
            <a:prstGeom prst="rect">
              <a:avLst/>
            </a:prstGeom>
            <a:ln>
              <a:noFill/>
            </a:ln>
          </p:spPr>
        </p:pic>
        <p:pic>
          <p:nvPicPr>
            <p:cNvPr id="12" name="圖片 11">
              <a:extLst>
                <a:ext uri="{FF2B5EF4-FFF2-40B4-BE49-F238E27FC236}">
                  <a16:creationId xmlns:a16="http://schemas.microsoft.com/office/drawing/2014/main" id="{475CE494-DF78-4BFA-ABF3-1870AC1799B8}"/>
                </a:ext>
              </a:extLst>
            </p:cNvPr>
            <p:cNvPicPr>
              <a:picLocks noChangeAspect="1"/>
            </p:cNvPicPr>
            <p:nvPr/>
          </p:nvPicPr>
          <p:blipFill rotWithShape="1">
            <a:blip r:embed="rId4"/>
            <a:srcRect t="27980" r="25311" b="42842"/>
            <a:stretch/>
          </p:blipFill>
          <p:spPr>
            <a:xfrm>
              <a:off x="2364924" y="2632138"/>
              <a:ext cx="1274916" cy="524407"/>
            </a:xfrm>
            <a:prstGeom prst="rect">
              <a:avLst/>
            </a:prstGeom>
            <a:ln>
              <a:noFill/>
            </a:ln>
          </p:spPr>
        </p:pic>
        <p:pic>
          <p:nvPicPr>
            <p:cNvPr id="13" name="圖片 12">
              <a:extLst>
                <a:ext uri="{FF2B5EF4-FFF2-40B4-BE49-F238E27FC236}">
                  <a16:creationId xmlns:a16="http://schemas.microsoft.com/office/drawing/2014/main" id="{B9CC032E-7071-4937-86F4-DE36FB0429C2}"/>
                </a:ext>
              </a:extLst>
            </p:cNvPr>
            <p:cNvPicPr>
              <a:picLocks noChangeAspect="1"/>
            </p:cNvPicPr>
            <p:nvPr/>
          </p:nvPicPr>
          <p:blipFill rotWithShape="1">
            <a:blip r:embed="rId4"/>
            <a:srcRect t="67515"/>
            <a:stretch/>
          </p:blipFill>
          <p:spPr>
            <a:xfrm>
              <a:off x="3842541" y="2671949"/>
              <a:ext cx="1406331" cy="481013"/>
            </a:xfrm>
            <a:prstGeom prst="rect">
              <a:avLst/>
            </a:prstGeom>
            <a:ln>
              <a:noFill/>
            </a:ln>
          </p:spPr>
        </p:pic>
      </p:grpSp>
      <p:pic>
        <p:nvPicPr>
          <p:cNvPr id="11" name="圖片 10">
            <a:extLst>
              <a:ext uri="{FF2B5EF4-FFF2-40B4-BE49-F238E27FC236}">
                <a16:creationId xmlns:a16="http://schemas.microsoft.com/office/drawing/2014/main" id="{2B04B52D-33F8-4B1F-BA97-9537844FDE8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64489" y="2603325"/>
            <a:ext cx="6206685" cy="1942140"/>
          </a:xfrm>
          <a:prstGeom prst="rect">
            <a:avLst/>
          </a:prstGeom>
          <a:ln>
            <a:solidFill>
              <a:schemeClr val="tx1"/>
            </a:solidFill>
          </a:ln>
        </p:spPr>
      </p:pic>
      <p:pic>
        <p:nvPicPr>
          <p:cNvPr id="15" name="圖片 14">
            <a:extLst>
              <a:ext uri="{FF2B5EF4-FFF2-40B4-BE49-F238E27FC236}">
                <a16:creationId xmlns:a16="http://schemas.microsoft.com/office/drawing/2014/main" id="{81888247-2C91-41C3-9B9D-2BF9A3E5C8A7}"/>
              </a:ext>
            </a:extLst>
          </p:cNvPr>
          <p:cNvPicPr>
            <a:picLocks noChangeAspect="1"/>
          </p:cNvPicPr>
          <p:nvPr/>
        </p:nvPicPr>
        <p:blipFill>
          <a:blip r:embed="rId6"/>
          <a:stretch>
            <a:fillRect/>
          </a:stretch>
        </p:blipFill>
        <p:spPr>
          <a:xfrm>
            <a:off x="6808192" y="1814783"/>
            <a:ext cx="2743303" cy="2793030"/>
          </a:xfrm>
          <a:prstGeom prst="rect">
            <a:avLst/>
          </a:prstGeom>
        </p:spPr>
      </p:pic>
    </p:spTree>
    <p:extLst>
      <p:ext uri="{BB962C8B-B14F-4D97-AF65-F5344CB8AC3E}">
        <p14:creationId xmlns:p14="http://schemas.microsoft.com/office/powerpoint/2010/main" val="5482970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a:extLst>
              <a:ext uri="{FF2B5EF4-FFF2-40B4-BE49-F238E27FC236}">
                <a16:creationId xmlns:a16="http://schemas.microsoft.com/office/drawing/2014/main" id="{444D8C64-AE1C-419D-8EB4-85B9DB1513BD}"/>
              </a:ext>
            </a:extLst>
          </p:cNvPr>
          <p:cNvSpPr/>
          <p:nvPr/>
        </p:nvSpPr>
        <p:spPr>
          <a:xfrm>
            <a:off x="0" y="5593804"/>
            <a:ext cx="10160000" cy="144016"/>
          </a:xfrm>
          <a:prstGeom prst="rect">
            <a:avLst/>
          </a:prstGeom>
          <a:solidFill>
            <a:srgbClr val="1954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4" name="五边形 3"/>
          <p:cNvSpPr/>
          <p:nvPr/>
        </p:nvSpPr>
        <p:spPr>
          <a:xfrm>
            <a:off x="0" y="0"/>
            <a:ext cx="2127672" cy="576064"/>
          </a:xfrm>
          <a:prstGeom prst="homePlate">
            <a:avLst/>
          </a:prstGeom>
          <a:solidFill>
            <a:srgbClr val="1954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Round function</a:t>
            </a:r>
            <a:endParaRPr lang="zh-CN" altLang="en-US" b="1"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109" name="投影片編號版面配置區 108">
            <a:extLst>
              <a:ext uri="{FF2B5EF4-FFF2-40B4-BE49-F238E27FC236}">
                <a16:creationId xmlns:a16="http://schemas.microsoft.com/office/drawing/2014/main" id="{07869FFF-F26E-49B8-BE54-01298AFC9042}"/>
              </a:ext>
            </a:extLst>
          </p:cNvPr>
          <p:cNvSpPr>
            <a:spLocks noGrp="1"/>
          </p:cNvSpPr>
          <p:nvPr>
            <p:ph type="sldNum" sz="quarter" idx="12"/>
          </p:nvPr>
        </p:nvSpPr>
        <p:spPr/>
        <p:txBody>
          <a:bodyPr/>
          <a:lstStyle/>
          <a:p>
            <a:fld id="{64CE74CF-356A-4169-9D6E-C5675D7456C1}" type="slidenum">
              <a:rPr lang="zh-CN" altLang="en-US" smtClean="0"/>
              <a:t>39</a:t>
            </a:fld>
            <a:endParaRPr lang="zh-CN" altLang="en-US"/>
          </a:p>
        </p:txBody>
      </p:sp>
      <p:sp>
        <p:nvSpPr>
          <p:cNvPr id="61" name="文字方塊 60">
            <a:extLst>
              <a:ext uri="{FF2B5EF4-FFF2-40B4-BE49-F238E27FC236}">
                <a16:creationId xmlns:a16="http://schemas.microsoft.com/office/drawing/2014/main" id="{C90DA3E4-0797-4E3B-96E8-4C88139A3605}"/>
              </a:ext>
            </a:extLst>
          </p:cNvPr>
          <p:cNvSpPr txBox="1"/>
          <p:nvPr/>
        </p:nvSpPr>
        <p:spPr>
          <a:xfrm>
            <a:off x="97451" y="554730"/>
            <a:ext cx="9965097" cy="1399357"/>
          </a:xfrm>
          <a:prstGeom prst="rect">
            <a:avLst/>
          </a:prstGeom>
          <a:noFill/>
        </p:spPr>
        <p:txBody>
          <a:bodyPr wrap="square" rtlCol="0">
            <a:spAutoFit/>
          </a:bodyPr>
          <a:lstStyle/>
          <a:p>
            <a:pPr marL="685800" lvl="1" indent="-228600">
              <a:lnSpc>
                <a:spcPct val="150000"/>
              </a:lnSpc>
              <a:spcBef>
                <a:spcPts val="500"/>
              </a:spcBef>
              <a:buFont typeface="Arial" panose="020B0604020202020204" pitchFamily="34" charset="0"/>
              <a:buChar char="•"/>
            </a:pPr>
            <a:r>
              <a:rPr lang="el-GR" altLang="zh-TW" sz="2000" dirty="0"/>
              <a:t>ρ</a:t>
            </a:r>
            <a:r>
              <a:rPr lang="el-GR" altLang="zh-TW" sz="2000" dirty="0">
                <a:latin typeface="Times New Roman" panose="02020603050405020304" pitchFamily="18" charset="0"/>
                <a:cs typeface="Segoe UI" panose="020B0502040204020203" pitchFamily="34" charset="0"/>
              </a:rPr>
              <a:t> </a:t>
            </a:r>
            <a:r>
              <a:rPr lang="en-US" altLang="zh-TW" sz="2000" dirty="0">
                <a:latin typeface="Times New Roman" panose="02020603050405020304" pitchFamily="18" charset="0"/>
                <a:cs typeface="Segoe UI" panose="020B0502040204020203" pitchFamily="34" charset="0"/>
              </a:rPr>
              <a:t>mapping:</a:t>
            </a:r>
          </a:p>
          <a:p>
            <a:pPr marL="1143000" lvl="2" indent="-228600">
              <a:lnSpc>
                <a:spcPct val="150000"/>
              </a:lnSpc>
              <a:spcBef>
                <a:spcPts val="500"/>
              </a:spcBef>
              <a:buFont typeface="Arial" panose="020B0604020202020204" pitchFamily="34" charset="0"/>
              <a:buChar char="•"/>
            </a:pPr>
            <a:r>
              <a:rPr lang="el-GR" altLang="zh-TW" dirty="0">
                <a:latin typeface="Times New Roman" panose="02020603050405020304" pitchFamily="18" charset="0"/>
                <a:cs typeface="Segoe UI" panose="020B0502040204020203" pitchFamily="34" charset="0"/>
              </a:rPr>
              <a:t>ρ</a:t>
            </a:r>
            <a:r>
              <a:rPr lang="en-US" altLang="zh-TW" dirty="0">
                <a:latin typeface="Times New Roman" panose="02020603050405020304" pitchFamily="18" charset="0"/>
                <a:cs typeface="Segoe UI" panose="020B0502040204020203" pitchFamily="34" charset="0"/>
              </a:rPr>
              <a:t> mapping rotates each bit by a specific number of bits, determined by its row and column position.</a:t>
            </a:r>
          </a:p>
        </p:txBody>
      </p:sp>
      <p:grpSp>
        <p:nvGrpSpPr>
          <p:cNvPr id="9" name="群組 8">
            <a:extLst>
              <a:ext uri="{FF2B5EF4-FFF2-40B4-BE49-F238E27FC236}">
                <a16:creationId xmlns:a16="http://schemas.microsoft.com/office/drawing/2014/main" id="{5436B5A5-FC14-47C0-9467-2A20B451AD1D}"/>
              </a:ext>
            </a:extLst>
          </p:cNvPr>
          <p:cNvGrpSpPr/>
          <p:nvPr/>
        </p:nvGrpSpPr>
        <p:grpSpPr>
          <a:xfrm>
            <a:off x="327472" y="5898075"/>
            <a:ext cx="8004423" cy="2506309"/>
            <a:chOff x="327472" y="2593941"/>
            <a:chExt cx="8004423" cy="2506309"/>
          </a:xfrm>
        </p:grpSpPr>
        <p:pic>
          <p:nvPicPr>
            <p:cNvPr id="5" name="圖片 4">
              <a:extLst>
                <a:ext uri="{FF2B5EF4-FFF2-40B4-BE49-F238E27FC236}">
                  <a16:creationId xmlns:a16="http://schemas.microsoft.com/office/drawing/2014/main" id="{DB25DA82-FD15-4561-BEBC-850B7292B0B3}"/>
                </a:ext>
              </a:extLst>
            </p:cNvPr>
            <p:cNvPicPr>
              <a:picLocks noChangeAspect="1"/>
            </p:cNvPicPr>
            <p:nvPr/>
          </p:nvPicPr>
          <p:blipFill rotWithShape="1">
            <a:blip r:embed="rId3"/>
            <a:srcRect t="4049"/>
            <a:stretch/>
          </p:blipFill>
          <p:spPr>
            <a:xfrm>
              <a:off x="759520" y="3221801"/>
              <a:ext cx="7572375" cy="1878449"/>
            </a:xfrm>
            <a:prstGeom prst="rect">
              <a:avLst/>
            </a:prstGeom>
            <a:ln>
              <a:noFill/>
            </a:ln>
          </p:spPr>
        </p:pic>
        <p:pic>
          <p:nvPicPr>
            <p:cNvPr id="8" name="圖片 7">
              <a:extLst>
                <a:ext uri="{FF2B5EF4-FFF2-40B4-BE49-F238E27FC236}">
                  <a16:creationId xmlns:a16="http://schemas.microsoft.com/office/drawing/2014/main" id="{CC0231BD-8F7D-4896-A0D0-5FA893E2299E}"/>
                </a:ext>
              </a:extLst>
            </p:cNvPr>
            <p:cNvPicPr>
              <a:picLocks noChangeAspect="1"/>
            </p:cNvPicPr>
            <p:nvPr/>
          </p:nvPicPr>
          <p:blipFill rotWithShape="1">
            <a:blip r:embed="rId4"/>
            <a:srcRect b="79391"/>
            <a:stretch/>
          </p:blipFill>
          <p:spPr>
            <a:xfrm>
              <a:off x="327472" y="2593941"/>
              <a:ext cx="1991023" cy="432048"/>
            </a:xfrm>
            <a:prstGeom prst="rect">
              <a:avLst/>
            </a:prstGeom>
            <a:ln>
              <a:noFill/>
            </a:ln>
          </p:spPr>
        </p:pic>
        <p:pic>
          <p:nvPicPr>
            <p:cNvPr id="12" name="圖片 11">
              <a:extLst>
                <a:ext uri="{FF2B5EF4-FFF2-40B4-BE49-F238E27FC236}">
                  <a16:creationId xmlns:a16="http://schemas.microsoft.com/office/drawing/2014/main" id="{475CE494-DF78-4BFA-ABF3-1870AC1799B8}"/>
                </a:ext>
              </a:extLst>
            </p:cNvPr>
            <p:cNvPicPr>
              <a:picLocks noChangeAspect="1"/>
            </p:cNvPicPr>
            <p:nvPr/>
          </p:nvPicPr>
          <p:blipFill rotWithShape="1">
            <a:blip r:embed="rId4"/>
            <a:srcRect t="27980" r="25311" b="42842"/>
            <a:stretch/>
          </p:blipFill>
          <p:spPr>
            <a:xfrm>
              <a:off x="2364924" y="2632138"/>
              <a:ext cx="1274916" cy="524407"/>
            </a:xfrm>
            <a:prstGeom prst="rect">
              <a:avLst/>
            </a:prstGeom>
            <a:ln>
              <a:noFill/>
            </a:ln>
          </p:spPr>
        </p:pic>
        <p:pic>
          <p:nvPicPr>
            <p:cNvPr id="13" name="圖片 12">
              <a:extLst>
                <a:ext uri="{FF2B5EF4-FFF2-40B4-BE49-F238E27FC236}">
                  <a16:creationId xmlns:a16="http://schemas.microsoft.com/office/drawing/2014/main" id="{B9CC032E-7071-4937-86F4-DE36FB0429C2}"/>
                </a:ext>
              </a:extLst>
            </p:cNvPr>
            <p:cNvPicPr>
              <a:picLocks noChangeAspect="1"/>
            </p:cNvPicPr>
            <p:nvPr/>
          </p:nvPicPr>
          <p:blipFill rotWithShape="1">
            <a:blip r:embed="rId4"/>
            <a:srcRect t="67515"/>
            <a:stretch/>
          </p:blipFill>
          <p:spPr>
            <a:xfrm>
              <a:off x="3842541" y="2671949"/>
              <a:ext cx="1406331" cy="481013"/>
            </a:xfrm>
            <a:prstGeom prst="rect">
              <a:avLst/>
            </a:prstGeom>
            <a:ln>
              <a:noFill/>
            </a:ln>
          </p:spPr>
        </p:pic>
      </p:grpSp>
      <p:grpSp>
        <p:nvGrpSpPr>
          <p:cNvPr id="17" name="群組 16">
            <a:extLst>
              <a:ext uri="{FF2B5EF4-FFF2-40B4-BE49-F238E27FC236}">
                <a16:creationId xmlns:a16="http://schemas.microsoft.com/office/drawing/2014/main" id="{FF8DD452-6FCA-4E55-AE33-3FCD4B9A7783}"/>
              </a:ext>
            </a:extLst>
          </p:cNvPr>
          <p:cNvGrpSpPr/>
          <p:nvPr/>
        </p:nvGrpSpPr>
        <p:grpSpPr>
          <a:xfrm>
            <a:off x="359598" y="5938841"/>
            <a:ext cx="8372216" cy="2182516"/>
            <a:chOff x="759520" y="2456159"/>
            <a:chExt cx="8372216" cy="2182516"/>
          </a:xfrm>
        </p:grpSpPr>
        <p:pic>
          <p:nvPicPr>
            <p:cNvPr id="7" name="圖片 6">
              <a:extLst>
                <a:ext uri="{FF2B5EF4-FFF2-40B4-BE49-F238E27FC236}">
                  <a16:creationId xmlns:a16="http://schemas.microsoft.com/office/drawing/2014/main" id="{A8396841-936E-40FE-A698-0A3931C11838}"/>
                </a:ext>
              </a:extLst>
            </p:cNvPr>
            <p:cNvPicPr>
              <a:picLocks noChangeAspect="1"/>
            </p:cNvPicPr>
            <p:nvPr/>
          </p:nvPicPr>
          <p:blipFill rotWithShape="1">
            <a:blip r:embed="rId5"/>
            <a:srcRect t="71891"/>
            <a:stretch/>
          </p:blipFill>
          <p:spPr>
            <a:xfrm>
              <a:off x="759520" y="2890164"/>
              <a:ext cx="5629275" cy="819280"/>
            </a:xfrm>
            <a:prstGeom prst="rect">
              <a:avLst/>
            </a:prstGeom>
          </p:spPr>
        </p:pic>
        <p:pic>
          <p:nvPicPr>
            <p:cNvPr id="14" name="圖片 13">
              <a:extLst>
                <a:ext uri="{FF2B5EF4-FFF2-40B4-BE49-F238E27FC236}">
                  <a16:creationId xmlns:a16="http://schemas.microsoft.com/office/drawing/2014/main" id="{7B1BA3CC-B51F-4010-A5EF-B29ECF353A54}"/>
                </a:ext>
              </a:extLst>
            </p:cNvPr>
            <p:cNvPicPr>
              <a:picLocks noChangeAspect="1"/>
            </p:cNvPicPr>
            <p:nvPr/>
          </p:nvPicPr>
          <p:blipFill rotWithShape="1">
            <a:blip r:embed="rId6"/>
            <a:srcRect t="11667" b="7033"/>
            <a:stretch/>
          </p:blipFill>
          <p:spPr>
            <a:xfrm>
              <a:off x="1073586" y="3686175"/>
              <a:ext cx="8058150" cy="952500"/>
            </a:xfrm>
            <a:prstGeom prst="rect">
              <a:avLst/>
            </a:prstGeom>
          </p:spPr>
        </p:pic>
        <p:pic>
          <p:nvPicPr>
            <p:cNvPr id="19" name="圖片 18">
              <a:extLst>
                <a:ext uri="{FF2B5EF4-FFF2-40B4-BE49-F238E27FC236}">
                  <a16:creationId xmlns:a16="http://schemas.microsoft.com/office/drawing/2014/main" id="{94B79D16-CC28-4E45-B0FE-FAF410743B01}"/>
                </a:ext>
              </a:extLst>
            </p:cNvPr>
            <p:cNvPicPr>
              <a:picLocks noChangeAspect="1"/>
            </p:cNvPicPr>
            <p:nvPr/>
          </p:nvPicPr>
          <p:blipFill rotWithShape="1">
            <a:blip r:embed="rId5"/>
            <a:srcRect r="68310" b="89650"/>
            <a:stretch/>
          </p:blipFill>
          <p:spPr>
            <a:xfrm>
              <a:off x="761604" y="2456159"/>
              <a:ext cx="1783916" cy="301653"/>
            </a:xfrm>
            <a:prstGeom prst="rect">
              <a:avLst/>
            </a:prstGeom>
          </p:spPr>
        </p:pic>
        <p:pic>
          <p:nvPicPr>
            <p:cNvPr id="20" name="圖片 19">
              <a:extLst>
                <a:ext uri="{FF2B5EF4-FFF2-40B4-BE49-F238E27FC236}">
                  <a16:creationId xmlns:a16="http://schemas.microsoft.com/office/drawing/2014/main" id="{EAC2BEE1-9ECF-4C50-BE2B-5B3B030BEA99}"/>
                </a:ext>
              </a:extLst>
            </p:cNvPr>
            <p:cNvPicPr>
              <a:picLocks noChangeAspect="1"/>
            </p:cNvPicPr>
            <p:nvPr/>
          </p:nvPicPr>
          <p:blipFill rotWithShape="1">
            <a:blip r:embed="rId5"/>
            <a:srcRect t="18330" r="76975" b="64376"/>
            <a:stretch/>
          </p:blipFill>
          <p:spPr>
            <a:xfrm>
              <a:off x="2546397" y="2483200"/>
              <a:ext cx="1296144" cy="504056"/>
            </a:xfrm>
            <a:prstGeom prst="rect">
              <a:avLst/>
            </a:prstGeom>
          </p:spPr>
        </p:pic>
        <p:pic>
          <p:nvPicPr>
            <p:cNvPr id="21" name="圖片 20">
              <a:extLst>
                <a:ext uri="{FF2B5EF4-FFF2-40B4-BE49-F238E27FC236}">
                  <a16:creationId xmlns:a16="http://schemas.microsoft.com/office/drawing/2014/main" id="{0F711421-4133-482D-8BCF-B210C9656EA6}"/>
                </a:ext>
              </a:extLst>
            </p:cNvPr>
            <p:cNvPicPr>
              <a:picLocks noChangeAspect="1"/>
            </p:cNvPicPr>
            <p:nvPr/>
          </p:nvPicPr>
          <p:blipFill rotWithShape="1">
            <a:blip r:embed="rId5"/>
            <a:srcRect l="1219" t="45336" r="75756" b="37370"/>
            <a:stretch/>
          </p:blipFill>
          <p:spPr>
            <a:xfrm>
              <a:off x="3952728" y="2483200"/>
              <a:ext cx="1296144" cy="504056"/>
            </a:xfrm>
            <a:prstGeom prst="rect">
              <a:avLst/>
            </a:prstGeom>
          </p:spPr>
        </p:pic>
      </p:grpSp>
      <p:pic>
        <p:nvPicPr>
          <p:cNvPr id="22" name="圖片 21">
            <a:extLst>
              <a:ext uri="{FF2B5EF4-FFF2-40B4-BE49-F238E27FC236}">
                <a16:creationId xmlns:a16="http://schemas.microsoft.com/office/drawing/2014/main" id="{F1A2CEA5-D4CA-4EB3-AB4F-663B42D31BE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919760" y="1719765"/>
            <a:ext cx="6667940" cy="1738695"/>
          </a:xfrm>
          <a:prstGeom prst="rect">
            <a:avLst/>
          </a:prstGeom>
          <a:ln>
            <a:solidFill>
              <a:schemeClr val="tx1"/>
            </a:solidFill>
          </a:ln>
        </p:spPr>
      </p:pic>
      <p:pic>
        <p:nvPicPr>
          <p:cNvPr id="24" name="圖片 23">
            <a:extLst>
              <a:ext uri="{FF2B5EF4-FFF2-40B4-BE49-F238E27FC236}">
                <a16:creationId xmlns:a16="http://schemas.microsoft.com/office/drawing/2014/main" id="{753618D4-DC94-4323-9B82-0D31151D4FBC}"/>
              </a:ext>
            </a:extLst>
          </p:cNvPr>
          <p:cNvPicPr>
            <a:picLocks noChangeAspect="1"/>
          </p:cNvPicPr>
          <p:nvPr/>
        </p:nvPicPr>
        <p:blipFill rotWithShape="1">
          <a:blip r:embed="rId8"/>
          <a:srcRect l="2150" t="2965" r="2175" b="22947"/>
          <a:stretch/>
        </p:blipFill>
        <p:spPr>
          <a:xfrm>
            <a:off x="5843284" y="3621942"/>
            <a:ext cx="3744416" cy="1647028"/>
          </a:xfrm>
          <a:prstGeom prst="rect">
            <a:avLst/>
          </a:prstGeom>
        </p:spPr>
      </p:pic>
      <p:pic>
        <p:nvPicPr>
          <p:cNvPr id="26" name="圖片 25">
            <a:extLst>
              <a:ext uri="{FF2B5EF4-FFF2-40B4-BE49-F238E27FC236}">
                <a16:creationId xmlns:a16="http://schemas.microsoft.com/office/drawing/2014/main" id="{2B2E2EAD-C2F6-48BB-82CA-869FEFD6F0A1}"/>
              </a:ext>
            </a:extLst>
          </p:cNvPr>
          <p:cNvPicPr>
            <a:picLocks noChangeAspect="1"/>
          </p:cNvPicPr>
          <p:nvPr/>
        </p:nvPicPr>
        <p:blipFill rotWithShape="1">
          <a:blip r:embed="rId9"/>
          <a:srcRect l="3153" t="3930" b="20604"/>
          <a:stretch/>
        </p:blipFill>
        <p:spPr>
          <a:xfrm>
            <a:off x="417590" y="3656912"/>
            <a:ext cx="4753914" cy="1685632"/>
          </a:xfrm>
          <a:prstGeom prst="rect">
            <a:avLst/>
          </a:prstGeom>
        </p:spPr>
      </p:pic>
    </p:spTree>
    <p:extLst>
      <p:ext uri="{BB962C8B-B14F-4D97-AF65-F5344CB8AC3E}">
        <p14:creationId xmlns:p14="http://schemas.microsoft.com/office/powerpoint/2010/main" val="38310611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a:extLst>
              <a:ext uri="{FF2B5EF4-FFF2-40B4-BE49-F238E27FC236}">
                <a16:creationId xmlns:a16="http://schemas.microsoft.com/office/drawing/2014/main" id="{23752B34-7D46-44F6-889B-CF50E6237BAC}"/>
              </a:ext>
            </a:extLst>
          </p:cNvPr>
          <p:cNvPicPr>
            <a:picLocks noChangeAspect="1"/>
          </p:cNvPicPr>
          <p:nvPr/>
        </p:nvPicPr>
        <p:blipFill rotWithShape="1">
          <a:blip r:embed="rId3"/>
          <a:srcRect l="4703" b="1760"/>
          <a:stretch/>
        </p:blipFill>
        <p:spPr>
          <a:xfrm>
            <a:off x="8046016" y="3317247"/>
            <a:ext cx="2006699" cy="1937523"/>
          </a:xfrm>
          <a:prstGeom prst="rect">
            <a:avLst/>
          </a:prstGeom>
          <a:solidFill>
            <a:srgbClr val="0094D9"/>
          </a:solidFill>
        </p:spPr>
      </p:pic>
      <p:sp>
        <p:nvSpPr>
          <p:cNvPr id="16" name="矩形 15">
            <a:extLst>
              <a:ext uri="{FF2B5EF4-FFF2-40B4-BE49-F238E27FC236}">
                <a16:creationId xmlns:a16="http://schemas.microsoft.com/office/drawing/2014/main" id="{444D8C64-AE1C-419D-8EB4-85B9DB1513BD}"/>
              </a:ext>
            </a:extLst>
          </p:cNvPr>
          <p:cNvSpPr/>
          <p:nvPr/>
        </p:nvSpPr>
        <p:spPr>
          <a:xfrm>
            <a:off x="0" y="5593804"/>
            <a:ext cx="10160000" cy="144016"/>
          </a:xfrm>
          <a:prstGeom prst="rect">
            <a:avLst/>
          </a:prstGeom>
          <a:solidFill>
            <a:srgbClr val="1954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17" name="文字方塊 16">
            <a:extLst>
              <a:ext uri="{FF2B5EF4-FFF2-40B4-BE49-F238E27FC236}">
                <a16:creationId xmlns:a16="http://schemas.microsoft.com/office/drawing/2014/main" id="{BE3CCF74-590F-497D-805B-FA47E18F79DE}"/>
              </a:ext>
            </a:extLst>
          </p:cNvPr>
          <p:cNvSpPr txBox="1"/>
          <p:nvPr/>
        </p:nvSpPr>
        <p:spPr>
          <a:xfrm>
            <a:off x="9714160" y="5341995"/>
            <a:ext cx="338555" cy="276999"/>
          </a:xfrm>
          <a:prstGeom prst="rect">
            <a:avLst/>
          </a:prstGeom>
          <a:solidFill>
            <a:srgbClr val="F2F2F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rtlCol="0">
            <a:spAutoFit/>
          </a:bodyPr>
          <a:lstStyle>
            <a:defPPr>
              <a:defRPr lang="zh-CN"/>
            </a:defPPr>
            <a:lvl1pPr algn="ctr">
              <a:defRPr sz="1200">
                <a:latin typeface="Times New Roman" panose="02020603050405020304" pitchFamily="18" charset="0"/>
                <a:ea typeface="微軟正黑體" panose="020B0604030504040204" pitchFamily="34" charset="-120"/>
                <a:cs typeface="Times New Roman" panose="02020603050405020304" pitchFamily="18" charset="0"/>
              </a:defRPr>
            </a:lvl1pPr>
          </a:lstStyle>
          <a:p>
            <a:fld id="{19A49D38-1635-49F9-B1EF-5073AC75FB01}" type="slidenum">
              <a:rPr lang="zh-TW" altLang="en-US"/>
              <a:pPr/>
              <a:t>4</a:t>
            </a:fld>
            <a:endParaRPr lang="zh-TW" altLang="en-US" dirty="0"/>
          </a:p>
        </p:txBody>
      </p:sp>
      <p:sp>
        <p:nvSpPr>
          <p:cNvPr id="4" name="五边形 3"/>
          <p:cNvSpPr/>
          <p:nvPr/>
        </p:nvSpPr>
        <p:spPr>
          <a:xfrm>
            <a:off x="0" y="0"/>
            <a:ext cx="3419872" cy="576064"/>
          </a:xfrm>
          <a:prstGeom prst="homePlate">
            <a:avLst/>
          </a:prstGeom>
          <a:solidFill>
            <a:srgbClr val="1954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NIST FIPS 203</a:t>
            </a:r>
            <a:endParaRPr lang="zh-CN" altLang="en-US" b="1"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6" name="文字方塊 5">
            <a:extLst>
              <a:ext uri="{FF2B5EF4-FFF2-40B4-BE49-F238E27FC236}">
                <a16:creationId xmlns:a16="http://schemas.microsoft.com/office/drawing/2014/main" id="{288A8F03-FC88-46DE-A0B5-9785EAEF26A2}"/>
              </a:ext>
            </a:extLst>
          </p:cNvPr>
          <p:cNvSpPr txBox="1"/>
          <p:nvPr/>
        </p:nvSpPr>
        <p:spPr>
          <a:xfrm>
            <a:off x="543496" y="714959"/>
            <a:ext cx="8363006" cy="2871107"/>
          </a:xfrm>
          <a:prstGeom prst="rect">
            <a:avLst/>
          </a:prstGeom>
          <a:noFill/>
        </p:spPr>
        <p:txBody>
          <a:bodyPr wrap="square" rtlCol="0">
            <a:spAutoFit/>
          </a:bodyPr>
          <a:lstStyle/>
          <a:p>
            <a:pPr marL="685800" lvl="1" indent="-228600">
              <a:lnSpc>
                <a:spcPct val="150000"/>
              </a:lnSpc>
              <a:spcBef>
                <a:spcPts val="500"/>
              </a:spcBef>
              <a:buFont typeface="Arial" panose="020B0604020202020204" pitchFamily="34" charset="0"/>
              <a:buChar char="•"/>
            </a:pPr>
            <a:r>
              <a:rPr lang="en-US" altLang="zh-TW" sz="2000" dirty="0">
                <a:latin typeface="Times New Roman" panose="02020603050405020304" pitchFamily="18" charset="0"/>
                <a:cs typeface="Segoe UI" panose="020B0502040204020203" pitchFamily="34" charset="0"/>
              </a:rPr>
              <a:t>This document is the Federal Information Processing Standard (FIPS) 203 draft released by the National Institute of Standards and Technology (NIST). The release date of the document is August 24, 2023.</a:t>
            </a:r>
          </a:p>
          <a:p>
            <a:pPr marL="685800" lvl="1" indent="-228600">
              <a:lnSpc>
                <a:spcPct val="150000"/>
              </a:lnSpc>
              <a:spcBef>
                <a:spcPts val="500"/>
              </a:spcBef>
              <a:buFont typeface="Arial" panose="020B0604020202020204" pitchFamily="34" charset="0"/>
              <a:buChar char="•"/>
            </a:pPr>
            <a:r>
              <a:rPr lang="en-US" altLang="zh-TW" sz="2000" dirty="0">
                <a:latin typeface="Times New Roman" panose="02020603050405020304" pitchFamily="18" charset="0"/>
                <a:cs typeface="Segoe UI" panose="020B0502040204020203" pitchFamily="34" charset="0"/>
              </a:rPr>
              <a:t>Due to the rapid development of quantum computers, existing public key cryptography systems may become insecure under attacks by quantum computers.</a:t>
            </a:r>
          </a:p>
        </p:txBody>
      </p:sp>
    </p:spTree>
    <p:extLst>
      <p:ext uri="{BB962C8B-B14F-4D97-AF65-F5344CB8AC3E}">
        <p14:creationId xmlns:p14="http://schemas.microsoft.com/office/powerpoint/2010/main" val="97133599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a:extLst>
              <a:ext uri="{FF2B5EF4-FFF2-40B4-BE49-F238E27FC236}">
                <a16:creationId xmlns:a16="http://schemas.microsoft.com/office/drawing/2014/main" id="{444D8C64-AE1C-419D-8EB4-85B9DB1513BD}"/>
              </a:ext>
            </a:extLst>
          </p:cNvPr>
          <p:cNvSpPr/>
          <p:nvPr/>
        </p:nvSpPr>
        <p:spPr>
          <a:xfrm>
            <a:off x="0" y="5593804"/>
            <a:ext cx="10160000" cy="144016"/>
          </a:xfrm>
          <a:prstGeom prst="rect">
            <a:avLst/>
          </a:prstGeom>
          <a:solidFill>
            <a:srgbClr val="1954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4" name="五边形 3"/>
          <p:cNvSpPr/>
          <p:nvPr/>
        </p:nvSpPr>
        <p:spPr>
          <a:xfrm>
            <a:off x="0" y="0"/>
            <a:ext cx="2127672" cy="576064"/>
          </a:xfrm>
          <a:prstGeom prst="homePlate">
            <a:avLst/>
          </a:prstGeom>
          <a:solidFill>
            <a:srgbClr val="1954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Round function</a:t>
            </a:r>
            <a:endParaRPr lang="zh-CN" altLang="en-US" b="1"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109" name="投影片編號版面配置區 108">
            <a:extLst>
              <a:ext uri="{FF2B5EF4-FFF2-40B4-BE49-F238E27FC236}">
                <a16:creationId xmlns:a16="http://schemas.microsoft.com/office/drawing/2014/main" id="{07869FFF-F26E-49B8-BE54-01298AFC9042}"/>
              </a:ext>
            </a:extLst>
          </p:cNvPr>
          <p:cNvSpPr>
            <a:spLocks noGrp="1"/>
          </p:cNvSpPr>
          <p:nvPr>
            <p:ph type="sldNum" sz="quarter" idx="12"/>
          </p:nvPr>
        </p:nvSpPr>
        <p:spPr/>
        <p:txBody>
          <a:bodyPr/>
          <a:lstStyle/>
          <a:p>
            <a:fld id="{64CE74CF-356A-4169-9D6E-C5675D7456C1}" type="slidenum">
              <a:rPr lang="zh-CN" altLang="en-US" smtClean="0"/>
              <a:t>40</a:t>
            </a:fld>
            <a:endParaRPr lang="zh-CN" altLang="en-US"/>
          </a:p>
        </p:txBody>
      </p:sp>
      <p:pic>
        <p:nvPicPr>
          <p:cNvPr id="3" name="圖片 2">
            <a:extLst>
              <a:ext uri="{FF2B5EF4-FFF2-40B4-BE49-F238E27FC236}">
                <a16:creationId xmlns:a16="http://schemas.microsoft.com/office/drawing/2014/main" id="{722BF1CB-5B4A-4CB3-995E-7C0D55162512}"/>
              </a:ext>
            </a:extLst>
          </p:cNvPr>
          <p:cNvPicPr>
            <a:picLocks noChangeAspect="1"/>
          </p:cNvPicPr>
          <p:nvPr/>
        </p:nvPicPr>
        <p:blipFill>
          <a:blip r:embed="rId3"/>
          <a:stretch>
            <a:fillRect/>
          </a:stretch>
        </p:blipFill>
        <p:spPr>
          <a:xfrm>
            <a:off x="7447273" y="801491"/>
            <a:ext cx="2034206" cy="4509286"/>
          </a:xfrm>
          <a:prstGeom prst="rect">
            <a:avLst/>
          </a:prstGeom>
        </p:spPr>
      </p:pic>
      <p:pic>
        <p:nvPicPr>
          <p:cNvPr id="23" name="圖片 22">
            <a:extLst>
              <a:ext uri="{FF2B5EF4-FFF2-40B4-BE49-F238E27FC236}">
                <a16:creationId xmlns:a16="http://schemas.microsoft.com/office/drawing/2014/main" id="{173A2E74-8FDB-4880-8A78-D3A05A7B725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8571" y="662467"/>
            <a:ext cx="6667940" cy="1738695"/>
          </a:xfrm>
          <a:prstGeom prst="rect">
            <a:avLst/>
          </a:prstGeom>
          <a:ln>
            <a:noFill/>
          </a:ln>
        </p:spPr>
      </p:pic>
      <p:pic>
        <p:nvPicPr>
          <p:cNvPr id="10" name="圖片 9">
            <a:extLst>
              <a:ext uri="{FF2B5EF4-FFF2-40B4-BE49-F238E27FC236}">
                <a16:creationId xmlns:a16="http://schemas.microsoft.com/office/drawing/2014/main" id="{80CD8A93-99EB-427C-BC9C-1B545548BB4A}"/>
              </a:ext>
            </a:extLst>
          </p:cNvPr>
          <p:cNvPicPr>
            <a:picLocks noChangeAspect="1"/>
          </p:cNvPicPr>
          <p:nvPr/>
        </p:nvPicPr>
        <p:blipFill>
          <a:blip r:embed="rId5"/>
          <a:stretch>
            <a:fillRect/>
          </a:stretch>
        </p:blipFill>
        <p:spPr>
          <a:xfrm>
            <a:off x="1695624" y="2466038"/>
            <a:ext cx="4469283" cy="2826048"/>
          </a:xfrm>
          <a:prstGeom prst="rect">
            <a:avLst/>
          </a:prstGeom>
        </p:spPr>
      </p:pic>
    </p:spTree>
    <p:extLst>
      <p:ext uri="{BB962C8B-B14F-4D97-AF65-F5344CB8AC3E}">
        <p14:creationId xmlns:p14="http://schemas.microsoft.com/office/powerpoint/2010/main" val="380675447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a:extLst>
              <a:ext uri="{FF2B5EF4-FFF2-40B4-BE49-F238E27FC236}">
                <a16:creationId xmlns:a16="http://schemas.microsoft.com/office/drawing/2014/main" id="{444D8C64-AE1C-419D-8EB4-85B9DB1513BD}"/>
              </a:ext>
            </a:extLst>
          </p:cNvPr>
          <p:cNvSpPr/>
          <p:nvPr/>
        </p:nvSpPr>
        <p:spPr>
          <a:xfrm>
            <a:off x="0" y="5593804"/>
            <a:ext cx="10160000" cy="144016"/>
          </a:xfrm>
          <a:prstGeom prst="rect">
            <a:avLst/>
          </a:prstGeom>
          <a:solidFill>
            <a:srgbClr val="1954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4" name="五边形 3"/>
          <p:cNvSpPr/>
          <p:nvPr/>
        </p:nvSpPr>
        <p:spPr>
          <a:xfrm>
            <a:off x="0" y="0"/>
            <a:ext cx="2127672" cy="576064"/>
          </a:xfrm>
          <a:prstGeom prst="homePlate">
            <a:avLst/>
          </a:prstGeom>
          <a:solidFill>
            <a:srgbClr val="1954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Round function</a:t>
            </a:r>
            <a:endParaRPr lang="zh-CN" altLang="en-US" b="1"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109" name="投影片編號版面配置區 108">
            <a:extLst>
              <a:ext uri="{FF2B5EF4-FFF2-40B4-BE49-F238E27FC236}">
                <a16:creationId xmlns:a16="http://schemas.microsoft.com/office/drawing/2014/main" id="{07869FFF-F26E-49B8-BE54-01298AFC9042}"/>
              </a:ext>
            </a:extLst>
          </p:cNvPr>
          <p:cNvSpPr>
            <a:spLocks noGrp="1"/>
          </p:cNvSpPr>
          <p:nvPr>
            <p:ph type="sldNum" sz="quarter" idx="12"/>
          </p:nvPr>
        </p:nvSpPr>
        <p:spPr/>
        <p:txBody>
          <a:bodyPr/>
          <a:lstStyle/>
          <a:p>
            <a:fld id="{64CE74CF-356A-4169-9D6E-C5675D7456C1}" type="slidenum">
              <a:rPr lang="zh-CN" altLang="en-US" smtClean="0"/>
              <a:t>41</a:t>
            </a:fld>
            <a:endParaRPr lang="zh-CN" altLang="en-US"/>
          </a:p>
        </p:txBody>
      </p:sp>
      <p:sp>
        <p:nvSpPr>
          <p:cNvPr id="61" name="文字方塊 60">
            <a:extLst>
              <a:ext uri="{FF2B5EF4-FFF2-40B4-BE49-F238E27FC236}">
                <a16:creationId xmlns:a16="http://schemas.microsoft.com/office/drawing/2014/main" id="{C90DA3E4-0797-4E3B-96E8-4C88139A3605}"/>
              </a:ext>
            </a:extLst>
          </p:cNvPr>
          <p:cNvSpPr txBox="1"/>
          <p:nvPr/>
        </p:nvSpPr>
        <p:spPr>
          <a:xfrm>
            <a:off x="97451" y="554730"/>
            <a:ext cx="9965097" cy="1399357"/>
          </a:xfrm>
          <a:prstGeom prst="rect">
            <a:avLst/>
          </a:prstGeom>
          <a:noFill/>
        </p:spPr>
        <p:txBody>
          <a:bodyPr wrap="square" rtlCol="0">
            <a:spAutoFit/>
          </a:bodyPr>
          <a:lstStyle/>
          <a:p>
            <a:pPr marL="685800" lvl="1" indent="-228600">
              <a:lnSpc>
                <a:spcPct val="150000"/>
              </a:lnSpc>
              <a:spcBef>
                <a:spcPts val="500"/>
              </a:spcBef>
              <a:buFont typeface="Arial" panose="020B0604020202020204" pitchFamily="34" charset="0"/>
              <a:buChar char="•"/>
            </a:pPr>
            <a:r>
              <a:rPr lang="el-GR" altLang="zh-TW" sz="2000" dirty="0"/>
              <a:t>π</a:t>
            </a:r>
            <a:r>
              <a:rPr lang="el-GR" altLang="zh-TW" sz="2000" dirty="0">
                <a:latin typeface="Times New Roman" panose="02020603050405020304" pitchFamily="18" charset="0"/>
                <a:cs typeface="Segoe UI" panose="020B0502040204020203" pitchFamily="34" charset="0"/>
              </a:rPr>
              <a:t> </a:t>
            </a:r>
            <a:r>
              <a:rPr lang="en-US" altLang="zh-TW" sz="2000" dirty="0">
                <a:latin typeface="Times New Roman" panose="02020603050405020304" pitchFamily="18" charset="0"/>
                <a:cs typeface="Segoe UI" panose="020B0502040204020203" pitchFamily="34" charset="0"/>
              </a:rPr>
              <a:t>mapping:</a:t>
            </a:r>
          </a:p>
          <a:p>
            <a:pPr marL="1143000" lvl="2" indent="-228600">
              <a:lnSpc>
                <a:spcPct val="150000"/>
              </a:lnSpc>
              <a:spcBef>
                <a:spcPts val="500"/>
              </a:spcBef>
              <a:buFont typeface="Arial" panose="020B0604020202020204" pitchFamily="34" charset="0"/>
              <a:buChar char="•"/>
            </a:pPr>
            <a:r>
              <a:rPr lang="en-US" altLang="zh-TW" dirty="0">
                <a:latin typeface="Times New Roman" panose="02020603050405020304" pitchFamily="18" charset="0"/>
                <a:cs typeface="Segoe UI" panose="020B0502040204020203" pitchFamily="34" charset="0"/>
              </a:rPr>
              <a:t>The </a:t>
            </a:r>
            <a:r>
              <a:rPr lang="el-GR" altLang="zh-TW" sz="1800" dirty="0"/>
              <a:t>π</a:t>
            </a:r>
            <a:r>
              <a:rPr lang="en-US" altLang="zh-TW" dirty="0">
                <a:latin typeface="Times New Roman" panose="02020603050405020304" pitchFamily="18" charset="0"/>
                <a:cs typeface="Segoe UI" panose="020B0502040204020203" pitchFamily="34" charset="0"/>
              </a:rPr>
              <a:t> map rearranges the row and column data positions so that each bit moves from its original (x, y) position to a new position (y, (2x + 3y) mod 5).</a:t>
            </a:r>
          </a:p>
        </p:txBody>
      </p:sp>
      <p:pic>
        <p:nvPicPr>
          <p:cNvPr id="3" name="圖片 2">
            <a:extLst>
              <a:ext uri="{FF2B5EF4-FFF2-40B4-BE49-F238E27FC236}">
                <a16:creationId xmlns:a16="http://schemas.microsoft.com/office/drawing/2014/main" id="{D2654DD5-21D1-45EC-ACF1-BEDF62036A79}"/>
              </a:ext>
            </a:extLst>
          </p:cNvPr>
          <p:cNvPicPr>
            <a:picLocks noChangeAspect="1"/>
          </p:cNvPicPr>
          <p:nvPr/>
        </p:nvPicPr>
        <p:blipFill>
          <a:blip r:embed="rId3"/>
          <a:stretch>
            <a:fillRect/>
          </a:stretch>
        </p:blipFill>
        <p:spPr>
          <a:xfrm>
            <a:off x="615504" y="2333713"/>
            <a:ext cx="5315209" cy="2589070"/>
          </a:xfrm>
          <a:prstGeom prst="rect">
            <a:avLst/>
          </a:prstGeom>
          <a:ln>
            <a:solidFill>
              <a:schemeClr val="tx1"/>
            </a:solidFill>
          </a:ln>
        </p:spPr>
      </p:pic>
      <p:pic>
        <p:nvPicPr>
          <p:cNvPr id="15" name="圖片 14">
            <a:extLst>
              <a:ext uri="{FF2B5EF4-FFF2-40B4-BE49-F238E27FC236}">
                <a16:creationId xmlns:a16="http://schemas.microsoft.com/office/drawing/2014/main" id="{943F1FEE-30EC-43FA-9D4C-656197039EE1}"/>
              </a:ext>
            </a:extLst>
          </p:cNvPr>
          <p:cNvPicPr>
            <a:picLocks noChangeAspect="1"/>
          </p:cNvPicPr>
          <p:nvPr/>
        </p:nvPicPr>
        <p:blipFill>
          <a:blip r:embed="rId4"/>
          <a:stretch>
            <a:fillRect/>
          </a:stretch>
        </p:blipFill>
        <p:spPr>
          <a:xfrm>
            <a:off x="5968763" y="2250923"/>
            <a:ext cx="3783859" cy="2754974"/>
          </a:xfrm>
          <a:prstGeom prst="rect">
            <a:avLst/>
          </a:prstGeom>
        </p:spPr>
      </p:pic>
      <p:pic>
        <p:nvPicPr>
          <p:cNvPr id="27" name="圖片 26">
            <a:extLst>
              <a:ext uri="{FF2B5EF4-FFF2-40B4-BE49-F238E27FC236}">
                <a16:creationId xmlns:a16="http://schemas.microsoft.com/office/drawing/2014/main" id="{8FA4BA46-5109-480D-910A-E463BECA3119}"/>
              </a:ext>
            </a:extLst>
          </p:cNvPr>
          <p:cNvPicPr>
            <a:picLocks noChangeAspect="1"/>
          </p:cNvPicPr>
          <p:nvPr/>
        </p:nvPicPr>
        <p:blipFill>
          <a:blip r:embed="rId4"/>
          <a:stretch>
            <a:fillRect/>
          </a:stretch>
        </p:blipFill>
        <p:spPr>
          <a:xfrm>
            <a:off x="6006813" y="2250923"/>
            <a:ext cx="3783859" cy="2754974"/>
          </a:xfrm>
          <a:prstGeom prst="rect">
            <a:avLst/>
          </a:prstGeom>
        </p:spPr>
      </p:pic>
    </p:spTree>
    <p:extLst>
      <p:ext uri="{BB962C8B-B14F-4D97-AF65-F5344CB8AC3E}">
        <p14:creationId xmlns:p14="http://schemas.microsoft.com/office/powerpoint/2010/main" val="191950999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a:extLst>
              <a:ext uri="{FF2B5EF4-FFF2-40B4-BE49-F238E27FC236}">
                <a16:creationId xmlns:a16="http://schemas.microsoft.com/office/drawing/2014/main" id="{444D8C64-AE1C-419D-8EB4-85B9DB1513BD}"/>
              </a:ext>
            </a:extLst>
          </p:cNvPr>
          <p:cNvSpPr/>
          <p:nvPr/>
        </p:nvSpPr>
        <p:spPr>
          <a:xfrm>
            <a:off x="0" y="5593804"/>
            <a:ext cx="10160000" cy="144016"/>
          </a:xfrm>
          <a:prstGeom prst="rect">
            <a:avLst/>
          </a:prstGeom>
          <a:solidFill>
            <a:srgbClr val="1954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4" name="五边形 3"/>
          <p:cNvSpPr/>
          <p:nvPr/>
        </p:nvSpPr>
        <p:spPr>
          <a:xfrm>
            <a:off x="0" y="0"/>
            <a:ext cx="2127672" cy="576064"/>
          </a:xfrm>
          <a:prstGeom prst="homePlate">
            <a:avLst/>
          </a:prstGeom>
          <a:solidFill>
            <a:srgbClr val="1954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Round function</a:t>
            </a:r>
            <a:endParaRPr lang="zh-CN" altLang="en-US" b="1"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109" name="投影片編號版面配置區 108">
            <a:extLst>
              <a:ext uri="{FF2B5EF4-FFF2-40B4-BE49-F238E27FC236}">
                <a16:creationId xmlns:a16="http://schemas.microsoft.com/office/drawing/2014/main" id="{07869FFF-F26E-49B8-BE54-01298AFC9042}"/>
              </a:ext>
            </a:extLst>
          </p:cNvPr>
          <p:cNvSpPr>
            <a:spLocks noGrp="1"/>
          </p:cNvSpPr>
          <p:nvPr>
            <p:ph type="sldNum" sz="quarter" idx="12"/>
          </p:nvPr>
        </p:nvSpPr>
        <p:spPr/>
        <p:txBody>
          <a:bodyPr/>
          <a:lstStyle/>
          <a:p>
            <a:fld id="{64CE74CF-356A-4169-9D6E-C5675D7456C1}" type="slidenum">
              <a:rPr lang="zh-CN" altLang="en-US" smtClean="0"/>
              <a:t>42</a:t>
            </a:fld>
            <a:endParaRPr lang="zh-CN" altLang="en-US"/>
          </a:p>
        </p:txBody>
      </p:sp>
      <p:sp>
        <p:nvSpPr>
          <p:cNvPr id="61" name="文字方塊 60">
            <a:extLst>
              <a:ext uri="{FF2B5EF4-FFF2-40B4-BE49-F238E27FC236}">
                <a16:creationId xmlns:a16="http://schemas.microsoft.com/office/drawing/2014/main" id="{C90DA3E4-0797-4E3B-96E8-4C88139A3605}"/>
              </a:ext>
            </a:extLst>
          </p:cNvPr>
          <p:cNvSpPr txBox="1"/>
          <p:nvPr/>
        </p:nvSpPr>
        <p:spPr>
          <a:xfrm>
            <a:off x="97451" y="554730"/>
            <a:ext cx="9965097" cy="1399357"/>
          </a:xfrm>
          <a:prstGeom prst="rect">
            <a:avLst/>
          </a:prstGeom>
          <a:noFill/>
        </p:spPr>
        <p:txBody>
          <a:bodyPr wrap="square" rtlCol="0">
            <a:spAutoFit/>
          </a:bodyPr>
          <a:lstStyle/>
          <a:p>
            <a:pPr marL="685800" lvl="1" indent="-228600">
              <a:lnSpc>
                <a:spcPct val="150000"/>
              </a:lnSpc>
              <a:spcBef>
                <a:spcPts val="500"/>
              </a:spcBef>
              <a:buFont typeface="Arial" panose="020B0604020202020204" pitchFamily="34" charset="0"/>
              <a:buChar char="•"/>
            </a:pPr>
            <a:r>
              <a:rPr lang="el-GR" altLang="zh-TW" sz="2000" dirty="0"/>
              <a:t>χ</a:t>
            </a:r>
            <a:r>
              <a:rPr lang="el-GR" altLang="zh-TW" sz="2000" dirty="0">
                <a:latin typeface="Times New Roman" panose="02020603050405020304" pitchFamily="18" charset="0"/>
                <a:cs typeface="Segoe UI" panose="020B0502040204020203" pitchFamily="34" charset="0"/>
              </a:rPr>
              <a:t> </a:t>
            </a:r>
            <a:r>
              <a:rPr lang="en-US" altLang="zh-TW" sz="2000" dirty="0">
                <a:latin typeface="Times New Roman" panose="02020603050405020304" pitchFamily="18" charset="0"/>
                <a:cs typeface="Segoe UI" panose="020B0502040204020203" pitchFamily="34" charset="0"/>
              </a:rPr>
              <a:t>mapping:</a:t>
            </a:r>
          </a:p>
          <a:p>
            <a:pPr marL="1143000" lvl="2" indent="-228600">
              <a:lnSpc>
                <a:spcPct val="150000"/>
              </a:lnSpc>
              <a:spcBef>
                <a:spcPts val="500"/>
              </a:spcBef>
              <a:buFont typeface="Arial" panose="020B0604020202020204" pitchFamily="34" charset="0"/>
              <a:buChar char="•"/>
            </a:pPr>
            <a:r>
              <a:rPr lang="en-US" altLang="zh-TW" dirty="0">
                <a:latin typeface="Times New Roman" panose="02020603050405020304" pitchFamily="18" charset="0"/>
                <a:cs typeface="Segoe UI" panose="020B0502040204020203" pitchFamily="34" charset="0"/>
              </a:rPr>
              <a:t>The </a:t>
            </a:r>
            <a:r>
              <a:rPr lang="el-GR" altLang="zh-TW" sz="1800" dirty="0"/>
              <a:t>χ</a:t>
            </a:r>
            <a:r>
              <a:rPr lang="en-US" altLang="zh-TW" dirty="0">
                <a:latin typeface="Times New Roman" panose="02020603050405020304" pitchFamily="18" charset="0"/>
                <a:cs typeface="Segoe UI" panose="020B0502040204020203" pitchFamily="34" charset="0"/>
              </a:rPr>
              <a:t> mapping operates on each bit in each row, causing each bit to interact with other bits in the same row.</a:t>
            </a:r>
          </a:p>
        </p:txBody>
      </p:sp>
      <p:pic>
        <p:nvPicPr>
          <p:cNvPr id="6" name="圖片 5">
            <a:extLst>
              <a:ext uri="{FF2B5EF4-FFF2-40B4-BE49-F238E27FC236}">
                <a16:creationId xmlns:a16="http://schemas.microsoft.com/office/drawing/2014/main" id="{3A996C68-4121-462F-9A13-79A6D5947920}"/>
              </a:ext>
            </a:extLst>
          </p:cNvPr>
          <p:cNvPicPr>
            <a:picLocks noChangeAspect="1"/>
          </p:cNvPicPr>
          <p:nvPr/>
        </p:nvPicPr>
        <p:blipFill>
          <a:blip r:embed="rId3"/>
          <a:stretch>
            <a:fillRect/>
          </a:stretch>
        </p:blipFill>
        <p:spPr>
          <a:xfrm>
            <a:off x="591464" y="2417739"/>
            <a:ext cx="6502154" cy="2471833"/>
          </a:xfrm>
          <a:prstGeom prst="rect">
            <a:avLst/>
          </a:prstGeom>
          <a:ln>
            <a:solidFill>
              <a:schemeClr val="tx1"/>
            </a:solidFill>
          </a:ln>
        </p:spPr>
      </p:pic>
      <p:pic>
        <p:nvPicPr>
          <p:cNvPr id="11" name="圖片 10">
            <a:extLst>
              <a:ext uri="{FF2B5EF4-FFF2-40B4-BE49-F238E27FC236}">
                <a16:creationId xmlns:a16="http://schemas.microsoft.com/office/drawing/2014/main" id="{844F0426-3AC0-41D6-A070-D3A76528A24C}"/>
              </a:ext>
            </a:extLst>
          </p:cNvPr>
          <p:cNvPicPr>
            <a:picLocks noChangeAspect="1"/>
          </p:cNvPicPr>
          <p:nvPr/>
        </p:nvPicPr>
        <p:blipFill rotWithShape="1">
          <a:blip r:embed="rId4"/>
          <a:srcRect l="5430" r="10561"/>
          <a:stretch/>
        </p:blipFill>
        <p:spPr>
          <a:xfrm>
            <a:off x="7195335" y="1599358"/>
            <a:ext cx="2696648" cy="3486150"/>
          </a:xfrm>
          <a:prstGeom prst="rect">
            <a:avLst/>
          </a:prstGeom>
          <a:ln>
            <a:noFill/>
          </a:ln>
        </p:spPr>
      </p:pic>
    </p:spTree>
    <p:extLst>
      <p:ext uri="{BB962C8B-B14F-4D97-AF65-F5344CB8AC3E}">
        <p14:creationId xmlns:p14="http://schemas.microsoft.com/office/powerpoint/2010/main" val="68730124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a:extLst>
              <a:ext uri="{FF2B5EF4-FFF2-40B4-BE49-F238E27FC236}">
                <a16:creationId xmlns:a16="http://schemas.microsoft.com/office/drawing/2014/main" id="{444D8C64-AE1C-419D-8EB4-85B9DB1513BD}"/>
              </a:ext>
            </a:extLst>
          </p:cNvPr>
          <p:cNvSpPr/>
          <p:nvPr/>
        </p:nvSpPr>
        <p:spPr>
          <a:xfrm>
            <a:off x="0" y="5593804"/>
            <a:ext cx="10160000" cy="144016"/>
          </a:xfrm>
          <a:prstGeom prst="rect">
            <a:avLst/>
          </a:prstGeom>
          <a:solidFill>
            <a:srgbClr val="1954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4" name="五边形 3"/>
          <p:cNvSpPr/>
          <p:nvPr/>
        </p:nvSpPr>
        <p:spPr>
          <a:xfrm>
            <a:off x="0" y="0"/>
            <a:ext cx="2127672" cy="576064"/>
          </a:xfrm>
          <a:prstGeom prst="homePlate">
            <a:avLst/>
          </a:prstGeom>
          <a:solidFill>
            <a:srgbClr val="1954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Round function</a:t>
            </a:r>
            <a:endParaRPr lang="zh-CN" altLang="en-US" b="1"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109" name="投影片編號版面配置區 108">
            <a:extLst>
              <a:ext uri="{FF2B5EF4-FFF2-40B4-BE49-F238E27FC236}">
                <a16:creationId xmlns:a16="http://schemas.microsoft.com/office/drawing/2014/main" id="{07869FFF-F26E-49B8-BE54-01298AFC9042}"/>
              </a:ext>
            </a:extLst>
          </p:cNvPr>
          <p:cNvSpPr>
            <a:spLocks noGrp="1"/>
          </p:cNvSpPr>
          <p:nvPr>
            <p:ph type="sldNum" sz="quarter" idx="12"/>
          </p:nvPr>
        </p:nvSpPr>
        <p:spPr/>
        <p:txBody>
          <a:bodyPr/>
          <a:lstStyle/>
          <a:p>
            <a:fld id="{64CE74CF-356A-4169-9D6E-C5675D7456C1}" type="slidenum">
              <a:rPr lang="zh-CN" altLang="en-US" smtClean="0"/>
              <a:t>43</a:t>
            </a:fld>
            <a:endParaRPr lang="zh-CN" altLang="en-US"/>
          </a:p>
        </p:txBody>
      </p:sp>
      <p:sp>
        <p:nvSpPr>
          <p:cNvPr id="61" name="文字方塊 60">
            <a:extLst>
              <a:ext uri="{FF2B5EF4-FFF2-40B4-BE49-F238E27FC236}">
                <a16:creationId xmlns:a16="http://schemas.microsoft.com/office/drawing/2014/main" id="{C90DA3E4-0797-4E3B-96E8-4C88139A3605}"/>
              </a:ext>
            </a:extLst>
          </p:cNvPr>
          <p:cNvSpPr txBox="1"/>
          <p:nvPr/>
        </p:nvSpPr>
        <p:spPr>
          <a:xfrm>
            <a:off x="97451" y="506478"/>
            <a:ext cx="9965097" cy="1943096"/>
          </a:xfrm>
          <a:prstGeom prst="rect">
            <a:avLst/>
          </a:prstGeom>
          <a:noFill/>
        </p:spPr>
        <p:txBody>
          <a:bodyPr wrap="square" rtlCol="0">
            <a:spAutoFit/>
          </a:bodyPr>
          <a:lstStyle/>
          <a:p>
            <a:pPr marL="685800" lvl="1" indent="-228600">
              <a:lnSpc>
                <a:spcPct val="150000"/>
              </a:lnSpc>
              <a:spcBef>
                <a:spcPts val="500"/>
              </a:spcBef>
              <a:buFont typeface="Arial" panose="020B0604020202020204" pitchFamily="34" charset="0"/>
              <a:buChar char="•"/>
            </a:pPr>
            <a:r>
              <a:rPr lang="el-GR" altLang="zh-TW" sz="2000" dirty="0"/>
              <a:t>ι</a:t>
            </a:r>
            <a:r>
              <a:rPr lang="el-GR" altLang="zh-TW" sz="2000" dirty="0">
                <a:latin typeface="Times New Roman" panose="02020603050405020304" pitchFamily="18" charset="0"/>
                <a:cs typeface="Segoe UI" panose="020B0502040204020203" pitchFamily="34" charset="0"/>
              </a:rPr>
              <a:t> </a:t>
            </a:r>
            <a:r>
              <a:rPr lang="en-US" altLang="zh-TW" sz="2000" dirty="0">
                <a:latin typeface="Times New Roman" panose="02020603050405020304" pitchFamily="18" charset="0"/>
                <a:cs typeface="Segoe UI" panose="020B0502040204020203" pitchFamily="34" charset="0"/>
              </a:rPr>
              <a:t>mapping:</a:t>
            </a:r>
          </a:p>
          <a:p>
            <a:pPr marL="1143000" lvl="2" indent="-228600">
              <a:lnSpc>
                <a:spcPct val="150000"/>
              </a:lnSpc>
              <a:spcBef>
                <a:spcPts val="500"/>
              </a:spcBef>
              <a:buFont typeface="Arial" panose="020B0604020202020204" pitchFamily="34" charset="0"/>
              <a:buChar char="•"/>
            </a:pPr>
            <a:r>
              <a:rPr lang="en-US" altLang="zh-TW" dirty="0">
                <a:latin typeface="Times New Roman" panose="02020603050405020304" pitchFamily="18" charset="0"/>
                <a:cs typeface="Segoe UI" panose="020B0502040204020203" pitchFamily="34" charset="0"/>
              </a:rPr>
              <a:t>The Iota mapping adds a fixed "round constant" to each round of operations.</a:t>
            </a:r>
          </a:p>
          <a:p>
            <a:pPr marL="1143000" lvl="2" indent="-228600">
              <a:lnSpc>
                <a:spcPct val="150000"/>
              </a:lnSpc>
              <a:spcBef>
                <a:spcPts val="500"/>
              </a:spcBef>
              <a:buFont typeface="Arial" panose="020B0604020202020204" pitchFamily="34" charset="0"/>
              <a:buChar char="•"/>
            </a:pPr>
            <a:r>
              <a:rPr lang="en-US" altLang="zh-TW" dirty="0">
                <a:latin typeface="Times New Roman" panose="02020603050405020304" pitchFamily="18" charset="0"/>
                <a:cs typeface="Segoe UI" panose="020B0502040204020203" pitchFamily="34" charset="0"/>
              </a:rPr>
              <a:t>The round constant for each round is generated by a linear feedback shift register (LFSR)</a:t>
            </a:r>
          </a:p>
          <a:p>
            <a:pPr marL="1143000" lvl="2" indent="-228600">
              <a:lnSpc>
                <a:spcPct val="150000"/>
              </a:lnSpc>
              <a:spcBef>
                <a:spcPts val="500"/>
              </a:spcBef>
              <a:buFont typeface="Arial" panose="020B0604020202020204" pitchFamily="34" charset="0"/>
              <a:buChar char="•"/>
            </a:pPr>
            <a:endParaRPr lang="en-US" altLang="zh-TW" dirty="0">
              <a:latin typeface="Times New Roman" panose="02020603050405020304" pitchFamily="18" charset="0"/>
              <a:cs typeface="Segoe UI" panose="020B0502040204020203" pitchFamily="34" charset="0"/>
            </a:endParaRPr>
          </a:p>
        </p:txBody>
      </p:sp>
      <p:pic>
        <p:nvPicPr>
          <p:cNvPr id="3" name="圖片 2">
            <a:extLst>
              <a:ext uri="{FF2B5EF4-FFF2-40B4-BE49-F238E27FC236}">
                <a16:creationId xmlns:a16="http://schemas.microsoft.com/office/drawing/2014/main" id="{329DABA2-E9ED-4E45-987D-B84C3CE852D5}"/>
              </a:ext>
            </a:extLst>
          </p:cNvPr>
          <p:cNvPicPr>
            <a:picLocks noChangeAspect="1"/>
          </p:cNvPicPr>
          <p:nvPr/>
        </p:nvPicPr>
        <p:blipFill>
          <a:blip r:embed="rId3"/>
          <a:stretch>
            <a:fillRect/>
          </a:stretch>
        </p:blipFill>
        <p:spPr>
          <a:xfrm>
            <a:off x="615504" y="1971392"/>
            <a:ext cx="2520280" cy="3497803"/>
          </a:xfrm>
          <a:prstGeom prst="rect">
            <a:avLst/>
          </a:prstGeom>
          <a:ln>
            <a:solidFill>
              <a:schemeClr val="tx1"/>
            </a:solidFill>
          </a:ln>
        </p:spPr>
      </p:pic>
      <p:pic>
        <p:nvPicPr>
          <p:cNvPr id="15" name="圖片 14">
            <a:extLst>
              <a:ext uri="{FF2B5EF4-FFF2-40B4-BE49-F238E27FC236}">
                <a16:creationId xmlns:a16="http://schemas.microsoft.com/office/drawing/2014/main" id="{B4A1F528-B397-46C3-99F7-1F031CC41B8F}"/>
              </a:ext>
            </a:extLst>
          </p:cNvPr>
          <p:cNvPicPr>
            <a:picLocks noChangeAspect="1"/>
          </p:cNvPicPr>
          <p:nvPr/>
        </p:nvPicPr>
        <p:blipFill>
          <a:blip r:embed="rId4"/>
          <a:stretch>
            <a:fillRect/>
          </a:stretch>
        </p:blipFill>
        <p:spPr>
          <a:xfrm>
            <a:off x="3225827" y="1971392"/>
            <a:ext cx="6336330" cy="2974340"/>
          </a:xfrm>
          <a:prstGeom prst="rect">
            <a:avLst/>
          </a:prstGeom>
          <a:ln>
            <a:solidFill>
              <a:schemeClr val="tx1"/>
            </a:solidFill>
          </a:ln>
        </p:spPr>
      </p:pic>
    </p:spTree>
    <p:extLst>
      <p:ext uri="{BB962C8B-B14F-4D97-AF65-F5344CB8AC3E}">
        <p14:creationId xmlns:p14="http://schemas.microsoft.com/office/powerpoint/2010/main" val="139470216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圖片 38">
            <a:extLst>
              <a:ext uri="{FF2B5EF4-FFF2-40B4-BE49-F238E27FC236}">
                <a16:creationId xmlns:a16="http://schemas.microsoft.com/office/drawing/2014/main" id="{873D9632-8E98-4DBF-BDB9-02FD9646BA9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87912" y="342581"/>
            <a:ext cx="5453202" cy="1476909"/>
          </a:xfrm>
          <a:prstGeom prst="rect">
            <a:avLst/>
          </a:prstGeom>
        </p:spPr>
      </p:pic>
      <p:sp>
        <p:nvSpPr>
          <p:cNvPr id="16" name="矩形 15">
            <a:extLst>
              <a:ext uri="{FF2B5EF4-FFF2-40B4-BE49-F238E27FC236}">
                <a16:creationId xmlns:a16="http://schemas.microsoft.com/office/drawing/2014/main" id="{444D8C64-AE1C-419D-8EB4-85B9DB1513BD}"/>
              </a:ext>
            </a:extLst>
          </p:cNvPr>
          <p:cNvSpPr/>
          <p:nvPr/>
        </p:nvSpPr>
        <p:spPr>
          <a:xfrm>
            <a:off x="0" y="5593804"/>
            <a:ext cx="10160000" cy="144016"/>
          </a:xfrm>
          <a:prstGeom prst="rect">
            <a:avLst/>
          </a:prstGeom>
          <a:solidFill>
            <a:srgbClr val="1954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4" name="五边形 3"/>
          <p:cNvSpPr/>
          <p:nvPr/>
        </p:nvSpPr>
        <p:spPr>
          <a:xfrm>
            <a:off x="0" y="0"/>
            <a:ext cx="2127672" cy="576064"/>
          </a:xfrm>
          <a:prstGeom prst="homePlate">
            <a:avLst/>
          </a:prstGeom>
          <a:solidFill>
            <a:srgbClr val="1954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Round function</a:t>
            </a:r>
            <a:endParaRPr lang="zh-CN" altLang="en-US" b="1"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109" name="投影片編號版面配置區 108">
            <a:extLst>
              <a:ext uri="{FF2B5EF4-FFF2-40B4-BE49-F238E27FC236}">
                <a16:creationId xmlns:a16="http://schemas.microsoft.com/office/drawing/2014/main" id="{07869FFF-F26E-49B8-BE54-01298AFC9042}"/>
              </a:ext>
            </a:extLst>
          </p:cNvPr>
          <p:cNvSpPr>
            <a:spLocks noGrp="1"/>
          </p:cNvSpPr>
          <p:nvPr>
            <p:ph type="sldNum" sz="quarter" idx="12"/>
          </p:nvPr>
        </p:nvSpPr>
        <p:spPr/>
        <p:txBody>
          <a:bodyPr/>
          <a:lstStyle/>
          <a:p>
            <a:fld id="{64CE74CF-356A-4169-9D6E-C5675D7456C1}" type="slidenum">
              <a:rPr lang="zh-CN" altLang="en-US" smtClean="0"/>
              <a:t>44</a:t>
            </a:fld>
            <a:endParaRPr lang="zh-CN" altLang="en-US"/>
          </a:p>
        </p:txBody>
      </p:sp>
      <p:graphicFrame>
        <p:nvGraphicFramePr>
          <p:cNvPr id="2" name="表格 4">
            <a:extLst>
              <a:ext uri="{FF2B5EF4-FFF2-40B4-BE49-F238E27FC236}">
                <a16:creationId xmlns:a16="http://schemas.microsoft.com/office/drawing/2014/main" id="{B74978D3-058F-4A7A-9C37-D292BA45EAAB}"/>
              </a:ext>
            </a:extLst>
          </p:cNvPr>
          <p:cNvGraphicFramePr>
            <a:graphicFrameLocks noGrp="1"/>
          </p:cNvGraphicFramePr>
          <p:nvPr>
            <p:extLst>
              <p:ext uri="{D42A27DB-BD31-4B8C-83A1-F6EECF244321}">
                <p14:modId xmlns:p14="http://schemas.microsoft.com/office/powerpoint/2010/main" val="2440091426"/>
              </p:ext>
            </p:extLst>
          </p:nvPr>
        </p:nvGraphicFramePr>
        <p:xfrm>
          <a:off x="147452" y="907848"/>
          <a:ext cx="3960440" cy="4267752"/>
        </p:xfrm>
        <a:graphic>
          <a:graphicData uri="http://schemas.openxmlformats.org/drawingml/2006/table">
            <a:tbl>
              <a:tblPr firstRow="1" bandRow="1">
                <a:tableStyleId>{5C22544A-7EE6-4342-B048-85BDC9FD1C3A}</a:tableStyleId>
              </a:tblPr>
              <a:tblGrid>
                <a:gridCol w="1980220">
                  <a:extLst>
                    <a:ext uri="{9D8B030D-6E8A-4147-A177-3AD203B41FA5}">
                      <a16:colId xmlns:a16="http://schemas.microsoft.com/office/drawing/2014/main" val="644454483"/>
                    </a:ext>
                  </a:extLst>
                </a:gridCol>
                <a:gridCol w="1980220">
                  <a:extLst>
                    <a:ext uri="{9D8B030D-6E8A-4147-A177-3AD203B41FA5}">
                      <a16:colId xmlns:a16="http://schemas.microsoft.com/office/drawing/2014/main" val="418749122"/>
                    </a:ext>
                  </a:extLst>
                </a:gridCol>
              </a:tblGrid>
              <a:tr h="355646">
                <a:tc>
                  <a:txBody>
                    <a:bodyPr/>
                    <a:lstStyle/>
                    <a:p>
                      <a:pPr marL="0" marR="0" lvl="0" indent="0" algn="ctr" defTabSz="914373"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latin typeface="Times New Roman" panose="02020603050405020304" pitchFamily="18" charset="0"/>
                          <a:ea typeface="+mn-ea"/>
                          <a:cs typeface="Times New Roman" panose="02020603050405020304" pitchFamily="18" charset="0"/>
                        </a:rPr>
                        <a:t>RC0 = 7'b0000001</a:t>
                      </a:r>
                      <a:endParaRPr lang="zh-TW" altLang="en-US" sz="1600" b="0" kern="1200" dirty="0">
                        <a:solidFill>
                          <a:schemeClr val="dk1"/>
                        </a:solidFill>
                        <a:latin typeface="Times New Roman" panose="02020603050405020304" pitchFamily="18" charset="0"/>
                        <a:ea typeface="+mn-ea"/>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9EDF4"/>
                    </a:solidFill>
                  </a:tcPr>
                </a:tc>
                <a:tc>
                  <a:txBody>
                    <a:bodyPr/>
                    <a:lstStyle/>
                    <a:p>
                      <a:pPr marL="0" algn="ctr" defTabSz="914373" rtl="0" eaLnBrk="1" latinLnBrk="0" hangingPunct="1"/>
                      <a:r>
                        <a:rPr lang="en-US" altLang="zh-TW" sz="1600" b="0" kern="1200" dirty="0">
                          <a:solidFill>
                            <a:schemeClr val="dk1"/>
                          </a:solidFill>
                          <a:latin typeface="Times New Roman" panose="02020603050405020304" pitchFamily="18" charset="0"/>
                          <a:ea typeface="+mn-ea"/>
                          <a:cs typeface="Times New Roman" panose="02020603050405020304" pitchFamily="18" charset="0"/>
                        </a:rPr>
                        <a:t>RC12 = 7'b0111111</a:t>
                      </a:r>
                      <a:endParaRPr lang="zh-TW" altLang="en-US" sz="1600" b="0" kern="1200" dirty="0">
                        <a:solidFill>
                          <a:schemeClr val="dk1"/>
                        </a:solidFill>
                        <a:latin typeface="Times New Roman" panose="02020603050405020304" pitchFamily="18" charset="0"/>
                        <a:ea typeface="+mn-ea"/>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9EDF4"/>
                    </a:solidFill>
                  </a:tcPr>
                </a:tc>
                <a:extLst>
                  <a:ext uri="{0D108BD9-81ED-4DB2-BD59-A6C34878D82A}">
                    <a16:rowId xmlns:a16="http://schemas.microsoft.com/office/drawing/2014/main" val="1610606662"/>
                  </a:ext>
                </a:extLst>
              </a:tr>
              <a:tr h="355646">
                <a:tc>
                  <a:txBody>
                    <a:bodyPr/>
                    <a:lstStyle/>
                    <a:p>
                      <a:pPr marL="0" marR="0" lvl="0" indent="0" algn="ctr" defTabSz="914373" rtl="0" eaLnBrk="1" fontAlgn="auto" latinLnBrk="0" hangingPunct="1">
                        <a:lnSpc>
                          <a:spcPct val="100000"/>
                        </a:lnSpc>
                        <a:spcBef>
                          <a:spcPts val="0"/>
                        </a:spcBef>
                        <a:spcAft>
                          <a:spcPts val="0"/>
                        </a:spcAft>
                        <a:buClrTx/>
                        <a:buSzTx/>
                        <a:buFontTx/>
                        <a:buNone/>
                        <a:tabLst/>
                        <a:defRPr/>
                      </a:pPr>
                      <a:r>
                        <a:rPr lang="en-US" altLang="zh-TW" sz="1600" dirty="0">
                          <a:latin typeface="Times New Roman" panose="02020603050405020304" pitchFamily="18" charset="0"/>
                          <a:cs typeface="Times New Roman" panose="02020603050405020304" pitchFamily="18" charset="0"/>
                        </a:rPr>
                        <a:t>RC1 = 7'b0011010</a:t>
                      </a:r>
                      <a:endParaRPr lang="zh-TW" altLang="en-US"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Times New Roman" panose="02020603050405020304" pitchFamily="18" charset="0"/>
                          <a:cs typeface="Times New Roman" panose="02020603050405020304" pitchFamily="18" charset="0"/>
                        </a:rPr>
                        <a:t>RC13 = 7'b1001111</a:t>
                      </a:r>
                      <a:endParaRPr lang="zh-TW" altLang="en-US"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88070039"/>
                  </a:ext>
                </a:extLst>
              </a:tr>
              <a:tr h="355646">
                <a:tc>
                  <a:txBody>
                    <a:bodyPr/>
                    <a:lstStyle/>
                    <a:p>
                      <a:pPr marL="0" marR="0" lvl="0" indent="0" algn="ctr" defTabSz="914373" rtl="0" eaLnBrk="1" fontAlgn="auto" latinLnBrk="0" hangingPunct="1">
                        <a:lnSpc>
                          <a:spcPct val="100000"/>
                        </a:lnSpc>
                        <a:spcBef>
                          <a:spcPts val="0"/>
                        </a:spcBef>
                        <a:spcAft>
                          <a:spcPts val="0"/>
                        </a:spcAft>
                        <a:buClrTx/>
                        <a:buSzTx/>
                        <a:buFontTx/>
                        <a:buNone/>
                        <a:tabLst/>
                        <a:defRPr/>
                      </a:pPr>
                      <a:r>
                        <a:rPr lang="en-US" altLang="zh-TW" sz="1600" dirty="0">
                          <a:latin typeface="Times New Roman" panose="02020603050405020304" pitchFamily="18" charset="0"/>
                          <a:cs typeface="Times New Roman" panose="02020603050405020304" pitchFamily="18" charset="0"/>
                        </a:rPr>
                        <a:t>RC2 = 7'b1011110</a:t>
                      </a:r>
                      <a:endParaRPr lang="zh-TW" altLang="en-US"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Times New Roman" panose="02020603050405020304" pitchFamily="18" charset="0"/>
                          <a:cs typeface="Times New Roman" panose="02020603050405020304" pitchFamily="18" charset="0"/>
                        </a:rPr>
                        <a:t>RC14 = 7'b1011101</a:t>
                      </a:r>
                      <a:endParaRPr lang="zh-TW" altLang="en-US"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17302536"/>
                  </a:ext>
                </a:extLst>
              </a:tr>
              <a:tr h="355646">
                <a:tc>
                  <a:txBody>
                    <a:bodyPr/>
                    <a:lstStyle/>
                    <a:p>
                      <a:pPr marL="0" marR="0" lvl="0" indent="0" algn="ctr" defTabSz="914373" rtl="0" eaLnBrk="1" fontAlgn="auto" latinLnBrk="0" hangingPunct="1">
                        <a:lnSpc>
                          <a:spcPct val="100000"/>
                        </a:lnSpc>
                        <a:spcBef>
                          <a:spcPts val="0"/>
                        </a:spcBef>
                        <a:spcAft>
                          <a:spcPts val="0"/>
                        </a:spcAft>
                        <a:buClrTx/>
                        <a:buSzTx/>
                        <a:buFontTx/>
                        <a:buNone/>
                        <a:tabLst/>
                        <a:defRPr/>
                      </a:pPr>
                      <a:r>
                        <a:rPr lang="en-US" altLang="zh-TW" sz="1600" dirty="0">
                          <a:latin typeface="Times New Roman" panose="02020603050405020304" pitchFamily="18" charset="0"/>
                          <a:cs typeface="Times New Roman" panose="02020603050405020304" pitchFamily="18" charset="0"/>
                        </a:rPr>
                        <a:t>RC3 = 7'b1110000</a:t>
                      </a:r>
                      <a:endParaRPr lang="zh-TW" altLang="en-US"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Times New Roman" panose="02020603050405020304" pitchFamily="18" charset="0"/>
                          <a:cs typeface="Times New Roman" panose="02020603050405020304" pitchFamily="18" charset="0"/>
                        </a:rPr>
                        <a:t>RC15 = 7'b1010011</a:t>
                      </a:r>
                      <a:endParaRPr lang="zh-TW" altLang="en-US"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01558151"/>
                  </a:ext>
                </a:extLst>
              </a:tr>
              <a:tr h="355646">
                <a:tc>
                  <a:txBody>
                    <a:bodyPr/>
                    <a:lstStyle/>
                    <a:p>
                      <a:pPr algn="ctr"/>
                      <a:r>
                        <a:rPr lang="en-US" altLang="zh-TW" sz="1600" dirty="0">
                          <a:latin typeface="Times New Roman" panose="02020603050405020304" pitchFamily="18" charset="0"/>
                          <a:cs typeface="Times New Roman" panose="02020603050405020304" pitchFamily="18" charset="0"/>
                        </a:rPr>
                        <a:t>RC4 = 7'b0011111</a:t>
                      </a:r>
                      <a:endParaRPr lang="zh-TW" altLang="en-US"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Times New Roman" panose="02020603050405020304" pitchFamily="18" charset="0"/>
                          <a:cs typeface="Times New Roman" panose="02020603050405020304" pitchFamily="18" charset="0"/>
                        </a:rPr>
                        <a:t>RC16 = 7'b1010010</a:t>
                      </a:r>
                      <a:endParaRPr lang="zh-TW" altLang="en-US"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08653739"/>
                  </a:ext>
                </a:extLst>
              </a:tr>
              <a:tr h="355646">
                <a:tc>
                  <a:txBody>
                    <a:bodyPr/>
                    <a:lstStyle/>
                    <a:p>
                      <a:pPr algn="ctr"/>
                      <a:r>
                        <a:rPr lang="en-US" altLang="zh-TW" sz="1600" dirty="0">
                          <a:latin typeface="Times New Roman" panose="02020603050405020304" pitchFamily="18" charset="0"/>
                          <a:cs typeface="Times New Roman" panose="02020603050405020304" pitchFamily="18" charset="0"/>
                        </a:rPr>
                        <a:t>RC5 = 7'b0100001</a:t>
                      </a:r>
                      <a:endParaRPr lang="zh-TW" altLang="en-US"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Times New Roman" panose="02020603050405020304" pitchFamily="18" charset="0"/>
                          <a:cs typeface="Times New Roman" panose="02020603050405020304" pitchFamily="18" charset="0"/>
                        </a:rPr>
                        <a:t>RC17 = 7'b1001000</a:t>
                      </a:r>
                      <a:endParaRPr lang="zh-TW" altLang="en-US"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2527004"/>
                  </a:ext>
                </a:extLst>
              </a:tr>
              <a:tr h="355646">
                <a:tc>
                  <a:txBody>
                    <a:bodyPr/>
                    <a:lstStyle/>
                    <a:p>
                      <a:pPr algn="ctr"/>
                      <a:r>
                        <a:rPr lang="en-US" altLang="zh-TW" sz="1600" dirty="0">
                          <a:latin typeface="Times New Roman" panose="02020603050405020304" pitchFamily="18" charset="0"/>
                          <a:cs typeface="Times New Roman" panose="02020603050405020304" pitchFamily="18" charset="0"/>
                        </a:rPr>
                        <a:t>RC6 = 7'b1111001</a:t>
                      </a:r>
                      <a:endParaRPr lang="zh-TW" altLang="en-US"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Times New Roman" panose="02020603050405020304" pitchFamily="18" charset="0"/>
                          <a:cs typeface="Times New Roman" panose="02020603050405020304" pitchFamily="18" charset="0"/>
                        </a:rPr>
                        <a:t>RC18 = 7'b0010110</a:t>
                      </a:r>
                      <a:endParaRPr lang="zh-TW" altLang="en-US"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76585051"/>
                  </a:ext>
                </a:extLst>
              </a:tr>
              <a:tr h="355646">
                <a:tc>
                  <a:txBody>
                    <a:bodyPr/>
                    <a:lstStyle/>
                    <a:p>
                      <a:pPr algn="ctr"/>
                      <a:r>
                        <a:rPr lang="en-US" altLang="zh-TW" sz="1600" dirty="0">
                          <a:latin typeface="Times New Roman" panose="02020603050405020304" pitchFamily="18" charset="0"/>
                          <a:cs typeface="Times New Roman" panose="02020603050405020304" pitchFamily="18" charset="0"/>
                        </a:rPr>
                        <a:t>RC7 = 7'b1010101</a:t>
                      </a:r>
                      <a:endParaRPr lang="zh-TW" altLang="en-US"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Times New Roman" panose="02020603050405020304" pitchFamily="18" charset="0"/>
                          <a:cs typeface="Times New Roman" panose="02020603050405020304" pitchFamily="18" charset="0"/>
                        </a:rPr>
                        <a:t>RC19 = 7'b1100110</a:t>
                      </a:r>
                      <a:endParaRPr lang="zh-TW" altLang="en-US"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57609768"/>
                  </a:ext>
                </a:extLst>
              </a:tr>
              <a:tr h="355646">
                <a:tc>
                  <a:txBody>
                    <a:bodyPr/>
                    <a:lstStyle/>
                    <a:p>
                      <a:pPr algn="ctr"/>
                      <a:r>
                        <a:rPr lang="en-US" altLang="zh-TW" sz="1600" dirty="0">
                          <a:latin typeface="Times New Roman" panose="02020603050405020304" pitchFamily="18" charset="0"/>
                          <a:cs typeface="Times New Roman" panose="02020603050405020304" pitchFamily="18" charset="0"/>
                        </a:rPr>
                        <a:t>RC8 = 7'b0001110</a:t>
                      </a:r>
                      <a:endParaRPr lang="zh-TW" altLang="en-US"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Times New Roman" panose="02020603050405020304" pitchFamily="18" charset="0"/>
                          <a:cs typeface="Times New Roman" panose="02020603050405020304" pitchFamily="18" charset="0"/>
                        </a:rPr>
                        <a:t>RC20 = 7'b1111001</a:t>
                      </a:r>
                      <a:endParaRPr lang="zh-TW" altLang="en-US"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87372377"/>
                  </a:ext>
                </a:extLst>
              </a:tr>
              <a:tr h="355646">
                <a:tc>
                  <a:txBody>
                    <a:bodyPr/>
                    <a:lstStyle/>
                    <a:p>
                      <a:pPr algn="ctr"/>
                      <a:r>
                        <a:rPr lang="en-US" altLang="zh-TW" sz="1600" dirty="0">
                          <a:latin typeface="Times New Roman" panose="02020603050405020304" pitchFamily="18" charset="0"/>
                          <a:cs typeface="Times New Roman" panose="02020603050405020304" pitchFamily="18" charset="0"/>
                        </a:rPr>
                        <a:t>RC9 = 7'b0001100</a:t>
                      </a:r>
                      <a:endParaRPr lang="zh-TW" altLang="en-US"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Times New Roman" panose="02020603050405020304" pitchFamily="18" charset="0"/>
                          <a:cs typeface="Times New Roman" panose="02020603050405020304" pitchFamily="18" charset="0"/>
                        </a:rPr>
                        <a:t>RC21 = 7'b1011000</a:t>
                      </a:r>
                      <a:endParaRPr lang="zh-TW" altLang="en-US"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66355456"/>
                  </a:ext>
                </a:extLst>
              </a:tr>
              <a:tr h="355646">
                <a:tc>
                  <a:txBody>
                    <a:bodyPr/>
                    <a:lstStyle/>
                    <a:p>
                      <a:pPr algn="ctr"/>
                      <a:r>
                        <a:rPr lang="en-US" altLang="zh-TW" sz="1600" dirty="0">
                          <a:latin typeface="Times New Roman" panose="02020603050405020304" pitchFamily="18" charset="0"/>
                          <a:cs typeface="Times New Roman" panose="02020603050405020304" pitchFamily="18" charset="0"/>
                        </a:rPr>
                        <a:t>RC10 = 7'b0110101</a:t>
                      </a:r>
                      <a:endParaRPr lang="zh-TW" altLang="en-US"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Times New Roman" panose="02020603050405020304" pitchFamily="18" charset="0"/>
                          <a:cs typeface="Times New Roman" panose="02020603050405020304" pitchFamily="18" charset="0"/>
                        </a:rPr>
                        <a:t>RC22 = 7'b0100001</a:t>
                      </a:r>
                      <a:endParaRPr lang="zh-TW" altLang="en-US"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67431516"/>
                  </a:ext>
                </a:extLst>
              </a:tr>
              <a:tr h="355646">
                <a:tc>
                  <a:txBody>
                    <a:bodyPr/>
                    <a:lstStyle/>
                    <a:p>
                      <a:pPr algn="ctr"/>
                      <a:r>
                        <a:rPr lang="en-US" altLang="zh-TW" sz="1600" dirty="0">
                          <a:latin typeface="Times New Roman" panose="02020603050405020304" pitchFamily="18" charset="0"/>
                          <a:cs typeface="Times New Roman" panose="02020603050405020304" pitchFamily="18" charset="0"/>
                        </a:rPr>
                        <a:t>RC11 = 7'b0100110</a:t>
                      </a:r>
                      <a:endParaRPr lang="zh-TW" altLang="en-US"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Times New Roman" panose="02020603050405020304" pitchFamily="18" charset="0"/>
                          <a:cs typeface="Times New Roman" panose="02020603050405020304" pitchFamily="18" charset="0"/>
                        </a:rPr>
                        <a:t>RC23 = 7'b1110100</a:t>
                      </a:r>
                      <a:endParaRPr lang="zh-TW" altLang="en-US"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93630441"/>
                  </a:ext>
                </a:extLst>
              </a:tr>
            </a:tbl>
          </a:graphicData>
        </a:graphic>
      </p:graphicFrame>
      <p:pic>
        <p:nvPicPr>
          <p:cNvPr id="6" name="圖片 5">
            <a:extLst>
              <a:ext uri="{FF2B5EF4-FFF2-40B4-BE49-F238E27FC236}">
                <a16:creationId xmlns:a16="http://schemas.microsoft.com/office/drawing/2014/main" id="{E8C037CD-A117-414E-8A0B-6609210DD7D4}"/>
              </a:ext>
            </a:extLst>
          </p:cNvPr>
          <p:cNvPicPr>
            <a:picLocks noChangeAspect="1"/>
          </p:cNvPicPr>
          <p:nvPr/>
        </p:nvPicPr>
        <p:blipFill>
          <a:blip r:embed="rId4"/>
          <a:stretch>
            <a:fillRect/>
          </a:stretch>
        </p:blipFill>
        <p:spPr>
          <a:xfrm>
            <a:off x="4360861" y="4376245"/>
            <a:ext cx="3448473" cy="1072858"/>
          </a:xfrm>
          <a:prstGeom prst="rect">
            <a:avLst/>
          </a:prstGeom>
        </p:spPr>
      </p:pic>
      <p:pic>
        <p:nvPicPr>
          <p:cNvPr id="13" name="圖片 12">
            <a:extLst>
              <a:ext uri="{FF2B5EF4-FFF2-40B4-BE49-F238E27FC236}">
                <a16:creationId xmlns:a16="http://schemas.microsoft.com/office/drawing/2014/main" id="{4647CFB6-67F4-4F7A-8B91-B0F3406CA23E}"/>
              </a:ext>
            </a:extLst>
          </p:cNvPr>
          <p:cNvPicPr>
            <a:picLocks noChangeAspect="1"/>
          </p:cNvPicPr>
          <p:nvPr/>
        </p:nvPicPr>
        <p:blipFill rotWithShape="1">
          <a:blip r:embed="rId5"/>
          <a:srcRect l="6517" t="3295" r="3827" b="-1"/>
          <a:stretch/>
        </p:blipFill>
        <p:spPr>
          <a:xfrm>
            <a:off x="7269972" y="2348910"/>
            <a:ext cx="1872208" cy="1898926"/>
          </a:xfrm>
          <a:prstGeom prst="rect">
            <a:avLst/>
          </a:prstGeom>
        </p:spPr>
      </p:pic>
      <p:pic>
        <p:nvPicPr>
          <p:cNvPr id="24" name="圖片 23">
            <a:extLst>
              <a:ext uri="{FF2B5EF4-FFF2-40B4-BE49-F238E27FC236}">
                <a16:creationId xmlns:a16="http://schemas.microsoft.com/office/drawing/2014/main" id="{5F01BC63-5703-4151-A8F8-356E14A04BC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360861" y="1986722"/>
            <a:ext cx="2521552" cy="2222291"/>
          </a:xfrm>
          <a:prstGeom prst="rect">
            <a:avLst/>
          </a:prstGeom>
          <a:ln>
            <a:solidFill>
              <a:schemeClr val="tx1"/>
            </a:solidFill>
          </a:ln>
        </p:spPr>
      </p:pic>
      <p:sp>
        <p:nvSpPr>
          <p:cNvPr id="33" name="手繪多邊形: 圖案 32">
            <a:extLst>
              <a:ext uri="{FF2B5EF4-FFF2-40B4-BE49-F238E27FC236}">
                <a16:creationId xmlns:a16="http://schemas.microsoft.com/office/drawing/2014/main" id="{BD40E0A1-88A9-48EF-9783-84DDF8AB207D}"/>
              </a:ext>
            </a:extLst>
          </p:cNvPr>
          <p:cNvSpPr/>
          <p:nvPr/>
        </p:nvSpPr>
        <p:spPr>
          <a:xfrm>
            <a:off x="3502025" y="544523"/>
            <a:ext cx="876300" cy="1433502"/>
          </a:xfrm>
          <a:custGeom>
            <a:avLst/>
            <a:gdLst>
              <a:gd name="connsiteX0" fmla="*/ 876300 w 876300"/>
              <a:gd name="connsiteY0" fmla="*/ 1433502 h 1433502"/>
              <a:gd name="connsiteX1" fmla="*/ 669925 w 876300"/>
              <a:gd name="connsiteY1" fmla="*/ 61902 h 1433502"/>
              <a:gd name="connsiteX2" fmla="*/ 0 w 876300"/>
              <a:gd name="connsiteY2" fmla="*/ 363527 h 1433502"/>
            </a:gdLst>
            <a:ahLst/>
            <a:cxnLst>
              <a:cxn ang="0">
                <a:pos x="connsiteX0" y="connsiteY0"/>
              </a:cxn>
              <a:cxn ang="0">
                <a:pos x="connsiteX1" y="connsiteY1"/>
              </a:cxn>
              <a:cxn ang="0">
                <a:pos x="connsiteX2" y="connsiteY2"/>
              </a:cxn>
            </a:cxnLst>
            <a:rect l="l" t="t" r="r" b="b"/>
            <a:pathLst>
              <a:path w="876300" h="1433502">
                <a:moveTo>
                  <a:pt x="876300" y="1433502"/>
                </a:moveTo>
                <a:cubicBezTo>
                  <a:pt x="846137" y="836866"/>
                  <a:pt x="815975" y="240231"/>
                  <a:pt x="669925" y="61902"/>
                </a:cubicBezTo>
                <a:cubicBezTo>
                  <a:pt x="523875" y="-116427"/>
                  <a:pt x="261937" y="123550"/>
                  <a:pt x="0" y="363527"/>
                </a:cubicBezTo>
              </a:path>
            </a:pathLst>
          </a:custGeom>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a:p>
        </p:txBody>
      </p:sp>
      <p:cxnSp>
        <p:nvCxnSpPr>
          <p:cNvPr id="35" name="直線單箭頭接點 34">
            <a:extLst>
              <a:ext uri="{FF2B5EF4-FFF2-40B4-BE49-F238E27FC236}">
                <a16:creationId xmlns:a16="http://schemas.microsoft.com/office/drawing/2014/main" id="{9339774D-95D6-4082-A4C5-A86DD49142E2}"/>
              </a:ext>
            </a:extLst>
          </p:cNvPr>
          <p:cNvCxnSpPr>
            <a:cxnSpLocks/>
            <a:stCxn id="33" idx="2"/>
          </p:cNvCxnSpPr>
          <p:nvPr/>
        </p:nvCxnSpPr>
        <p:spPr>
          <a:xfrm flipH="1">
            <a:off x="3466021" y="908050"/>
            <a:ext cx="36004" cy="4721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0" name="手繪多邊形: 圖案 39">
            <a:extLst>
              <a:ext uri="{FF2B5EF4-FFF2-40B4-BE49-F238E27FC236}">
                <a16:creationId xmlns:a16="http://schemas.microsoft.com/office/drawing/2014/main" id="{2C989F28-B7F0-4040-B600-34B5469FEC7F}"/>
              </a:ext>
            </a:extLst>
          </p:cNvPr>
          <p:cNvSpPr/>
          <p:nvPr/>
        </p:nvSpPr>
        <p:spPr>
          <a:xfrm>
            <a:off x="8336280" y="1247055"/>
            <a:ext cx="335959" cy="1099905"/>
          </a:xfrm>
          <a:custGeom>
            <a:avLst/>
            <a:gdLst>
              <a:gd name="connsiteX0" fmla="*/ 0 w 335959"/>
              <a:gd name="connsiteY0" fmla="*/ 200745 h 1099905"/>
              <a:gd name="connsiteX1" fmla="*/ 327660 w 335959"/>
              <a:gd name="connsiteY1" fmla="*/ 63585 h 1099905"/>
              <a:gd name="connsiteX2" fmla="*/ 205740 w 335959"/>
              <a:gd name="connsiteY2" fmla="*/ 1099905 h 1099905"/>
            </a:gdLst>
            <a:ahLst/>
            <a:cxnLst>
              <a:cxn ang="0">
                <a:pos x="connsiteX0" y="connsiteY0"/>
              </a:cxn>
              <a:cxn ang="0">
                <a:pos x="connsiteX1" y="connsiteY1"/>
              </a:cxn>
              <a:cxn ang="0">
                <a:pos x="connsiteX2" y="connsiteY2"/>
              </a:cxn>
            </a:cxnLst>
            <a:rect l="l" t="t" r="r" b="b"/>
            <a:pathLst>
              <a:path w="335959" h="1099905">
                <a:moveTo>
                  <a:pt x="0" y="200745"/>
                </a:moveTo>
                <a:cubicBezTo>
                  <a:pt x="146685" y="57235"/>
                  <a:pt x="293370" y="-86275"/>
                  <a:pt x="327660" y="63585"/>
                </a:cubicBezTo>
                <a:cubicBezTo>
                  <a:pt x="361950" y="213445"/>
                  <a:pt x="283845" y="656675"/>
                  <a:pt x="205740" y="1099905"/>
                </a:cubicBezTo>
              </a:path>
            </a:pathLst>
          </a:custGeom>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a:p>
        </p:txBody>
      </p:sp>
      <p:cxnSp>
        <p:nvCxnSpPr>
          <p:cNvPr id="45" name="直線單箭頭接點 44">
            <a:extLst>
              <a:ext uri="{FF2B5EF4-FFF2-40B4-BE49-F238E27FC236}">
                <a16:creationId xmlns:a16="http://schemas.microsoft.com/office/drawing/2014/main" id="{A7DECB9A-0F0D-44E0-9F76-1AD10D619990}"/>
              </a:ext>
            </a:extLst>
          </p:cNvPr>
          <p:cNvCxnSpPr>
            <a:cxnSpLocks/>
          </p:cNvCxnSpPr>
          <p:nvPr/>
        </p:nvCxnSpPr>
        <p:spPr>
          <a:xfrm flipH="1">
            <a:off x="8531621" y="2219003"/>
            <a:ext cx="32124" cy="17506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6" name="手繪多邊形: 圖案 45">
            <a:extLst>
              <a:ext uri="{FF2B5EF4-FFF2-40B4-BE49-F238E27FC236}">
                <a16:creationId xmlns:a16="http://schemas.microsoft.com/office/drawing/2014/main" id="{76C4941E-AA8C-4E24-A068-48B45D34D4A1}"/>
              </a:ext>
            </a:extLst>
          </p:cNvPr>
          <p:cNvSpPr/>
          <p:nvPr/>
        </p:nvSpPr>
        <p:spPr>
          <a:xfrm>
            <a:off x="7867650" y="3971925"/>
            <a:ext cx="1393007" cy="762000"/>
          </a:xfrm>
          <a:custGeom>
            <a:avLst/>
            <a:gdLst>
              <a:gd name="connsiteX0" fmla="*/ 819150 w 1393007"/>
              <a:gd name="connsiteY0" fmla="*/ 0 h 762000"/>
              <a:gd name="connsiteX1" fmla="*/ 1362075 w 1393007"/>
              <a:gd name="connsiteY1" fmla="*/ 561975 h 762000"/>
              <a:gd name="connsiteX2" fmla="*/ 0 w 1393007"/>
              <a:gd name="connsiteY2" fmla="*/ 762000 h 762000"/>
            </a:gdLst>
            <a:ahLst/>
            <a:cxnLst>
              <a:cxn ang="0">
                <a:pos x="connsiteX0" y="connsiteY0"/>
              </a:cxn>
              <a:cxn ang="0">
                <a:pos x="connsiteX1" y="connsiteY1"/>
              </a:cxn>
              <a:cxn ang="0">
                <a:pos x="connsiteX2" y="connsiteY2"/>
              </a:cxn>
            </a:cxnLst>
            <a:rect l="l" t="t" r="r" b="b"/>
            <a:pathLst>
              <a:path w="1393007" h="762000">
                <a:moveTo>
                  <a:pt x="819150" y="0"/>
                </a:moveTo>
                <a:cubicBezTo>
                  <a:pt x="1158875" y="217487"/>
                  <a:pt x="1498600" y="434975"/>
                  <a:pt x="1362075" y="561975"/>
                </a:cubicBezTo>
                <a:cubicBezTo>
                  <a:pt x="1225550" y="688975"/>
                  <a:pt x="612775" y="725487"/>
                  <a:pt x="0" y="762000"/>
                </a:cubicBezTo>
              </a:path>
            </a:pathLst>
          </a:custGeom>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a:p>
        </p:txBody>
      </p:sp>
      <p:cxnSp>
        <p:nvCxnSpPr>
          <p:cNvPr id="49" name="直線單箭頭接點 48">
            <a:extLst>
              <a:ext uri="{FF2B5EF4-FFF2-40B4-BE49-F238E27FC236}">
                <a16:creationId xmlns:a16="http://schemas.microsoft.com/office/drawing/2014/main" id="{0AB097C0-3A65-4A03-B9A7-365AA3879022}"/>
              </a:ext>
            </a:extLst>
          </p:cNvPr>
          <p:cNvCxnSpPr>
            <a:cxnSpLocks/>
            <a:stCxn id="46" idx="2"/>
          </p:cNvCxnSpPr>
          <p:nvPr/>
        </p:nvCxnSpPr>
        <p:spPr>
          <a:xfrm flipH="1">
            <a:off x="7809334" y="4733925"/>
            <a:ext cx="58316" cy="676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10396172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a:extLst>
              <a:ext uri="{FF2B5EF4-FFF2-40B4-BE49-F238E27FC236}">
                <a16:creationId xmlns:a16="http://schemas.microsoft.com/office/drawing/2014/main" id="{444D8C64-AE1C-419D-8EB4-85B9DB1513BD}"/>
              </a:ext>
            </a:extLst>
          </p:cNvPr>
          <p:cNvSpPr/>
          <p:nvPr/>
        </p:nvSpPr>
        <p:spPr>
          <a:xfrm>
            <a:off x="0" y="5593804"/>
            <a:ext cx="10160000" cy="144016"/>
          </a:xfrm>
          <a:prstGeom prst="rect">
            <a:avLst/>
          </a:prstGeom>
          <a:solidFill>
            <a:srgbClr val="1954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4" name="五边形 3"/>
          <p:cNvSpPr/>
          <p:nvPr/>
        </p:nvSpPr>
        <p:spPr>
          <a:xfrm>
            <a:off x="0" y="0"/>
            <a:ext cx="2199680" cy="576064"/>
          </a:xfrm>
          <a:prstGeom prst="homePlate">
            <a:avLst/>
          </a:prstGeom>
          <a:solidFill>
            <a:srgbClr val="1954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Round</a:t>
            </a:r>
            <a:r>
              <a:rPr lang="zh-TW" altLang="en-US" b="1" dirty="0">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hardware</a:t>
            </a:r>
            <a:endParaRPr lang="zh-CN" altLang="en-US" b="1"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109" name="投影片編號版面配置區 108">
            <a:extLst>
              <a:ext uri="{FF2B5EF4-FFF2-40B4-BE49-F238E27FC236}">
                <a16:creationId xmlns:a16="http://schemas.microsoft.com/office/drawing/2014/main" id="{07869FFF-F26E-49B8-BE54-01298AFC9042}"/>
              </a:ext>
            </a:extLst>
          </p:cNvPr>
          <p:cNvSpPr>
            <a:spLocks noGrp="1"/>
          </p:cNvSpPr>
          <p:nvPr>
            <p:ph type="sldNum" sz="quarter" idx="12"/>
          </p:nvPr>
        </p:nvSpPr>
        <p:spPr/>
        <p:txBody>
          <a:bodyPr/>
          <a:lstStyle/>
          <a:p>
            <a:fld id="{64CE74CF-356A-4169-9D6E-C5675D7456C1}" type="slidenum">
              <a:rPr lang="zh-CN" altLang="en-US" smtClean="0"/>
              <a:t>45</a:t>
            </a:fld>
            <a:endParaRPr lang="zh-CN" altLang="en-US"/>
          </a:p>
        </p:txBody>
      </p:sp>
      <p:grpSp>
        <p:nvGrpSpPr>
          <p:cNvPr id="28" name="群組 27">
            <a:extLst>
              <a:ext uri="{FF2B5EF4-FFF2-40B4-BE49-F238E27FC236}">
                <a16:creationId xmlns:a16="http://schemas.microsoft.com/office/drawing/2014/main" id="{3AB9D1A1-4977-4E58-8377-91959ED4140C}"/>
              </a:ext>
            </a:extLst>
          </p:cNvPr>
          <p:cNvGrpSpPr/>
          <p:nvPr/>
        </p:nvGrpSpPr>
        <p:grpSpPr>
          <a:xfrm>
            <a:off x="2019660" y="1443218"/>
            <a:ext cx="6120680" cy="2817541"/>
            <a:chOff x="2127672" y="1443218"/>
            <a:chExt cx="6120680" cy="2817541"/>
          </a:xfrm>
        </p:grpSpPr>
        <p:sp>
          <p:nvSpPr>
            <p:cNvPr id="115" name="矩形 114">
              <a:extLst>
                <a:ext uri="{FF2B5EF4-FFF2-40B4-BE49-F238E27FC236}">
                  <a16:creationId xmlns:a16="http://schemas.microsoft.com/office/drawing/2014/main" id="{33C12CF1-838C-4261-B3D1-1EB2F748F42C}"/>
                </a:ext>
              </a:extLst>
            </p:cNvPr>
            <p:cNvSpPr/>
            <p:nvPr/>
          </p:nvSpPr>
          <p:spPr>
            <a:xfrm>
              <a:off x="2474460" y="1858574"/>
              <a:ext cx="846433" cy="198683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altLang="zh-TW" dirty="0">
                  <a:solidFill>
                    <a:schemeClr val="tx1"/>
                  </a:solidFill>
                  <a:latin typeface="Times New Roman" panose="02020603050405020304" pitchFamily="18" charset="0"/>
                  <a:cs typeface="Times New Roman" panose="02020603050405020304" pitchFamily="18" charset="0"/>
                </a:rPr>
                <a:t>θ</a:t>
              </a:r>
              <a:endParaRPr lang="zh-TW" altLang="en-US" dirty="0">
                <a:solidFill>
                  <a:schemeClr val="tx1"/>
                </a:solidFill>
                <a:latin typeface="Times New Roman" panose="02020603050405020304" pitchFamily="18" charset="0"/>
                <a:cs typeface="Times New Roman" panose="02020603050405020304" pitchFamily="18" charset="0"/>
              </a:endParaRPr>
            </a:p>
          </p:txBody>
        </p:sp>
        <p:sp>
          <p:nvSpPr>
            <p:cNvPr id="116" name="矩形 115">
              <a:extLst>
                <a:ext uri="{FF2B5EF4-FFF2-40B4-BE49-F238E27FC236}">
                  <a16:creationId xmlns:a16="http://schemas.microsoft.com/office/drawing/2014/main" id="{D43D39D9-AEA4-43B4-BD07-E115D23B603E}"/>
                </a:ext>
              </a:extLst>
            </p:cNvPr>
            <p:cNvSpPr/>
            <p:nvPr/>
          </p:nvSpPr>
          <p:spPr>
            <a:xfrm>
              <a:off x="3626588" y="1858574"/>
              <a:ext cx="846433" cy="198683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altLang="zh-TW" dirty="0">
                  <a:solidFill>
                    <a:schemeClr val="tx1"/>
                  </a:solidFill>
                  <a:latin typeface="Times New Roman" panose="02020603050405020304" pitchFamily="18" charset="0"/>
                  <a:cs typeface="Times New Roman" panose="02020603050405020304" pitchFamily="18" charset="0"/>
                </a:rPr>
                <a:t>ρ</a:t>
              </a:r>
            </a:p>
          </p:txBody>
        </p:sp>
        <p:sp>
          <p:nvSpPr>
            <p:cNvPr id="117" name="矩形 116">
              <a:extLst>
                <a:ext uri="{FF2B5EF4-FFF2-40B4-BE49-F238E27FC236}">
                  <a16:creationId xmlns:a16="http://schemas.microsoft.com/office/drawing/2014/main" id="{497D1FC0-B057-4CCF-9DB8-91C02DDFC242}"/>
                </a:ext>
              </a:extLst>
            </p:cNvPr>
            <p:cNvSpPr/>
            <p:nvPr/>
          </p:nvSpPr>
          <p:spPr>
            <a:xfrm>
              <a:off x="4778716" y="1858574"/>
              <a:ext cx="846433" cy="198683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altLang="zh-TW" dirty="0">
                  <a:solidFill>
                    <a:schemeClr val="tx1"/>
                  </a:solidFill>
                  <a:latin typeface="Times New Roman" panose="02020603050405020304" pitchFamily="18" charset="0"/>
                  <a:cs typeface="Times New Roman" panose="02020603050405020304" pitchFamily="18" charset="0"/>
                </a:rPr>
                <a:t>π</a:t>
              </a:r>
              <a:endParaRPr lang="zh-TW" altLang="en-US" dirty="0">
                <a:solidFill>
                  <a:schemeClr val="tx1"/>
                </a:solidFill>
                <a:latin typeface="Times New Roman" panose="02020603050405020304" pitchFamily="18" charset="0"/>
                <a:cs typeface="Times New Roman" panose="02020603050405020304" pitchFamily="18" charset="0"/>
              </a:endParaRPr>
            </a:p>
          </p:txBody>
        </p:sp>
        <p:sp>
          <p:nvSpPr>
            <p:cNvPr id="118" name="矩形 117">
              <a:extLst>
                <a:ext uri="{FF2B5EF4-FFF2-40B4-BE49-F238E27FC236}">
                  <a16:creationId xmlns:a16="http://schemas.microsoft.com/office/drawing/2014/main" id="{D37A51C7-C423-4471-9724-4BD37A8B7CEA}"/>
                </a:ext>
              </a:extLst>
            </p:cNvPr>
            <p:cNvSpPr/>
            <p:nvPr/>
          </p:nvSpPr>
          <p:spPr>
            <a:xfrm>
              <a:off x="5930844" y="1858574"/>
              <a:ext cx="846433" cy="198683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altLang="zh-TW" dirty="0">
                  <a:solidFill>
                    <a:schemeClr val="tx1"/>
                  </a:solidFill>
                  <a:latin typeface="Times New Roman" panose="02020603050405020304" pitchFamily="18" charset="0"/>
                  <a:cs typeface="Times New Roman" panose="02020603050405020304" pitchFamily="18" charset="0"/>
                </a:rPr>
                <a:t>χ</a:t>
              </a:r>
              <a:endParaRPr lang="zh-TW" altLang="en-US" dirty="0">
                <a:solidFill>
                  <a:schemeClr val="tx1"/>
                </a:solidFill>
                <a:latin typeface="Times New Roman" panose="02020603050405020304" pitchFamily="18" charset="0"/>
                <a:cs typeface="Times New Roman" panose="02020603050405020304" pitchFamily="18" charset="0"/>
              </a:endParaRPr>
            </a:p>
          </p:txBody>
        </p:sp>
        <p:sp>
          <p:nvSpPr>
            <p:cNvPr id="119" name="矩形 118">
              <a:extLst>
                <a:ext uri="{FF2B5EF4-FFF2-40B4-BE49-F238E27FC236}">
                  <a16:creationId xmlns:a16="http://schemas.microsoft.com/office/drawing/2014/main" id="{297D8E87-CFE7-46E3-9BFF-0EAB41D63633}"/>
                </a:ext>
              </a:extLst>
            </p:cNvPr>
            <p:cNvSpPr/>
            <p:nvPr/>
          </p:nvSpPr>
          <p:spPr>
            <a:xfrm>
              <a:off x="7082972" y="1858574"/>
              <a:ext cx="846433" cy="198683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altLang="zh-TW" dirty="0">
                  <a:solidFill>
                    <a:schemeClr val="tx1"/>
                  </a:solidFill>
                  <a:latin typeface="Times New Roman" panose="02020603050405020304" pitchFamily="18" charset="0"/>
                  <a:cs typeface="Times New Roman" panose="02020603050405020304" pitchFamily="18" charset="0"/>
                </a:rPr>
                <a:t>ι</a:t>
              </a:r>
              <a:endParaRPr lang="zh-TW" altLang="en-US" dirty="0">
                <a:solidFill>
                  <a:schemeClr val="tx1"/>
                </a:solidFill>
                <a:latin typeface="Times New Roman" panose="02020603050405020304" pitchFamily="18" charset="0"/>
                <a:cs typeface="Times New Roman" panose="02020603050405020304" pitchFamily="18" charset="0"/>
              </a:endParaRPr>
            </a:p>
          </p:txBody>
        </p:sp>
        <p:sp>
          <p:nvSpPr>
            <p:cNvPr id="120" name="矩形 119">
              <a:extLst>
                <a:ext uri="{FF2B5EF4-FFF2-40B4-BE49-F238E27FC236}">
                  <a16:creationId xmlns:a16="http://schemas.microsoft.com/office/drawing/2014/main" id="{314C9906-964D-4060-9951-9BBCECD403E0}"/>
                </a:ext>
              </a:extLst>
            </p:cNvPr>
            <p:cNvSpPr/>
            <p:nvPr/>
          </p:nvSpPr>
          <p:spPr>
            <a:xfrm>
              <a:off x="2127672" y="1443218"/>
              <a:ext cx="6120680" cy="2817541"/>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400" dirty="0">
                <a:solidFill>
                  <a:schemeClr val="tx1"/>
                </a:solidFill>
                <a:latin typeface="Times New Roman" panose="02020603050405020304" pitchFamily="18" charset="0"/>
                <a:cs typeface="Times New Roman" panose="02020603050405020304" pitchFamily="18" charset="0"/>
              </a:endParaRPr>
            </a:p>
          </p:txBody>
        </p:sp>
        <p:cxnSp>
          <p:nvCxnSpPr>
            <p:cNvPr id="121" name="直線單箭頭接點 120">
              <a:extLst>
                <a:ext uri="{FF2B5EF4-FFF2-40B4-BE49-F238E27FC236}">
                  <a16:creationId xmlns:a16="http://schemas.microsoft.com/office/drawing/2014/main" id="{5A4A0A61-7BF0-4553-850A-0091295A71BC}"/>
                </a:ext>
              </a:extLst>
            </p:cNvPr>
            <p:cNvCxnSpPr>
              <a:cxnSpLocks/>
              <a:stCxn id="115" idx="3"/>
              <a:endCxn id="116" idx="1"/>
            </p:cNvCxnSpPr>
            <p:nvPr/>
          </p:nvCxnSpPr>
          <p:spPr>
            <a:xfrm>
              <a:off x="3320893" y="2851989"/>
              <a:ext cx="305695" cy="0"/>
            </a:xfrm>
            <a:prstGeom prst="straightConnector1">
              <a:avLst/>
            </a:prstGeom>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直線單箭頭接點 121">
              <a:extLst>
                <a:ext uri="{FF2B5EF4-FFF2-40B4-BE49-F238E27FC236}">
                  <a16:creationId xmlns:a16="http://schemas.microsoft.com/office/drawing/2014/main" id="{A4851C8D-9954-4C97-8493-96BEE9871B9F}"/>
                </a:ext>
              </a:extLst>
            </p:cNvPr>
            <p:cNvCxnSpPr>
              <a:cxnSpLocks/>
              <a:stCxn id="116" idx="3"/>
              <a:endCxn id="117" idx="1"/>
            </p:cNvCxnSpPr>
            <p:nvPr/>
          </p:nvCxnSpPr>
          <p:spPr>
            <a:xfrm>
              <a:off x="4473021" y="2851989"/>
              <a:ext cx="305695" cy="0"/>
            </a:xfrm>
            <a:prstGeom prst="straightConnector1">
              <a:avLst/>
            </a:prstGeom>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直線單箭頭接點 122">
              <a:extLst>
                <a:ext uri="{FF2B5EF4-FFF2-40B4-BE49-F238E27FC236}">
                  <a16:creationId xmlns:a16="http://schemas.microsoft.com/office/drawing/2014/main" id="{BD556CD5-773E-4A22-9F65-2BF68DC59252}"/>
                </a:ext>
              </a:extLst>
            </p:cNvPr>
            <p:cNvCxnSpPr>
              <a:cxnSpLocks/>
              <a:stCxn id="117" idx="3"/>
              <a:endCxn id="118" idx="1"/>
            </p:cNvCxnSpPr>
            <p:nvPr/>
          </p:nvCxnSpPr>
          <p:spPr>
            <a:xfrm>
              <a:off x="5625149" y="2851989"/>
              <a:ext cx="305695" cy="0"/>
            </a:xfrm>
            <a:prstGeom prst="straightConnector1">
              <a:avLst/>
            </a:prstGeom>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直線單箭頭接點 123">
              <a:extLst>
                <a:ext uri="{FF2B5EF4-FFF2-40B4-BE49-F238E27FC236}">
                  <a16:creationId xmlns:a16="http://schemas.microsoft.com/office/drawing/2014/main" id="{94FEEE36-C592-4A2E-8689-3142CE0CF982}"/>
                </a:ext>
              </a:extLst>
            </p:cNvPr>
            <p:cNvCxnSpPr>
              <a:cxnSpLocks/>
              <a:stCxn id="118" idx="3"/>
              <a:endCxn id="119" idx="1"/>
            </p:cNvCxnSpPr>
            <p:nvPr/>
          </p:nvCxnSpPr>
          <p:spPr>
            <a:xfrm>
              <a:off x="6777277" y="2851989"/>
              <a:ext cx="305695" cy="0"/>
            </a:xfrm>
            <a:prstGeom prst="straightConnector1">
              <a:avLst/>
            </a:prstGeom>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直線單箭頭接點 126">
              <a:extLst>
                <a:ext uri="{FF2B5EF4-FFF2-40B4-BE49-F238E27FC236}">
                  <a16:creationId xmlns:a16="http://schemas.microsoft.com/office/drawing/2014/main" id="{FD623EBE-5E6F-4534-B24B-954B775BC544}"/>
                </a:ext>
              </a:extLst>
            </p:cNvPr>
            <p:cNvCxnSpPr>
              <a:cxnSpLocks/>
              <a:stCxn id="120" idx="1"/>
              <a:endCxn id="115" idx="1"/>
            </p:cNvCxnSpPr>
            <p:nvPr/>
          </p:nvCxnSpPr>
          <p:spPr>
            <a:xfrm>
              <a:off x="2127672" y="2851989"/>
              <a:ext cx="346788" cy="0"/>
            </a:xfrm>
            <a:prstGeom prst="straightConnector1">
              <a:avLst/>
            </a:prstGeom>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cxnSp>
        <p:cxnSp>
          <p:nvCxnSpPr>
            <p:cNvPr id="130" name="直線單箭頭接點 129">
              <a:extLst>
                <a:ext uri="{FF2B5EF4-FFF2-40B4-BE49-F238E27FC236}">
                  <a16:creationId xmlns:a16="http://schemas.microsoft.com/office/drawing/2014/main" id="{080CA400-B5D3-4424-A55F-D01CA5852B79}"/>
                </a:ext>
              </a:extLst>
            </p:cNvPr>
            <p:cNvCxnSpPr>
              <a:cxnSpLocks/>
              <a:stCxn id="119" idx="3"/>
              <a:endCxn id="120" idx="3"/>
            </p:cNvCxnSpPr>
            <p:nvPr/>
          </p:nvCxnSpPr>
          <p:spPr>
            <a:xfrm>
              <a:off x="7929405" y="2851989"/>
              <a:ext cx="318947" cy="0"/>
            </a:xfrm>
            <a:prstGeom prst="straightConnector1">
              <a:avLst/>
            </a:prstGeom>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cxnSp>
        <p:sp>
          <p:nvSpPr>
            <p:cNvPr id="139" name="文字方塊 138">
              <a:extLst>
                <a:ext uri="{FF2B5EF4-FFF2-40B4-BE49-F238E27FC236}">
                  <a16:creationId xmlns:a16="http://schemas.microsoft.com/office/drawing/2014/main" id="{A58CF405-DD02-4ABD-8A5A-9FA8ABE1D45A}"/>
                </a:ext>
              </a:extLst>
            </p:cNvPr>
            <p:cNvSpPr txBox="1"/>
            <p:nvPr/>
          </p:nvSpPr>
          <p:spPr>
            <a:xfrm>
              <a:off x="2127672" y="1466230"/>
              <a:ext cx="5169266" cy="338554"/>
            </a:xfrm>
            <a:prstGeom prst="rect">
              <a:avLst/>
            </a:prstGeom>
            <a:noFill/>
          </p:spPr>
          <p:txBody>
            <a:bodyPr wrap="square">
              <a:spAutoFit/>
            </a:bodyPr>
            <a:lstStyle/>
            <a:p>
              <a:r>
                <a:rPr lang="en-US" altLang="zh-TW" sz="1600" dirty="0">
                  <a:latin typeface="Times New Roman" panose="02020603050405020304" pitchFamily="18" charset="0"/>
                  <a:cs typeface="Times New Roman" panose="02020603050405020304" pitchFamily="18" charset="0"/>
                </a:rPr>
                <a:t>Round</a:t>
              </a:r>
              <a:endParaRPr lang="zh-TW" altLang="en-US" dirty="0">
                <a:solidFill>
                  <a:schemeClr val="tx1"/>
                </a:solidFill>
                <a:latin typeface="Times New Roman" panose="02020603050405020304" pitchFamily="18" charset="0"/>
                <a:cs typeface="Times New Roman" panose="02020603050405020304" pitchFamily="18" charset="0"/>
              </a:endParaRPr>
            </a:p>
          </p:txBody>
        </p:sp>
      </p:grpSp>
      <p:cxnSp>
        <p:nvCxnSpPr>
          <p:cNvPr id="141" name="直線單箭頭接點 140">
            <a:extLst>
              <a:ext uri="{FF2B5EF4-FFF2-40B4-BE49-F238E27FC236}">
                <a16:creationId xmlns:a16="http://schemas.microsoft.com/office/drawing/2014/main" id="{B5386BD5-9982-428A-8C82-414B5B8798F4}"/>
              </a:ext>
            </a:extLst>
          </p:cNvPr>
          <p:cNvCxnSpPr>
            <a:cxnSpLocks/>
            <a:endCxn id="120" idx="1"/>
          </p:cNvCxnSpPr>
          <p:nvPr/>
        </p:nvCxnSpPr>
        <p:spPr>
          <a:xfrm>
            <a:off x="1407592" y="2851989"/>
            <a:ext cx="612068" cy="0"/>
          </a:xfrm>
          <a:prstGeom prst="straightConnector1">
            <a:avLst/>
          </a:prstGeom>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cxnSp>
      <p:cxnSp>
        <p:nvCxnSpPr>
          <p:cNvPr id="149" name="直線單箭頭接點 148">
            <a:extLst>
              <a:ext uri="{FF2B5EF4-FFF2-40B4-BE49-F238E27FC236}">
                <a16:creationId xmlns:a16="http://schemas.microsoft.com/office/drawing/2014/main" id="{1921CD16-3C76-4EFC-BD36-EF79064FD815}"/>
              </a:ext>
            </a:extLst>
          </p:cNvPr>
          <p:cNvCxnSpPr>
            <a:cxnSpLocks/>
            <a:stCxn id="120" idx="3"/>
          </p:cNvCxnSpPr>
          <p:nvPr/>
        </p:nvCxnSpPr>
        <p:spPr>
          <a:xfrm>
            <a:off x="8140340" y="2851989"/>
            <a:ext cx="540060" cy="0"/>
          </a:xfrm>
          <a:prstGeom prst="straightConnector1">
            <a:avLst/>
          </a:prstGeom>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線接點 34">
            <a:extLst>
              <a:ext uri="{FF2B5EF4-FFF2-40B4-BE49-F238E27FC236}">
                <a16:creationId xmlns:a16="http://schemas.microsoft.com/office/drawing/2014/main" id="{502C244E-3074-4EA6-9143-E9E3BD54FB2C}"/>
              </a:ext>
            </a:extLst>
          </p:cNvPr>
          <p:cNvCxnSpPr/>
          <p:nvPr/>
        </p:nvCxnSpPr>
        <p:spPr>
          <a:xfrm flipH="1">
            <a:off x="1594589" y="2743976"/>
            <a:ext cx="144016" cy="216024"/>
          </a:xfrm>
          <a:prstGeom prst="line">
            <a:avLst/>
          </a:prstGeom>
        </p:spPr>
        <p:style>
          <a:lnRef idx="1">
            <a:schemeClr val="dk1"/>
          </a:lnRef>
          <a:fillRef idx="0">
            <a:schemeClr val="dk1"/>
          </a:fillRef>
          <a:effectRef idx="0">
            <a:schemeClr val="dk1"/>
          </a:effectRef>
          <a:fontRef idx="minor">
            <a:schemeClr val="tx1"/>
          </a:fontRef>
        </p:style>
      </p:cxnSp>
      <p:cxnSp>
        <p:nvCxnSpPr>
          <p:cNvPr id="150" name="直線接點 149">
            <a:extLst>
              <a:ext uri="{FF2B5EF4-FFF2-40B4-BE49-F238E27FC236}">
                <a16:creationId xmlns:a16="http://schemas.microsoft.com/office/drawing/2014/main" id="{5F77A223-BED8-4807-B57C-89CE036753E6}"/>
              </a:ext>
            </a:extLst>
          </p:cNvPr>
          <p:cNvCxnSpPr/>
          <p:nvPr/>
        </p:nvCxnSpPr>
        <p:spPr>
          <a:xfrm flipH="1">
            <a:off x="8322819" y="2760898"/>
            <a:ext cx="144016" cy="216024"/>
          </a:xfrm>
          <a:prstGeom prst="line">
            <a:avLst/>
          </a:prstGeom>
        </p:spPr>
        <p:style>
          <a:lnRef idx="1">
            <a:schemeClr val="dk1"/>
          </a:lnRef>
          <a:fillRef idx="0">
            <a:schemeClr val="dk1"/>
          </a:fillRef>
          <a:effectRef idx="0">
            <a:schemeClr val="dk1"/>
          </a:effectRef>
          <a:fontRef idx="minor">
            <a:schemeClr val="tx1"/>
          </a:fontRef>
        </p:style>
      </p:cxnSp>
      <p:sp>
        <p:nvSpPr>
          <p:cNvPr id="151" name="文字方塊 150">
            <a:extLst>
              <a:ext uri="{FF2B5EF4-FFF2-40B4-BE49-F238E27FC236}">
                <a16:creationId xmlns:a16="http://schemas.microsoft.com/office/drawing/2014/main" id="{C8D5F418-C67D-44D2-AB46-9F6F24936CC3}"/>
              </a:ext>
            </a:extLst>
          </p:cNvPr>
          <p:cNvSpPr txBox="1"/>
          <p:nvPr/>
        </p:nvSpPr>
        <p:spPr>
          <a:xfrm>
            <a:off x="1432570" y="2493520"/>
            <a:ext cx="612069" cy="276999"/>
          </a:xfrm>
          <a:prstGeom prst="rect">
            <a:avLst/>
          </a:prstGeom>
          <a:noFill/>
        </p:spPr>
        <p:txBody>
          <a:bodyPr wrap="square">
            <a:spAutoFit/>
          </a:bodyPr>
          <a:lstStyle/>
          <a:p>
            <a:r>
              <a:rPr lang="en-US" altLang="zh-TW" sz="1200" dirty="0">
                <a:latin typeface="Times New Roman" panose="02020603050405020304" pitchFamily="18" charset="0"/>
                <a:cs typeface="Segoe UI" panose="020B0502040204020203" pitchFamily="34" charset="0"/>
              </a:rPr>
              <a:t>1600</a:t>
            </a:r>
            <a:endParaRPr lang="zh-TW" altLang="en-US" sz="1200" dirty="0"/>
          </a:p>
        </p:txBody>
      </p:sp>
      <p:sp>
        <p:nvSpPr>
          <p:cNvPr id="153" name="文字方塊 152">
            <a:extLst>
              <a:ext uri="{FF2B5EF4-FFF2-40B4-BE49-F238E27FC236}">
                <a16:creationId xmlns:a16="http://schemas.microsoft.com/office/drawing/2014/main" id="{7D62E46A-6630-4193-BA19-3BA8EF5ED183}"/>
              </a:ext>
            </a:extLst>
          </p:cNvPr>
          <p:cNvSpPr txBox="1"/>
          <p:nvPr/>
        </p:nvSpPr>
        <p:spPr>
          <a:xfrm>
            <a:off x="8157282" y="2504782"/>
            <a:ext cx="612069" cy="276999"/>
          </a:xfrm>
          <a:prstGeom prst="rect">
            <a:avLst/>
          </a:prstGeom>
          <a:noFill/>
        </p:spPr>
        <p:txBody>
          <a:bodyPr wrap="square">
            <a:spAutoFit/>
          </a:bodyPr>
          <a:lstStyle/>
          <a:p>
            <a:r>
              <a:rPr lang="en-US" altLang="zh-TW" sz="1200" dirty="0">
                <a:latin typeface="Times New Roman" panose="02020603050405020304" pitchFamily="18" charset="0"/>
                <a:cs typeface="Segoe UI" panose="020B0502040204020203" pitchFamily="34" charset="0"/>
              </a:rPr>
              <a:t>1600</a:t>
            </a:r>
            <a:endParaRPr lang="zh-TW" altLang="en-US" sz="1200" dirty="0"/>
          </a:p>
        </p:txBody>
      </p:sp>
    </p:spTree>
    <p:extLst>
      <p:ext uri="{BB962C8B-B14F-4D97-AF65-F5344CB8AC3E}">
        <p14:creationId xmlns:p14="http://schemas.microsoft.com/office/powerpoint/2010/main" val="260561567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a:extLst>
              <a:ext uri="{FF2B5EF4-FFF2-40B4-BE49-F238E27FC236}">
                <a16:creationId xmlns:a16="http://schemas.microsoft.com/office/drawing/2014/main" id="{444D8C64-AE1C-419D-8EB4-85B9DB1513BD}"/>
              </a:ext>
            </a:extLst>
          </p:cNvPr>
          <p:cNvSpPr/>
          <p:nvPr/>
        </p:nvSpPr>
        <p:spPr>
          <a:xfrm>
            <a:off x="0" y="5593804"/>
            <a:ext cx="10160000" cy="144016"/>
          </a:xfrm>
          <a:prstGeom prst="rect">
            <a:avLst/>
          </a:prstGeom>
          <a:solidFill>
            <a:srgbClr val="1954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4" name="五边形 3"/>
          <p:cNvSpPr/>
          <p:nvPr/>
        </p:nvSpPr>
        <p:spPr>
          <a:xfrm>
            <a:off x="0" y="0"/>
            <a:ext cx="2919760" cy="576064"/>
          </a:xfrm>
          <a:prstGeom prst="homePlate">
            <a:avLst/>
          </a:prstGeom>
          <a:solidFill>
            <a:srgbClr val="1954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Padding Rule (pad10*1)</a:t>
            </a:r>
          </a:p>
        </p:txBody>
      </p:sp>
      <p:sp>
        <p:nvSpPr>
          <p:cNvPr id="109" name="投影片編號版面配置區 108">
            <a:extLst>
              <a:ext uri="{FF2B5EF4-FFF2-40B4-BE49-F238E27FC236}">
                <a16:creationId xmlns:a16="http://schemas.microsoft.com/office/drawing/2014/main" id="{07869FFF-F26E-49B8-BE54-01298AFC9042}"/>
              </a:ext>
            </a:extLst>
          </p:cNvPr>
          <p:cNvSpPr>
            <a:spLocks noGrp="1"/>
          </p:cNvSpPr>
          <p:nvPr>
            <p:ph type="sldNum" sz="quarter" idx="12"/>
          </p:nvPr>
        </p:nvSpPr>
        <p:spPr/>
        <p:txBody>
          <a:bodyPr/>
          <a:lstStyle/>
          <a:p>
            <a:fld id="{64CE74CF-356A-4169-9D6E-C5675D7456C1}" type="slidenum">
              <a:rPr lang="zh-CN" altLang="en-US" smtClean="0"/>
              <a:t>46</a:t>
            </a:fld>
            <a:endParaRPr lang="zh-CN" altLang="en-US"/>
          </a:p>
        </p:txBody>
      </p:sp>
      <p:pic>
        <p:nvPicPr>
          <p:cNvPr id="3" name="圖片 2">
            <a:extLst>
              <a:ext uri="{FF2B5EF4-FFF2-40B4-BE49-F238E27FC236}">
                <a16:creationId xmlns:a16="http://schemas.microsoft.com/office/drawing/2014/main" id="{F83B3F4F-4AA4-4D4F-B7FD-63ED7DDAA1F2}"/>
              </a:ext>
            </a:extLst>
          </p:cNvPr>
          <p:cNvPicPr>
            <a:picLocks noChangeAspect="1"/>
          </p:cNvPicPr>
          <p:nvPr/>
        </p:nvPicPr>
        <p:blipFill>
          <a:blip r:embed="rId3"/>
          <a:stretch>
            <a:fillRect/>
          </a:stretch>
        </p:blipFill>
        <p:spPr>
          <a:xfrm>
            <a:off x="205685" y="876145"/>
            <a:ext cx="4501681" cy="2808311"/>
          </a:xfrm>
          <a:prstGeom prst="rect">
            <a:avLst/>
          </a:prstGeom>
        </p:spPr>
      </p:pic>
      <p:sp>
        <p:nvSpPr>
          <p:cNvPr id="15" name="文字方塊 14">
            <a:extLst>
              <a:ext uri="{FF2B5EF4-FFF2-40B4-BE49-F238E27FC236}">
                <a16:creationId xmlns:a16="http://schemas.microsoft.com/office/drawing/2014/main" id="{2F8CAB7B-2A16-485F-B3EB-E6A3EA1A0C5E}"/>
              </a:ext>
            </a:extLst>
          </p:cNvPr>
          <p:cNvSpPr txBox="1"/>
          <p:nvPr/>
        </p:nvSpPr>
        <p:spPr>
          <a:xfrm>
            <a:off x="3802590" y="393080"/>
            <a:ext cx="5445922" cy="504625"/>
          </a:xfrm>
          <a:prstGeom prst="rect">
            <a:avLst/>
          </a:prstGeom>
          <a:noFill/>
        </p:spPr>
        <p:txBody>
          <a:bodyPr wrap="square" rtlCol="0">
            <a:spAutoFit/>
          </a:bodyPr>
          <a:lstStyle/>
          <a:p>
            <a:pPr lvl="1">
              <a:lnSpc>
                <a:spcPct val="150000"/>
              </a:lnSpc>
              <a:spcBef>
                <a:spcPts val="500"/>
              </a:spcBef>
            </a:pPr>
            <a:r>
              <a:rPr lang="en-US" altLang="zh-TW" sz="2000" dirty="0">
                <a:latin typeface="Times New Roman" panose="02020603050405020304" pitchFamily="18" charset="0"/>
                <a:cs typeface="Segoe UI" panose="020B0502040204020203" pitchFamily="34" charset="0"/>
              </a:rPr>
              <a:t>Ex:  x = 1088, m = 6400</a:t>
            </a:r>
          </a:p>
        </p:txBody>
      </p:sp>
      <p:grpSp>
        <p:nvGrpSpPr>
          <p:cNvPr id="6" name="群組 5">
            <a:extLst>
              <a:ext uri="{FF2B5EF4-FFF2-40B4-BE49-F238E27FC236}">
                <a16:creationId xmlns:a16="http://schemas.microsoft.com/office/drawing/2014/main" id="{52F61575-3E5D-4CF0-8D28-9D8A48A7C085}"/>
              </a:ext>
            </a:extLst>
          </p:cNvPr>
          <p:cNvGrpSpPr/>
          <p:nvPr/>
        </p:nvGrpSpPr>
        <p:grpSpPr>
          <a:xfrm>
            <a:off x="4724600" y="3164368"/>
            <a:ext cx="4641364" cy="360040"/>
            <a:chOff x="4508356" y="3600849"/>
            <a:chExt cx="4641364" cy="360040"/>
          </a:xfrm>
        </p:grpSpPr>
        <p:sp>
          <p:nvSpPr>
            <p:cNvPr id="18" name="矩形 17">
              <a:extLst>
                <a:ext uri="{FF2B5EF4-FFF2-40B4-BE49-F238E27FC236}">
                  <a16:creationId xmlns:a16="http://schemas.microsoft.com/office/drawing/2014/main" id="{9FC0D11A-C648-4D6B-976A-5B8FA9AD5431}"/>
                </a:ext>
              </a:extLst>
            </p:cNvPr>
            <p:cNvSpPr/>
            <p:nvPr/>
          </p:nvSpPr>
          <p:spPr>
            <a:xfrm>
              <a:off x="8372044" y="3600849"/>
              <a:ext cx="777676"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矩形 4">
              <a:extLst>
                <a:ext uri="{FF2B5EF4-FFF2-40B4-BE49-F238E27FC236}">
                  <a16:creationId xmlns:a16="http://schemas.microsoft.com/office/drawing/2014/main" id="{FEF4F554-106E-420D-A4F9-958971E8FE58}"/>
                </a:ext>
              </a:extLst>
            </p:cNvPr>
            <p:cNvSpPr/>
            <p:nvPr/>
          </p:nvSpPr>
          <p:spPr>
            <a:xfrm>
              <a:off x="5261340" y="3600849"/>
              <a:ext cx="777676"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矩形 8">
              <a:extLst>
                <a:ext uri="{FF2B5EF4-FFF2-40B4-BE49-F238E27FC236}">
                  <a16:creationId xmlns:a16="http://schemas.microsoft.com/office/drawing/2014/main" id="{A4261B7B-E969-4E9F-8B6E-555EE4F8219B}"/>
                </a:ext>
              </a:extLst>
            </p:cNvPr>
            <p:cNvSpPr/>
            <p:nvPr/>
          </p:nvSpPr>
          <p:spPr>
            <a:xfrm>
              <a:off x="6039016" y="3600849"/>
              <a:ext cx="777676"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矩形 9">
              <a:extLst>
                <a:ext uri="{FF2B5EF4-FFF2-40B4-BE49-F238E27FC236}">
                  <a16:creationId xmlns:a16="http://schemas.microsoft.com/office/drawing/2014/main" id="{DCF2A1AE-6557-48DC-AD8C-199AEB1625E3}"/>
                </a:ext>
              </a:extLst>
            </p:cNvPr>
            <p:cNvSpPr/>
            <p:nvPr/>
          </p:nvSpPr>
          <p:spPr>
            <a:xfrm>
              <a:off x="6816692" y="3600849"/>
              <a:ext cx="777676"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矩形 10">
              <a:extLst>
                <a:ext uri="{FF2B5EF4-FFF2-40B4-BE49-F238E27FC236}">
                  <a16:creationId xmlns:a16="http://schemas.microsoft.com/office/drawing/2014/main" id="{71EF1CD7-40EF-431B-8188-BA6AB4E8D15C}"/>
                </a:ext>
              </a:extLst>
            </p:cNvPr>
            <p:cNvSpPr/>
            <p:nvPr/>
          </p:nvSpPr>
          <p:spPr>
            <a:xfrm>
              <a:off x="7594368" y="3600849"/>
              <a:ext cx="777676"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矩形 13">
              <a:extLst>
                <a:ext uri="{FF2B5EF4-FFF2-40B4-BE49-F238E27FC236}">
                  <a16:creationId xmlns:a16="http://schemas.microsoft.com/office/drawing/2014/main" id="{DA02F891-6215-4BAF-A163-D487DF7E91DC}"/>
                </a:ext>
              </a:extLst>
            </p:cNvPr>
            <p:cNvSpPr/>
            <p:nvPr/>
          </p:nvSpPr>
          <p:spPr>
            <a:xfrm>
              <a:off x="8898097" y="3600849"/>
              <a:ext cx="251623" cy="36004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sp>
          <p:nvSpPr>
            <p:cNvPr id="17" name="矩形 16">
              <a:extLst>
                <a:ext uri="{FF2B5EF4-FFF2-40B4-BE49-F238E27FC236}">
                  <a16:creationId xmlns:a16="http://schemas.microsoft.com/office/drawing/2014/main" id="{8D2D1DE7-5133-4E8C-B287-86CAF9332D7A}"/>
                </a:ext>
              </a:extLst>
            </p:cNvPr>
            <p:cNvSpPr/>
            <p:nvPr/>
          </p:nvSpPr>
          <p:spPr>
            <a:xfrm>
              <a:off x="4508356" y="3600849"/>
              <a:ext cx="777676"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19" name="群組 18">
            <a:extLst>
              <a:ext uri="{FF2B5EF4-FFF2-40B4-BE49-F238E27FC236}">
                <a16:creationId xmlns:a16="http://schemas.microsoft.com/office/drawing/2014/main" id="{8834B50F-E742-4AD8-9691-40A9E85576B3}"/>
              </a:ext>
            </a:extLst>
          </p:cNvPr>
          <p:cNvGrpSpPr/>
          <p:nvPr/>
        </p:nvGrpSpPr>
        <p:grpSpPr>
          <a:xfrm>
            <a:off x="4736946" y="1391809"/>
            <a:ext cx="4389741" cy="360040"/>
            <a:chOff x="4508356" y="3600849"/>
            <a:chExt cx="4389741" cy="360040"/>
          </a:xfrm>
        </p:grpSpPr>
        <p:sp>
          <p:nvSpPr>
            <p:cNvPr id="20" name="矩形 19">
              <a:extLst>
                <a:ext uri="{FF2B5EF4-FFF2-40B4-BE49-F238E27FC236}">
                  <a16:creationId xmlns:a16="http://schemas.microsoft.com/office/drawing/2014/main" id="{E498F9A3-A7ED-4421-B23D-8F0FF317F2A9}"/>
                </a:ext>
              </a:extLst>
            </p:cNvPr>
            <p:cNvSpPr/>
            <p:nvPr/>
          </p:nvSpPr>
          <p:spPr>
            <a:xfrm>
              <a:off x="8372044" y="3600849"/>
              <a:ext cx="526053"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矩形 20">
              <a:extLst>
                <a:ext uri="{FF2B5EF4-FFF2-40B4-BE49-F238E27FC236}">
                  <a16:creationId xmlns:a16="http://schemas.microsoft.com/office/drawing/2014/main" id="{C83F18DC-A5B2-4FA5-9CF7-220D832E5785}"/>
                </a:ext>
              </a:extLst>
            </p:cNvPr>
            <p:cNvSpPr/>
            <p:nvPr/>
          </p:nvSpPr>
          <p:spPr>
            <a:xfrm>
              <a:off x="5261340" y="3600849"/>
              <a:ext cx="777676"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2" name="矩形 21">
              <a:extLst>
                <a:ext uri="{FF2B5EF4-FFF2-40B4-BE49-F238E27FC236}">
                  <a16:creationId xmlns:a16="http://schemas.microsoft.com/office/drawing/2014/main" id="{6F53BD80-EF70-4C41-99B4-99EA442A20D8}"/>
                </a:ext>
              </a:extLst>
            </p:cNvPr>
            <p:cNvSpPr/>
            <p:nvPr/>
          </p:nvSpPr>
          <p:spPr>
            <a:xfrm>
              <a:off x="6039016" y="3600849"/>
              <a:ext cx="777676"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 name="矩形 22">
              <a:extLst>
                <a:ext uri="{FF2B5EF4-FFF2-40B4-BE49-F238E27FC236}">
                  <a16:creationId xmlns:a16="http://schemas.microsoft.com/office/drawing/2014/main" id="{91393F99-9C39-4963-B5E1-6AC75EDEB188}"/>
                </a:ext>
              </a:extLst>
            </p:cNvPr>
            <p:cNvSpPr/>
            <p:nvPr/>
          </p:nvSpPr>
          <p:spPr>
            <a:xfrm>
              <a:off x="6816692" y="3600849"/>
              <a:ext cx="777676"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 name="矩形 23">
              <a:extLst>
                <a:ext uri="{FF2B5EF4-FFF2-40B4-BE49-F238E27FC236}">
                  <a16:creationId xmlns:a16="http://schemas.microsoft.com/office/drawing/2014/main" id="{6E93706F-1B81-4254-AD23-3B249BCBD1B0}"/>
                </a:ext>
              </a:extLst>
            </p:cNvPr>
            <p:cNvSpPr/>
            <p:nvPr/>
          </p:nvSpPr>
          <p:spPr>
            <a:xfrm>
              <a:off x="7594368" y="3600849"/>
              <a:ext cx="777676"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 name="矩形 25">
              <a:extLst>
                <a:ext uri="{FF2B5EF4-FFF2-40B4-BE49-F238E27FC236}">
                  <a16:creationId xmlns:a16="http://schemas.microsoft.com/office/drawing/2014/main" id="{74AE64D6-D277-44C7-A8DF-F8B252732185}"/>
                </a:ext>
              </a:extLst>
            </p:cNvPr>
            <p:cNvSpPr/>
            <p:nvPr/>
          </p:nvSpPr>
          <p:spPr>
            <a:xfrm>
              <a:off x="4508356" y="3600849"/>
              <a:ext cx="777676"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7" name="箭號: 向下 6">
            <a:extLst>
              <a:ext uri="{FF2B5EF4-FFF2-40B4-BE49-F238E27FC236}">
                <a16:creationId xmlns:a16="http://schemas.microsoft.com/office/drawing/2014/main" id="{0E466EBD-6E6F-42E0-A26D-3D690F7C1BA0}"/>
              </a:ext>
            </a:extLst>
          </p:cNvPr>
          <p:cNvSpPr/>
          <p:nvPr/>
        </p:nvSpPr>
        <p:spPr>
          <a:xfrm>
            <a:off x="6715793" y="2031983"/>
            <a:ext cx="432048" cy="72008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弧形 7">
            <a:extLst>
              <a:ext uri="{FF2B5EF4-FFF2-40B4-BE49-F238E27FC236}">
                <a16:creationId xmlns:a16="http://schemas.microsoft.com/office/drawing/2014/main" id="{BA7543C4-21EB-4A4B-99F4-76E243760603}"/>
              </a:ext>
            </a:extLst>
          </p:cNvPr>
          <p:cNvSpPr/>
          <p:nvPr/>
        </p:nvSpPr>
        <p:spPr>
          <a:xfrm>
            <a:off x="8610409" y="1139496"/>
            <a:ext cx="516278" cy="504625"/>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30" name="弧形 29">
            <a:extLst>
              <a:ext uri="{FF2B5EF4-FFF2-40B4-BE49-F238E27FC236}">
                <a16:creationId xmlns:a16="http://schemas.microsoft.com/office/drawing/2014/main" id="{9A6F5CE0-423B-4ED8-A440-BBD46C0F56E7}"/>
              </a:ext>
            </a:extLst>
          </p:cNvPr>
          <p:cNvSpPr/>
          <p:nvPr/>
        </p:nvSpPr>
        <p:spPr>
          <a:xfrm rot="16200000">
            <a:off x="4718427" y="1133669"/>
            <a:ext cx="516278" cy="504625"/>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33" name="弧形 32">
            <a:extLst>
              <a:ext uri="{FF2B5EF4-FFF2-40B4-BE49-F238E27FC236}">
                <a16:creationId xmlns:a16="http://schemas.microsoft.com/office/drawing/2014/main" id="{AC069FA0-037D-4BB5-956E-E687A2AC0B7F}"/>
              </a:ext>
            </a:extLst>
          </p:cNvPr>
          <p:cNvSpPr/>
          <p:nvPr/>
        </p:nvSpPr>
        <p:spPr>
          <a:xfrm>
            <a:off x="8600634" y="2928940"/>
            <a:ext cx="516278" cy="504625"/>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34" name="弧形 33">
            <a:extLst>
              <a:ext uri="{FF2B5EF4-FFF2-40B4-BE49-F238E27FC236}">
                <a16:creationId xmlns:a16="http://schemas.microsoft.com/office/drawing/2014/main" id="{DBA27129-8CC1-42AC-8DA9-22FB6753E2AE}"/>
              </a:ext>
            </a:extLst>
          </p:cNvPr>
          <p:cNvSpPr/>
          <p:nvPr/>
        </p:nvSpPr>
        <p:spPr>
          <a:xfrm rot="16200000">
            <a:off x="4708652" y="2923113"/>
            <a:ext cx="516278" cy="504625"/>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36" name="弧形 35">
            <a:extLst>
              <a:ext uri="{FF2B5EF4-FFF2-40B4-BE49-F238E27FC236}">
                <a16:creationId xmlns:a16="http://schemas.microsoft.com/office/drawing/2014/main" id="{B387F7C8-BE06-490E-89F9-6EC33A6F4317}"/>
              </a:ext>
            </a:extLst>
          </p:cNvPr>
          <p:cNvSpPr/>
          <p:nvPr/>
        </p:nvSpPr>
        <p:spPr>
          <a:xfrm rot="16200000">
            <a:off x="9058978" y="3498023"/>
            <a:ext cx="304272" cy="251625"/>
          </a:xfrm>
          <a:prstGeom prst="arc">
            <a:avLst>
              <a:gd name="adj1" fmla="val 16199931"/>
              <a:gd name="adj2" fmla="val 19295529"/>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37" name="弧形 36">
            <a:extLst>
              <a:ext uri="{FF2B5EF4-FFF2-40B4-BE49-F238E27FC236}">
                <a16:creationId xmlns:a16="http://schemas.microsoft.com/office/drawing/2014/main" id="{A9991C8F-70BA-40E3-A868-F15502245A91}"/>
              </a:ext>
            </a:extLst>
          </p:cNvPr>
          <p:cNvSpPr/>
          <p:nvPr/>
        </p:nvSpPr>
        <p:spPr>
          <a:xfrm rot="5400000" flipH="1">
            <a:off x="9117055" y="3490271"/>
            <a:ext cx="304272" cy="251625"/>
          </a:xfrm>
          <a:prstGeom prst="arc">
            <a:avLst>
              <a:gd name="adj1" fmla="val 16199931"/>
              <a:gd name="adj2" fmla="val 19295529"/>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38" name="文字方塊 37">
            <a:extLst>
              <a:ext uri="{FF2B5EF4-FFF2-40B4-BE49-F238E27FC236}">
                <a16:creationId xmlns:a16="http://schemas.microsoft.com/office/drawing/2014/main" id="{46EC6AB4-2B46-45B3-830B-0A1E55C657C2}"/>
              </a:ext>
            </a:extLst>
          </p:cNvPr>
          <p:cNvSpPr txBox="1"/>
          <p:nvPr/>
        </p:nvSpPr>
        <p:spPr>
          <a:xfrm>
            <a:off x="6185413" y="919131"/>
            <a:ext cx="1248707" cy="417422"/>
          </a:xfrm>
          <a:prstGeom prst="rect">
            <a:avLst/>
          </a:prstGeom>
          <a:noFill/>
        </p:spPr>
        <p:txBody>
          <a:bodyPr wrap="square" rtlCol="0">
            <a:spAutoFit/>
          </a:bodyPr>
          <a:lstStyle/>
          <a:p>
            <a:pPr lvl="1">
              <a:lnSpc>
                <a:spcPct val="150000"/>
              </a:lnSpc>
              <a:spcBef>
                <a:spcPts val="500"/>
              </a:spcBef>
            </a:pPr>
            <a:r>
              <a:rPr lang="en-US" altLang="zh-TW" sz="1600" dirty="0">
                <a:latin typeface="Times New Roman" panose="02020603050405020304" pitchFamily="18" charset="0"/>
                <a:cs typeface="Segoe UI" panose="020B0502040204020203" pitchFamily="34" charset="0"/>
              </a:rPr>
              <a:t>6400</a:t>
            </a:r>
          </a:p>
        </p:txBody>
      </p:sp>
      <p:sp>
        <p:nvSpPr>
          <p:cNvPr id="39" name="文字方塊 38">
            <a:extLst>
              <a:ext uri="{FF2B5EF4-FFF2-40B4-BE49-F238E27FC236}">
                <a16:creationId xmlns:a16="http://schemas.microsoft.com/office/drawing/2014/main" id="{3B3A0D29-61A3-46FC-B75D-D114624DEC2E}"/>
              </a:ext>
            </a:extLst>
          </p:cNvPr>
          <p:cNvSpPr txBox="1"/>
          <p:nvPr/>
        </p:nvSpPr>
        <p:spPr>
          <a:xfrm>
            <a:off x="6185413" y="2708575"/>
            <a:ext cx="1248707" cy="417422"/>
          </a:xfrm>
          <a:prstGeom prst="rect">
            <a:avLst/>
          </a:prstGeom>
          <a:noFill/>
        </p:spPr>
        <p:txBody>
          <a:bodyPr wrap="square" rtlCol="0">
            <a:spAutoFit/>
          </a:bodyPr>
          <a:lstStyle/>
          <a:p>
            <a:pPr lvl="1">
              <a:lnSpc>
                <a:spcPct val="150000"/>
              </a:lnSpc>
              <a:spcBef>
                <a:spcPts val="500"/>
              </a:spcBef>
            </a:pPr>
            <a:r>
              <a:rPr lang="en-US" altLang="zh-TW" sz="1600" dirty="0">
                <a:latin typeface="Times New Roman" panose="02020603050405020304" pitchFamily="18" charset="0"/>
                <a:cs typeface="Segoe UI" panose="020B0502040204020203" pitchFamily="34" charset="0"/>
              </a:rPr>
              <a:t>6400</a:t>
            </a:r>
          </a:p>
        </p:txBody>
      </p:sp>
      <p:sp>
        <p:nvSpPr>
          <p:cNvPr id="40" name="文字方塊 39">
            <a:extLst>
              <a:ext uri="{FF2B5EF4-FFF2-40B4-BE49-F238E27FC236}">
                <a16:creationId xmlns:a16="http://schemas.microsoft.com/office/drawing/2014/main" id="{DF42B0B5-B723-4BF6-8E72-F5526A8D9A1D}"/>
              </a:ext>
            </a:extLst>
          </p:cNvPr>
          <p:cNvSpPr txBox="1"/>
          <p:nvPr/>
        </p:nvSpPr>
        <p:spPr>
          <a:xfrm>
            <a:off x="8550672" y="3472145"/>
            <a:ext cx="1248707" cy="417422"/>
          </a:xfrm>
          <a:prstGeom prst="rect">
            <a:avLst/>
          </a:prstGeom>
          <a:noFill/>
        </p:spPr>
        <p:txBody>
          <a:bodyPr wrap="square" rtlCol="0">
            <a:spAutoFit/>
          </a:bodyPr>
          <a:lstStyle/>
          <a:p>
            <a:pPr lvl="1">
              <a:lnSpc>
                <a:spcPct val="150000"/>
              </a:lnSpc>
              <a:spcBef>
                <a:spcPts val="500"/>
              </a:spcBef>
            </a:pPr>
            <a:r>
              <a:rPr lang="en-US" altLang="zh-TW" sz="1600" dirty="0">
                <a:latin typeface="Times New Roman" panose="02020603050405020304" pitchFamily="18" charset="0"/>
                <a:cs typeface="Segoe UI" panose="020B0502040204020203" pitchFamily="34" charset="0"/>
              </a:rPr>
              <a:t>128</a:t>
            </a:r>
          </a:p>
        </p:txBody>
      </p:sp>
      <mc:AlternateContent xmlns:mc="http://schemas.openxmlformats.org/markup-compatibility/2006" xmlns:a14="http://schemas.microsoft.com/office/drawing/2010/main">
        <mc:Choice Requires="a14">
          <p:sp>
            <p:nvSpPr>
              <p:cNvPr id="41" name="文字方塊 40">
                <a:extLst>
                  <a:ext uri="{FF2B5EF4-FFF2-40B4-BE49-F238E27FC236}">
                    <a16:creationId xmlns:a16="http://schemas.microsoft.com/office/drawing/2014/main" id="{67E6840A-5A8E-4E68-B330-D1D9E58121D7}"/>
                  </a:ext>
                </a:extLst>
              </p:cNvPr>
              <p:cNvSpPr txBox="1"/>
              <p:nvPr/>
            </p:nvSpPr>
            <p:spPr>
              <a:xfrm>
                <a:off x="7365870" y="3950964"/>
                <a:ext cx="2448272" cy="504625"/>
              </a:xfrm>
              <a:prstGeom prst="rect">
                <a:avLst/>
              </a:prstGeom>
              <a:noFill/>
            </p:spPr>
            <p:txBody>
              <a:bodyPr wrap="square" rtlCol="0">
                <a:spAutoFit/>
              </a:bodyPr>
              <a:lstStyle/>
              <a:p>
                <a:pPr lvl="1">
                  <a:lnSpc>
                    <a:spcPct val="150000"/>
                  </a:lnSpc>
                  <a:spcBef>
                    <a:spcPts val="500"/>
                  </a:spcBef>
                </a:pPr>
                <a:r>
                  <a:rPr lang="en-US" altLang="zh-TW" sz="2000" dirty="0">
                    <a:latin typeface="Times New Roman" panose="02020603050405020304" pitchFamily="18" charset="0"/>
                    <a:cs typeface="Segoe UI" panose="020B0502040204020203" pitchFamily="34" charset="0"/>
                  </a:rPr>
                  <a:t>1</a:t>
                </a:r>
                <a:r>
                  <a:rPr lang="en-US" altLang="zh-TW" sz="2000" u="sng" dirty="0">
                    <a:latin typeface="Times New Roman" panose="02020603050405020304" pitchFamily="18" charset="0"/>
                    <a:cs typeface="Segoe UI" panose="020B0502040204020203" pitchFamily="34" charset="0"/>
                  </a:rPr>
                  <a:t>00</a:t>
                </a:r>
                <a14:m>
                  <m:oMath xmlns:m="http://schemas.openxmlformats.org/officeDocument/2006/math">
                    <m:r>
                      <a:rPr lang="en-US" altLang="zh-TW" sz="2000" i="0" u="sng" smtClean="0">
                        <a:latin typeface="Cambria Math" panose="02040503050406030204" pitchFamily="18" charset="0"/>
                        <a:cs typeface="Segoe UI" panose="020B0502040204020203" pitchFamily="34" charset="0"/>
                      </a:rPr>
                      <m:t>⋯</m:t>
                    </m:r>
                    <m:r>
                      <a:rPr lang="en-US" altLang="zh-TW" sz="2000" u="sng">
                        <a:latin typeface="Cambria Math" panose="02040503050406030204" pitchFamily="18" charset="0"/>
                        <a:cs typeface="Segoe UI" panose="020B0502040204020203" pitchFamily="34" charset="0"/>
                      </a:rPr>
                      <m:t>⋯</m:t>
                    </m:r>
                  </m:oMath>
                </a14:m>
                <a:r>
                  <a:rPr lang="en-US" altLang="zh-TW" sz="2000" u="sng" dirty="0">
                    <a:cs typeface="Segoe UI" panose="020B0502040204020203" pitchFamily="34" charset="0"/>
                  </a:rPr>
                  <a:t> </a:t>
                </a:r>
                <a14:m>
                  <m:oMath xmlns:m="http://schemas.openxmlformats.org/officeDocument/2006/math">
                    <m:r>
                      <a:rPr lang="en-US" altLang="zh-TW" sz="2000" u="sng">
                        <a:latin typeface="Cambria Math" panose="02040503050406030204" pitchFamily="18" charset="0"/>
                        <a:cs typeface="Segoe UI" panose="020B0502040204020203" pitchFamily="34" charset="0"/>
                      </a:rPr>
                      <m:t>⋯</m:t>
                    </m:r>
                  </m:oMath>
                </a14:m>
                <a:r>
                  <a:rPr lang="en-US" altLang="zh-TW" sz="2000" u="sng" dirty="0">
                    <a:latin typeface="Times New Roman" panose="02020603050405020304" pitchFamily="18" charset="0"/>
                    <a:cs typeface="Segoe UI" panose="020B0502040204020203" pitchFamily="34" charset="0"/>
                  </a:rPr>
                  <a:t>00</a:t>
                </a:r>
                <a:r>
                  <a:rPr lang="en-US" altLang="zh-TW" sz="2000" dirty="0">
                    <a:latin typeface="Times New Roman" panose="02020603050405020304" pitchFamily="18" charset="0"/>
                    <a:cs typeface="Segoe UI" panose="020B0502040204020203" pitchFamily="34" charset="0"/>
                  </a:rPr>
                  <a:t>1</a:t>
                </a:r>
              </a:p>
            </p:txBody>
          </p:sp>
        </mc:Choice>
        <mc:Fallback xmlns="">
          <p:sp>
            <p:nvSpPr>
              <p:cNvPr id="41" name="文字方塊 40">
                <a:extLst>
                  <a:ext uri="{FF2B5EF4-FFF2-40B4-BE49-F238E27FC236}">
                    <a16:creationId xmlns:a16="http://schemas.microsoft.com/office/drawing/2014/main" id="{67E6840A-5A8E-4E68-B330-D1D9E58121D7}"/>
                  </a:ext>
                </a:extLst>
              </p:cNvPr>
              <p:cNvSpPr txBox="1">
                <a:spLocks noRot="1" noChangeAspect="1" noMove="1" noResize="1" noEditPoints="1" noAdjustHandles="1" noChangeArrowheads="1" noChangeShapeType="1" noTextEdit="1"/>
              </p:cNvSpPr>
              <p:nvPr/>
            </p:nvSpPr>
            <p:spPr>
              <a:xfrm>
                <a:off x="7365870" y="3950964"/>
                <a:ext cx="2448272" cy="504625"/>
              </a:xfrm>
              <a:prstGeom prst="rect">
                <a:avLst/>
              </a:prstGeom>
              <a:blipFill>
                <a:blip r:embed="rId4"/>
                <a:stretch>
                  <a:fillRect b="-20482"/>
                </a:stretch>
              </a:blipFill>
            </p:spPr>
            <p:txBody>
              <a:bodyPr/>
              <a:lstStyle/>
              <a:p>
                <a:r>
                  <a:rPr lang="zh-TW" altLang="en-US">
                    <a:noFill/>
                  </a:rPr>
                  <a:t> </a:t>
                </a:r>
              </a:p>
            </p:txBody>
          </p:sp>
        </mc:Fallback>
      </mc:AlternateContent>
      <p:cxnSp>
        <p:nvCxnSpPr>
          <p:cNvPr id="28" name="接點: 弧形 27">
            <a:extLst>
              <a:ext uri="{FF2B5EF4-FFF2-40B4-BE49-F238E27FC236}">
                <a16:creationId xmlns:a16="http://schemas.microsoft.com/office/drawing/2014/main" id="{45777314-4514-4688-8E1B-00B5171E1179}"/>
              </a:ext>
            </a:extLst>
          </p:cNvPr>
          <p:cNvCxnSpPr>
            <a:cxnSpLocks/>
            <a:stCxn id="14" idx="3"/>
          </p:cNvCxnSpPr>
          <p:nvPr/>
        </p:nvCxnSpPr>
        <p:spPr>
          <a:xfrm>
            <a:off x="9365964" y="3344388"/>
            <a:ext cx="37895" cy="795463"/>
          </a:xfrm>
          <a:prstGeom prst="curvedConnector3">
            <a:avLst>
              <a:gd name="adj1" fmla="val 703246"/>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弧形 52">
            <a:extLst>
              <a:ext uri="{FF2B5EF4-FFF2-40B4-BE49-F238E27FC236}">
                <a16:creationId xmlns:a16="http://schemas.microsoft.com/office/drawing/2014/main" id="{C7C7CAC9-F05C-44EB-9E34-E86AF755C267}"/>
              </a:ext>
            </a:extLst>
          </p:cNvPr>
          <p:cNvSpPr/>
          <p:nvPr/>
        </p:nvSpPr>
        <p:spPr>
          <a:xfrm rot="16200000">
            <a:off x="7974269" y="4374768"/>
            <a:ext cx="304272" cy="251625"/>
          </a:xfrm>
          <a:prstGeom prst="arc">
            <a:avLst>
              <a:gd name="adj1" fmla="val 16199931"/>
              <a:gd name="adj2" fmla="val 19295529"/>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a:p>
        </p:txBody>
      </p:sp>
      <p:sp>
        <p:nvSpPr>
          <p:cNvPr id="54" name="弧形 53">
            <a:extLst>
              <a:ext uri="{FF2B5EF4-FFF2-40B4-BE49-F238E27FC236}">
                <a16:creationId xmlns:a16="http://schemas.microsoft.com/office/drawing/2014/main" id="{D6900A78-6167-44E1-93C0-B647A7830767}"/>
              </a:ext>
            </a:extLst>
          </p:cNvPr>
          <p:cNvSpPr/>
          <p:nvPr/>
        </p:nvSpPr>
        <p:spPr>
          <a:xfrm rot="5400000" flipH="1">
            <a:off x="9057871" y="4373366"/>
            <a:ext cx="304272" cy="251625"/>
          </a:xfrm>
          <a:prstGeom prst="arc">
            <a:avLst>
              <a:gd name="adj1" fmla="val 16199931"/>
              <a:gd name="adj2" fmla="val 19295529"/>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a:p>
        </p:txBody>
      </p:sp>
      <p:sp>
        <p:nvSpPr>
          <p:cNvPr id="55" name="文字方塊 54">
            <a:extLst>
              <a:ext uri="{FF2B5EF4-FFF2-40B4-BE49-F238E27FC236}">
                <a16:creationId xmlns:a16="http://schemas.microsoft.com/office/drawing/2014/main" id="{87C5945D-7F43-489F-9E29-B8D66A27D97D}"/>
              </a:ext>
            </a:extLst>
          </p:cNvPr>
          <p:cNvSpPr txBox="1"/>
          <p:nvPr/>
        </p:nvSpPr>
        <p:spPr>
          <a:xfrm>
            <a:off x="8018699" y="4325107"/>
            <a:ext cx="1248707" cy="417422"/>
          </a:xfrm>
          <a:prstGeom prst="rect">
            <a:avLst/>
          </a:prstGeom>
          <a:noFill/>
        </p:spPr>
        <p:txBody>
          <a:bodyPr wrap="square" rtlCol="0">
            <a:spAutoFit/>
          </a:bodyPr>
          <a:lstStyle/>
          <a:p>
            <a:pPr lvl="1">
              <a:lnSpc>
                <a:spcPct val="150000"/>
              </a:lnSpc>
              <a:spcBef>
                <a:spcPts val="500"/>
              </a:spcBef>
            </a:pPr>
            <a:r>
              <a:rPr lang="en-US" altLang="zh-TW" sz="1600" dirty="0">
                <a:latin typeface="Times New Roman" panose="02020603050405020304" pitchFamily="18" charset="0"/>
                <a:cs typeface="Segoe UI" panose="020B0502040204020203" pitchFamily="34" charset="0"/>
              </a:rPr>
              <a:t>126</a:t>
            </a:r>
          </a:p>
        </p:txBody>
      </p:sp>
      <p:sp>
        <p:nvSpPr>
          <p:cNvPr id="56" name="弧形 55">
            <a:extLst>
              <a:ext uri="{FF2B5EF4-FFF2-40B4-BE49-F238E27FC236}">
                <a16:creationId xmlns:a16="http://schemas.microsoft.com/office/drawing/2014/main" id="{B3415FD1-296B-4D18-8927-B93C8D1AC52C}"/>
              </a:ext>
            </a:extLst>
          </p:cNvPr>
          <p:cNvSpPr/>
          <p:nvPr/>
        </p:nvSpPr>
        <p:spPr>
          <a:xfrm rot="12525454">
            <a:off x="4697379" y="3408646"/>
            <a:ext cx="296331" cy="363747"/>
          </a:xfrm>
          <a:prstGeom prst="arc">
            <a:avLst>
              <a:gd name="adj1" fmla="val 17489062"/>
              <a:gd name="adj2" fmla="val 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57" name="弧形 56">
            <a:extLst>
              <a:ext uri="{FF2B5EF4-FFF2-40B4-BE49-F238E27FC236}">
                <a16:creationId xmlns:a16="http://schemas.microsoft.com/office/drawing/2014/main" id="{7FE21399-E75A-4BC2-AB49-58238FA841F0}"/>
              </a:ext>
            </a:extLst>
          </p:cNvPr>
          <p:cNvSpPr/>
          <p:nvPr/>
        </p:nvSpPr>
        <p:spPr>
          <a:xfrm rot="9074546" flipH="1">
            <a:off x="5223433" y="3408646"/>
            <a:ext cx="296331" cy="363747"/>
          </a:xfrm>
          <a:prstGeom prst="arc">
            <a:avLst>
              <a:gd name="adj1" fmla="val 17489062"/>
              <a:gd name="adj2" fmla="val 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62" name="文字方塊 61">
            <a:extLst>
              <a:ext uri="{FF2B5EF4-FFF2-40B4-BE49-F238E27FC236}">
                <a16:creationId xmlns:a16="http://schemas.microsoft.com/office/drawing/2014/main" id="{F60A63EF-9EB4-4265-A10F-039B0A23ED8E}"/>
              </a:ext>
            </a:extLst>
          </p:cNvPr>
          <p:cNvSpPr txBox="1"/>
          <p:nvPr/>
        </p:nvSpPr>
        <p:spPr>
          <a:xfrm>
            <a:off x="4367401" y="3472145"/>
            <a:ext cx="1248707" cy="417422"/>
          </a:xfrm>
          <a:prstGeom prst="rect">
            <a:avLst/>
          </a:prstGeom>
          <a:noFill/>
        </p:spPr>
        <p:txBody>
          <a:bodyPr wrap="square" rtlCol="0">
            <a:spAutoFit/>
          </a:bodyPr>
          <a:lstStyle/>
          <a:p>
            <a:pPr lvl="1">
              <a:lnSpc>
                <a:spcPct val="150000"/>
              </a:lnSpc>
              <a:spcBef>
                <a:spcPts val="500"/>
              </a:spcBef>
            </a:pPr>
            <a:r>
              <a:rPr lang="en-US" altLang="zh-TW" sz="1600" dirty="0">
                <a:latin typeface="Times New Roman" panose="02020603050405020304" pitchFamily="18" charset="0"/>
                <a:cs typeface="Segoe UI" panose="020B0502040204020203" pitchFamily="34" charset="0"/>
              </a:rPr>
              <a:t>1088</a:t>
            </a:r>
          </a:p>
        </p:txBody>
      </p:sp>
    </p:spTree>
    <p:extLst>
      <p:ext uri="{BB962C8B-B14F-4D97-AF65-F5344CB8AC3E}">
        <p14:creationId xmlns:p14="http://schemas.microsoft.com/office/powerpoint/2010/main" val="427068012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a:extLst>
              <a:ext uri="{FF2B5EF4-FFF2-40B4-BE49-F238E27FC236}">
                <a16:creationId xmlns:a16="http://schemas.microsoft.com/office/drawing/2014/main" id="{444D8C64-AE1C-419D-8EB4-85B9DB1513BD}"/>
              </a:ext>
            </a:extLst>
          </p:cNvPr>
          <p:cNvSpPr/>
          <p:nvPr/>
        </p:nvSpPr>
        <p:spPr>
          <a:xfrm>
            <a:off x="0" y="5593804"/>
            <a:ext cx="10160000" cy="144016"/>
          </a:xfrm>
          <a:prstGeom prst="rect">
            <a:avLst/>
          </a:prstGeom>
          <a:solidFill>
            <a:srgbClr val="1954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4" name="五边形 3"/>
          <p:cNvSpPr/>
          <p:nvPr/>
        </p:nvSpPr>
        <p:spPr>
          <a:xfrm>
            <a:off x="0" y="0"/>
            <a:ext cx="2631728" cy="576064"/>
          </a:xfrm>
          <a:prstGeom prst="homePlate">
            <a:avLst/>
          </a:prstGeom>
          <a:solidFill>
            <a:srgbClr val="1954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Sponge Construction</a:t>
            </a:r>
          </a:p>
        </p:txBody>
      </p:sp>
      <p:sp>
        <p:nvSpPr>
          <p:cNvPr id="109" name="投影片編號版面配置區 108">
            <a:extLst>
              <a:ext uri="{FF2B5EF4-FFF2-40B4-BE49-F238E27FC236}">
                <a16:creationId xmlns:a16="http://schemas.microsoft.com/office/drawing/2014/main" id="{07869FFF-F26E-49B8-BE54-01298AFC9042}"/>
              </a:ext>
            </a:extLst>
          </p:cNvPr>
          <p:cNvSpPr>
            <a:spLocks noGrp="1"/>
          </p:cNvSpPr>
          <p:nvPr>
            <p:ph type="sldNum" sz="quarter" idx="12"/>
          </p:nvPr>
        </p:nvSpPr>
        <p:spPr/>
        <p:txBody>
          <a:bodyPr/>
          <a:lstStyle/>
          <a:p>
            <a:fld id="{64CE74CF-356A-4169-9D6E-C5675D7456C1}" type="slidenum">
              <a:rPr lang="zh-CN" altLang="en-US" smtClean="0"/>
              <a:t>47</a:t>
            </a:fld>
            <a:endParaRPr lang="zh-CN" altLang="en-US"/>
          </a:p>
        </p:txBody>
      </p:sp>
      <p:sp>
        <p:nvSpPr>
          <p:cNvPr id="21" name="文字方塊 20">
            <a:extLst>
              <a:ext uri="{FF2B5EF4-FFF2-40B4-BE49-F238E27FC236}">
                <a16:creationId xmlns:a16="http://schemas.microsoft.com/office/drawing/2014/main" id="{3F7F92EB-15C9-46B7-A815-14EF562DD52C}"/>
              </a:ext>
            </a:extLst>
          </p:cNvPr>
          <p:cNvSpPr txBox="1"/>
          <p:nvPr/>
        </p:nvSpPr>
        <p:spPr>
          <a:xfrm>
            <a:off x="3891121" y="421251"/>
            <a:ext cx="5445922" cy="504625"/>
          </a:xfrm>
          <a:prstGeom prst="rect">
            <a:avLst/>
          </a:prstGeom>
          <a:noFill/>
        </p:spPr>
        <p:txBody>
          <a:bodyPr wrap="square" rtlCol="0">
            <a:spAutoFit/>
          </a:bodyPr>
          <a:lstStyle/>
          <a:p>
            <a:pPr lvl="1">
              <a:lnSpc>
                <a:spcPct val="150000"/>
              </a:lnSpc>
              <a:spcBef>
                <a:spcPts val="500"/>
              </a:spcBef>
            </a:pPr>
            <a:r>
              <a:rPr lang="en-US" altLang="zh-TW" sz="2000" dirty="0">
                <a:latin typeface="Times New Roman" panose="02020603050405020304" pitchFamily="18" charset="0"/>
                <a:cs typeface="Segoe UI" panose="020B0502040204020203" pitchFamily="34" charset="0"/>
              </a:rPr>
              <a:t>Ex:  x = 1088, m = 6400, b = 1600</a:t>
            </a:r>
          </a:p>
        </p:txBody>
      </p:sp>
      <p:sp>
        <p:nvSpPr>
          <p:cNvPr id="32" name="矩形 31">
            <a:extLst>
              <a:ext uri="{FF2B5EF4-FFF2-40B4-BE49-F238E27FC236}">
                <a16:creationId xmlns:a16="http://schemas.microsoft.com/office/drawing/2014/main" id="{A3F241EB-4EA8-4C2F-A5BA-992E960313C6}"/>
              </a:ext>
            </a:extLst>
          </p:cNvPr>
          <p:cNvSpPr/>
          <p:nvPr/>
        </p:nvSpPr>
        <p:spPr>
          <a:xfrm>
            <a:off x="8600635" y="1388279"/>
            <a:ext cx="526053"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3" name="矩形 32">
            <a:extLst>
              <a:ext uri="{FF2B5EF4-FFF2-40B4-BE49-F238E27FC236}">
                <a16:creationId xmlns:a16="http://schemas.microsoft.com/office/drawing/2014/main" id="{B0D4413F-38EE-4485-AA5A-BB08AD029EFC}"/>
              </a:ext>
            </a:extLst>
          </p:cNvPr>
          <p:cNvSpPr/>
          <p:nvPr/>
        </p:nvSpPr>
        <p:spPr>
          <a:xfrm>
            <a:off x="5489931" y="1388279"/>
            <a:ext cx="777676"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4" name="矩形 33">
            <a:extLst>
              <a:ext uri="{FF2B5EF4-FFF2-40B4-BE49-F238E27FC236}">
                <a16:creationId xmlns:a16="http://schemas.microsoft.com/office/drawing/2014/main" id="{1A57AFF8-40AE-46FF-A1BC-38DCE56FBEC9}"/>
              </a:ext>
            </a:extLst>
          </p:cNvPr>
          <p:cNvSpPr/>
          <p:nvPr/>
        </p:nvSpPr>
        <p:spPr>
          <a:xfrm>
            <a:off x="6267607" y="1388279"/>
            <a:ext cx="777676"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 name="矩形 34">
            <a:extLst>
              <a:ext uri="{FF2B5EF4-FFF2-40B4-BE49-F238E27FC236}">
                <a16:creationId xmlns:a16="http://schemas.microsoft.com/office/drawing/2014/main" id="{5EB85584-F041-4842-B36E-B3ADBB220362}"/>
              </a:ext>
            </a:extLst>
          </p:cNvPr>
          <p:cNvSpPr/>
          <p:nvPr/>
        </p:nvSpPr>
        <p:spPr>
          <a:xfrm>
            <a:off x="7045283" y="1388279"/>
            <a:ext cx="777676"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 name="矩形 35">
            <a:extLst>
              <a:ext uri="{FF2B5EF4-FFF2-40B4-BE49-F238E27FC236}">
                <a16:creationId xmlns:a16="http://schemas.microsoft.com/office/drawing/2014/main" id="{AA22AF5B-B964-4DC3-9E6B-D5ED8A6E726A}"/>
              </a:ext>
            </a:extLst>
          </p:cNvPr>
          <p:cNvSpPr/>
          <p:nvPr/>
        </p:nvSpPr>
        <p:spPr>
          <a:xfrm>
            <a:off x="7822959" y="1388279"/>
            <a:ext cx="777676"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7" name="矩形 36">
            <a:extLst>
              <a:ext uri="{FF2B5EF4-FFF2-40B4-BE49-F238E27FC236}">
                <a16:creationId xmlns:a16="http://schemas.microsoft.com/office/drawing/2014/main" id="{0D1102C2-9883-4A46-AE79-F36B03306D17}"/>
              </a:ext>
            </a:extLst>
          </p:cNvPr>
          <p:cNvSpPr/>
          <p:nvPr/>
        </p:nvSpPr>
        <p:spPr>
          <a:xfrm>
            <a:off x="4736947" y="1388279"/>
            <a:ext cx="777676"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17" name="群組 16">
            <a:extLst>
              <a:ext uri="{FF2B5EF4-FFF2-40B4-BE49-F238E27FC236}">
                <a16:creationId xmlns:a16="http://schemas.microsoft.com/office/drawing/2014/main" id="{E0C7B71F-E258-4F7D-A22B-A16CDE248BD9}"/>
              </a:ext>
            </a:extLst>
          </p:cNvPr>
          <p:cNvGrpSpPr/>
          <p:nvPr/>
        </p:nvGrpSpPr>
        <p:grpSpPr>
          <a:xfrm>
            <a:off x="111449" y="737432"/>
            <a:ext cx="4252698" cy="3602636"/>
            <a:chOff x="111449" y="737432"/>
            <a:chExt cx="4252698" cy="3602636"/>
          </a:xfrm>
        </p:grpSpPr>
        <p:pic>
          <p:nvPicPr>
            <p:cNvPr id="10" name="圖片 9">
              <a:extLst>
                <a:ext uri="{FF2B5EF4-FFF2-40B4-BE49-F238E27FC236}">
                  <a16:creationId xmlns:a16="http://schemas.microsoft.com/office/drawing/2014/main" id="{F4FEF134-C91F-441A-99FB-E81C80DE4DC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r="41543" b="37725"/>
            <a:stretch/>
          </p:blipFill>
          <p:spPr>
            <a:xfrm>
              <a:off x="111449" y="737432"/>
              <a:ext cx="3960440" cy="2072443"/>
            </a:xfrm>
            <a:prstGeom prst="rect">
              <a:avLst/>
            </a:prstGeom>
          </p:spPr>
        </p:pic>
        <p:pic>
          <p:nvPicPr>
            <p:cNvPr id="38" name="圖片 37">
              <a:extLst>
                <a:ext uri="{FF2B5EF4-FFF2-40B4-BE49-F238E27FC236}">
                  <a16:creationId xmlns:a16="http://schemas.microsoft.com/office/drawing/2014/main" id="{F081BA20-A762-49B7-A131-BB5F1D462A27}"/>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59081" t="56812" r="705" b="37634"/>
            <a:stretch/>
          </p:blipFill>
          <p:spPr>
            <a:xfrm>
              <a:off x="729425" y="2878830"/>
              <a:ext cx="2724487" cy="184826"/>
            </a:xfrm>
            <a:prstGeom prst="rect">
              <a:avLst/>
            </a:prstGeom>
          </p:spPr>
        </p:pic>
        <p:pic>
          <p:nvPicPr>
            <p:cNvPr id="39" name="圖片 38">
              <a:extLst>
                <a:ext uri="{FF2B5EF4-FFF2-40B4-BE49-F238E27FC236}">
                  <a16:creationId xmlns:a16="http://schemas.microsoft.com/office/drawing/2014/main" id="{93C3052C-FE2F-4CB0-8BCA-7F0D4B2A3326}"/>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4486" t="62403" r="37057" b="373"/>
            <a:stretch/>
          </p:blipFill>
          <p:spPr>
            <a:xfrm>
              <a:off x="403707" y="3101339"/>
              <a:ext cx="3960440" cy="1238729"/>
            </a:xfrm>
            <a:prstGeom prst="rect">
              <a:avLst/>
            </a:prstGeom>
          </p:spPr>
        </p:pic>
      </p:grpSp>
      <p:sp>
        <p:nvSpPr>
          <p:cNvPr id="40" name="矩形 39">
            <a:extLst>
              <a:ext uri="{FF2B5EF4-FFF2-40B4-BE49-F238E27FC236}">
                <a16:creationId xmlns:a16="http://schemas.microsoft.com/office/drawing/2014/main" id="{40FBAFF7-4453-42BD-8C20-CB7AF0B7E914}"/>
              </a:ext>
            </a:extLst>
          </p:cNvPr>
          <p:cNvSpPr/>
          <p:nvPr/>
        </p:nvSpPr>
        <p:spPr>
          <a:xfrm>
            <a:off x="4736946" y="1386474"/>
            <a:ext cx="4389741"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44" name="弧形 43">
            <a:extLst>
              <a:ext uri="{FF2B5EF4-FFF2-40B4-BE49-F238E27FC236}">
                <a16:creationId xmlns:a16="http://schemas.microsoft.com/office/drawing/2014/main" id="{606FE054-2956-47B2-8C8E-B3DDBBCC81D6}"/>
              </a:ext>
            </a:extLst>
          </p:cNvPr>
          <p:cNvSpPr/>
          <p:nvPr/>
        </p:nvSpPr>
        <p:spPr>
          <a:xfrm>
            <a:off x="8610409" y="1139496"/>
            <a:ext cx="516278" cy="504625"/>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45" name="弧形 44">
            <a:extLst>
              <a:ext uri="{FF2B5EF4-FFF2-40B4-BE49-F238E27FC236}">
                <a16:creationId xmlns:a16="http://schemas.microsoft.com/office/drawing/2014/main" id="{1D659B91-AE35-41EF-A11C-EE52389425E2}"/>
              </a:ext>
            </a:extLst>
          </p:cNvPr>
          <p:cNvSpPr/>
          <p:nvPr/>
        </p:nvSpPr>
        <p:spPr>
          <a:xfrm rot="16200000">
            <a:off x="4718427" y="1133669"/>
            <a:ext cx="516278" cy="504625"/>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46" name="文字方塊 45">
            <a:extLst>
              <a:ext uri="{FF2B5EF4-FFF2-40B4-BE49-F238E27FC236}">
                <a16:creationId xmlns:a16="http://schemas.microsoft.com/office/drawing/2014/main" id="{A6EF2E49-C59F-4634-A123-E60E99113719}"/>
              </a:ext>
            </a:extLst>
          </p:cNvPr>
          <p:cNvSpPr txBox="1"/>
          <p:nvPr/>
        </p:nvSpPr>
        <p:spPr>
          <a:xfrm>
            <a:off x="6185413" y="919131"/>
            <a:ext cx="1248707" cy="417422"/>
          </a:xfrm>
          <a:prstGeom prst="rect">
            <a:avLst/>
          </a:prstGeom>
          <a:noFill/>
        </p:spPr>
        <p:txBody>
          <a:bodyPr wrap="square" rtlCol="0">
            <a:spAutoFit/>
          </a:bodyPr>
          <a:lstStyle/>
          <a:p>
            <a:pPr lvl="1">
              <a:lnSpc>
                <a:spcPct val="150000"/>
              </a:lnSpc>
              <a:spcBef>
                <a:spcPts val="500"/>
              </a:spcBef>
            </a:pPr>
            <a:r>
              <a:rPr lang="en-US" altLang="zh-TW" sz="1600" dirty="0">
                <a:latin typeface="Times New Roman" panose="02020603050405020304" pitchFamily="18" charset="0"/>
                <a:cs typeface="Segoe UI" panose="020B0502040204020203" pitchFamily="34" charset="0"/>
              </a:rPr>
              <a:t>6400</a:t>
            </a:r>
          </a:p>
        </p:txBody>
      </p:sp>
      <p:sp>
        <p:nvSpPr>
          <p:cNvPr id="47" name="箭號: 向下 46">
            <a:extLst>
              <a:ext uri="{FF2B5EF4-FFF2-40B4-BE49-F238E27FC236}">
                <a16:creationId xmlns:a16="http://schemas.microsoft.com/office/drawing/2014/main" id="{36441BC3-9848-426D-BCBE-CA4B5DE678D8}"/>
              </a:ext>
            </a:extLst>
          </p:cNvPr>
          <p:cNvSpPr/>
          <p:nvPr/>
        </p:nvSpPr>
        <p:spPr>
          <a:xfrm>
            <a:off x="6797996" y="1881198"/>
            <a:ext cx="267640" cy="30551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19" name="群組 18">
            <a:extLst>
              <a:ext uri="{FF2B5EF4-FFF2-40B4-BE49-F238E27FC236}">
                <a16:creationId xmlns:a16="http://schemas.microsoft.com/office/drawing/2014/main" id="{93CF2058-32C9-46AA-85E0-510B57F7ACE4}"/>
              </a:ext>
            </a:extLst>
          </p:cNvPr>
          <p:cNvGrpSpPr/>
          <p:nvPr/>
        </p:nvGrpSpPr>
        <p:grpSpPr>
          <a:xfrm>
            <a:off x="4724253" y="2052104"/>
            <a:ext cx="4905078" cy="619985"/>
            <a:chOff x="4724253" y="2014776"/>
            <a:chExt cx="4905078" cy="619985"/>
          </a:xfrm>
        </p:grpSpPr>
        <p:grpSp>
          <p:nvGrpSpPr>
            <p:cNvPr id="22" name="群組 21">
              <a:extLst>
                <a:ext uri="{FF2B5EF4-FFF2-40B4-BE49-F238E27FC236}">
                  <a16:creationId xmlns:a16="http://schemas.microsoft.com/office/drawing/2014/main" id="{2AA23842-7211-48CC-8597-5C0FD4A13BFB}"/>
                </a:ext>
              </a:extLst>
            </p:cNvPr>
            <p:cNvGrpSpPr/>
            <p:nvPr/>
          </p:nvGrpSpPr>
          <p:grpSpPr>
            <a:xfrm>
              <a:off x="4724253" y="2274721"/>
              <a:ext cx="4641364" cy="360040"/>
              <a:chOff x="4508356" y="3600849"/>
              <a:chExt cx="4641364" cy="360040"/>
            </a:xfrm>
          </p:grpSpPr>
          <p:sp>
            <p:nvSpPr>
              <p:cNvPr id="23" name="矩形 22">
                <a:extLst>
                  <a:ext uri="{FF2B5EF4-FFF2-40B4-BE49-F238E27FC236}">
                    <a16:creationId xmlns:a16="http://schemas.microsoft.com/office/drawing/2014/main" id="{8E1D54DF-4651-4052-BCC3-286BD8CBDDC2}"/>
                  </a:ext>
                </a:extLst>
              </p:cNvPr>
              <p:cNvSpPr/>
              <p:nvPr/>
            </p:nvSpPr>
            <p:spPr>
              <a:xfrm>
                <a:off x="8372044" y="3600849"/>
                <a:ext cx="777676"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 name="矩形 23">
                <a:extLst>
                  <a:ext uri="{FF2B5EF4-FFF2-40B4-BE49-F238E27FC236}">
                    <a16:creationId xmlns:a16="http://schemas.microsoft.com/office/drawing/2014/main" id="{096ECCD2-8C1D-490F-B1C9-40CBA93F2AD8}"/>
                  </a:ext>
                </a:extLst>
              </p:cNvPr>
              <p:cNvSpPr/>
              <p:nvPr/>
            </p:nvSpPr>
            <p:spPr>
              <a:xfrm>
                <a:off x="5261340" y="3600849"/>
                <a:ext cx="777676"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 name="矩形 24">
                <a:extLst>
                  <a:ext uri="{FF2B5EF4-FFF2-40B4-BE49-F238E27FC236}">
                    <a16:creationId xmlns:a16="http://schemas.microsoft.com/office/drawing/2014/main" id="{815603D3-CC2C-4DC3-A7CC-8FAF37C29D3C}"/>
                  </a:ext>
                </a:extLst>
              </p:cNvPr>
              <p:cNvSpPr/>
              <p:nvPr/>
            </p:nvSpPr>
            <p:spPr>
              <a:xfrm>
                <a:off x="6039016" y="3600849"/>
                <a:ext cx="777676"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 name="矩形 25">
                <a:extLst>
                  <a:ext uri="{FF2B5EF4-FFF2-40B4-BE49-F238E27FC236}">
                    <a16:creationId xmlns:a16="http://schemas.microsoft.com/office/drawing/2014/main" id="{9089D13F-FB25-44DE-BDBD-9388913616A9}"/>
                  </a:ext>
                </a:extLst>
              </p:cNvPr>
              <p:cNvSpPr/>
              <p:nvPr/>
            </p:nvSpPr>
            <p:spPr>
              <a:xfrm>
                <a:off x="6816692" y="3600849"/>
                <a:ext cx="777676"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8" name="矩形 27">
                <a:extLst>
                  <a:ext uri="{FF2B5EF4-FFF2-40B4-BE49-F238E27FC236}">
                    <a16:creationId xmlns:a16="http://schemas.microsoft.com/office/drawing/2014/main" id="{01F59D69-5012-43C7-94AF-817F2C76E432}"/>
                  </a:ext>
                </a:extLst>
              </p:cNvPr>
              <p:cNvSpPr/>
              <p:nvPr/>
            </p:nvSpPr>
            <p:spPr>
              <a:xfrm>
                <a:off x="7594368" y="3600849"/>
                <a:ext cx="777676"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矩形 28">
                <a:extLst>
                  <a:ext uri="{FF2B5EF4-FFF2-40B4-BE49-F238E27FC236}">
                    <a16:creationId xmlns:a16="http://schemas.microsoft.com/office/drawing/2014/main" id="{9CD9827A-25F7-42B4-A2AB-EF45FD1F0198}"/>
                  </a:ext>
                </a:extLst>
              </p:cNvPr>
              <p:cNvSpPr/>
              <p:nvPr/>
            </p:nvSpPr>
            <p:spPr>
              <a:xfrm>
                <a:off x="8898097" y="3600849"/>
                <a:ext cx="251623" cy="36004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sp>
            <p:nvSpPr>
              <p:cNvPr id="30" name="矩形 29">
                <a:extLst>
                  <a:ext uri="{FF2B5EF4-FFF2-40B4-BE49-F238E27FC236}">
                    <a16:creationId xmlns:a16="http://schemas.microsoft.com/office/drawing/2014/main" id="{0D167FD9-130D-44B6-89E9-EA91B8A794C6}"/>
                  </a:ext>
                </a:extLst>
              </p:cNvPr>
              <p:cNvSpPr/>
              <p:nvPr/>
            </p:nvSpPr>
            <p:spPr>
              <a:xfrm>
                <a:off x="4508356" y="3600849"/>
                <a:ext cx="777676"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48" name="矩形 47">
              <a:extLst>
                <a:ext uri="{FF2B5EF4-FFF2-40B4-BE49-F238E27FC236}">
                  <a16:creationId xmlns:a16="http://schemas.microsoft.com/office/drawing/2014/main" id="{6DF81A8B-937D-46E4-B74B-311738363DFC}"/>
                </a:ext>
              </a:extLst>
            </p:cNvPr>
            <p:cNvSpPr/>
            <p:nvPr/>
          </p:nvSpPr>
          <p:spPr>
            <a:xfrm>
              <a:off x="4724253" y="2274721"/>
              <a:ext cx="4389740"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52" name="弧形 51">
              <a:extLst>
                <a:ext uri="{FF2B5EF4-FFF2-40B4-BE49-F238E27FC236}">
                  <a16:creationId xmlns:a16="http://schemas.microsoft.com/office/drawing/2014/main" id="{CA7762FA-67E7-4F65-AE40-7230C7A8F7EF}"/>
                </a:ext>
              </a:extLst>
            </p:cNvPr>
            <p:cNvSpPr/>
            <p:nvPr/>
          </p:nvSpPr>
          <p:spPr>
            <a:xfrm rot="16200000">
              <a:off x="9118880" y="2020603"/>
              <a:ext cx="516278" cy="504625"/>
            </a:xfrm>
            <a:prstGeom prst="arc">
              <a:avLst>
                <a:gd name="adj1" fmla="val 16200000"/>
                <a:gd name="adj2" fmla="val 17232874"/>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53" name="弧形 52">
              <a:extLst>
                <a:ext uri="{FF2B5EF4-FFF2-40B4-BE49-F238E27FC236}">
                  <a16:creationId xmlns:a16="http://schemas.microsoft.com/office/drawing/2014/main" id="{AA74365A-5CCE-4BD1-B191-3F47F6873513}"/>
                </a:ext>
              </a:extLst>
            </p:cNvPr>
            <p:cNvSpPr/>
            <p:nvPr/>
          </p:nvSpPr>
          <p:spPr>
            <a:xfrm rot="5400000" flipH="1">
              <a:off x="8855854" y="2020602"/>
              <a:ext cx="516278" cy="504625"/>
            </a:xfrm>
            <a:prstGeom prst="arc">
              <a:avLst>
                <a:gd name="adj1" fmla="val 16200000"/>
                <a:gd name="adj2" fmla="val 17232874"/>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grpSp>
      <p:sp>
        <p:nvSpPr>
          <p:cNvPr id="54" name="文字方塊 53">
            <a:extLst>
              <a:ext uri="{FF2B5EF4-FFF2-40B4-BE49-F238E27FC236}">
                <a16:creationId xmlns:a16="http://schemas.microsoft.com/office/drawing/2014/main" id="{213BBB83-A5A1-457E-97B9-CD093C198D02}"/>
              </a:ext>
            </a:extLst>
          </p:cNvPr>
          <p:cNvSpPr txBox="1"/>
          <p:nvPr/>
        </p:nvSpPr>
        <p:spPr>
          <a:xfrm>
            <a:off x="8543036" y="1890528"/>
            <a:ext cx="1248707" cy="417422"/>
          </a:xfrm>
          <a:prstGeom prst="rect">
            <a:avLst/>
          </a:prstGeom>
          <a:noFill/>
        </p:spPr>
        <p:txBody>
          <a:bodyPr wrap="square" rtlCol="0">
            <a:spAutoFit/>
          </a:bodyPr>
          <a:lstStyle/>
          <a:p>
            <a:pPr lvl="1">
              <a:lnSpc>
                <a:spcPct val="150000"/>
              </a:lnSpc>
              <a:spcBef>
                <a:spcPts val="500"/>
              </a:spcBef>
            </a:pPr>
            <a:r>
              <a:rPr lang="en-US" altLang="zh-TW" sz="1600" dirty="0">
                <a:latin typeface="Times New Roman" panose="02020603050405020304" pitchFamily="18" charset="0"/>
                <a:cs typeface="Segoe UI" panose="020B0502040204020203" pitchFamily="34" charset="0"/>
              </a:rPr>
              <a:t>128</a:t>
            </a:r>
          </a:p>
        </p:txBody>
      </p:sp>
      <p:grpSp>
        <p:nvGrpSpPr>
          <p:cNvPr id="55" name="群組 54">
            <a:extLst>
              <a:ext uri="{FF2B5EF4-FFF2-40B4-BE49-F238E27FC236}">
                <a16:creationId xmlns:a16="http://schemas.microsoft.com/office/drawing/2014/main" id="{AB33AFD7-C5CD-4D69-A85C-CE2136027C4B}"/>
              </a:ext>
            </a:extLst>
          </p:cNvPr>
          <p:cNvGrpSpPr/>
          <p:nvPr/>
        </p:nvGrpSpPr>
        <p:grpSpPr>
          <a:xfrm>
            <a:off x="4724601" y="3231621"/>
            <a:ext cx="4641364" cy="360040"/>
            <a:chOff x="4508356" y="3600849"/>
            <a:chExt cx="4641364" cy="360040"/>
          </a:xfrm>
        </p:grpSpPr>
        <p:sp>
          <p:nvSpPr>
            <p:cNvPr id="56" name="矩形 55">
              <a:extLst>
                <a:ext uri="{FF2B5EF4-FFF2-40B4-BE49-F238E27FC236}">
                  <a16:creationId xmlns:a16="http://schemas.microsoft.com/office/drawing/2014/main" id="{5239FFD6-DFC3-4F79-9459-EA0C4A3A4CFC}"/>
                </a:ext>
              </a:extLst>
            </p:cNvPr>
            <p:cNvSpPr/>
            <p:nvPr/>
          </p:nvSpPr>
          <p:spPr>
            <a:xfrm>
              <a:off x="8372044" y="3600849"/>
              <a:ext cx="777676"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7" name="矩形 56">
              <a:extLst>
                <a:ext uri="{FF2B5EF4-FFF2-40B4-BE49-F238E27FC236}">
                  <a16:creationId xmlns:a16="http://schemas.microsoft.com/office/drawing/2014/main" id="{1FBC67A8-A365-4F8E-B565-2CF254117E41}"/>
                </a:ext>
              </a:extLst>
            </p:cNvPr>
            <p:cNvSpPr/>
            <p:nvPr/>
          </p:nvSpPr>
          <p:spPr>
            <a:xfrm>
              <a:off x="5261340" y="3600849"/>
              <a:ext cx="777676"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8" name="矩形 57">
              <a:extLst>
                <a:ext uri="{FF2B5EF4-FFF2-40B4-BE49-F238E27FC236}">
                  <a16:creationId xmlns:a16="http://schemas.microsoft.com/office/drawing/2014/main" id="{697DE2FD-D558-4D92-9AB0-4F8F1AFF2158}"/>
                </a:ext>
              </a:extLst>
            </p:cNvPr>
            <p:cNvSpPr/>
            <p:nvPr/>
          </p:nvSpPr>
          <p:spPr>
            <a:xfrm>
              <a:off x="6039016" y="3600849"/>
              <a:ext cx="777676"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9" name="矩形 58">
              <a:extLst>
                <a:ext uri="{FF2B5EF4-FFF2-40B4-BE49-F238E27FC236}">
                  <a16:creationId xmlns:a16="http://schemas.microsoft.com/office/drawing/2014/main" id="{017569DC-F6A1-496F-9835-B918229A7E84}"/>
                </a:ext>
              </a:extLst>
            </p:cNvPr>
            <p:cNvSpPr/>
            <p:nvPr/>
          </p:nvSpPr>
          <p:spPr>
            <a:xfrm>
              <a:off x="6816692" y="3600849"/>
              <a:ext cx="777676"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0" name="矩形 59">
              <a:extLst>
                <a:ext uri="{FF2B5EF4-FFF2-40B4-BE49-F238E27FC236}">
                  <a16:creationId xmlns:a16="http://schemas.microsoft.com/office/drawing/2014/main" id="{F195F77E-EA93-4C90-84A8-6B2B96FC6C8D}"/>
                </a:ext>
              </a:extLst>
            </p:cNvPr>
            <p:cNvSpPr/>
            <p:nvPr/>
          </p:nvSpPr>
          <p:spPr>
            <a:xfrm>
              <a:off x="7594368" y="3600849"/>
              <a:ext cx="777676"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2" name="矩形 61">
              <a:extLst>
                <a:ext uri="{FF2B5EF4-FFF2-40B4-BE49-F238E27FC236}">
                  <a16:creationId xmlns:a16="http://schemas.microsoft.com/office/drawing/2014/main" id="{5033BFAF-7E45-4B37-A235-CF5089DB8C8C}"/>
                </a:ext>
              </a:extLst>
            </p:cNvPr>
            <p:cNvSpPr/>
            <p:nvPr/>
          </p:nvSpPr>
          <p:spPr>
            <a:xfrm>
              <a:off x="8898097" y="3600849"/>
              <a:ext cx="251623" cy="36004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sp>
          <p:nvSpPr>
            <p:cNvPr id="63" name="矩形 62">
              <a:extLst>
                <a:ext uri="{FF2B5EF4-FFF2-40B4-BE49-F238E27FC236}">
                  <a16:creationId xmlns:a16="http://schemas.microsoft.com/office/drawing/2014/main" id="{D9AE5152-9514-49F9-9043-B3B7B1A835B7}"/>
                </a:ext>
              </a:extLst>
            </p:cNvPr>
            <p:cNvSpPr/>
            <p:nvPr/>
          </p:nvSpPr>
          <p:spPr>
            <a:xfrm>
              <a:off x="4508356" y="3600849"/>
              <a:ext cx="777676"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66" name="弧形 65">
            <a:extLst>
              <a:ext uri="{FF2B5EF4-FFF2-40B4-BE49-F238E27FC236}">
                <a16:creationId xmlns:a16="http://schemas.microsoft.com/office/drawing/2014/main" id="{8479DBF7-DD33-42C7-A432-E45C73D4B901}"/>
              </a:ext>
            </a:extLst>
          </p:cNvPr>
          <p:cNvSpPr/>
          <p:nvPr/>
        </p:nvSpPr>
        <p:spPr>
          <a:xfrm rot="16200000">
            <a:off x="9058979" y="3565276"/>
            <a:ext cx="304272" cy="251625"/>
          </a:xfrm>
          <a:prstGeom prst="arc">
            <a:avLst>
              <a:gd name="adj1" fmla="val 16199931"/>
              <a:gd name="adj2" fmla="val 19295529"/>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67" name="弧形 66">
            <a:extLst>
              <a:ext uri="{FF2B5EF4-FFF2-40B4-BE49-F238E27FC236}">
                <a16:creationId xmlns:a16="http://schemas.microsoft.com/office/drawing/2014/main" id="{93A40B23-A33C-4D17-A249-ABCE6EE076FB}"/>
              </a:ext>
            </a:extLst>
          </p:cNvPr>
          <p:cNvSpPr/>
          <p:nvPr/>
        </p:nvSpPr>
        <p:spPr>
          <a:xfrm rot="5400000" flipH="1">
            <a:off x="9117056" y="3557524"/>
            <a:ext cx="304272" cy="251625"/>
          </a:xfrm>
          <a:prstGeom prst="arc">
            <a:avLst>
              <a:gd name="adj1" fmla="val 16199931"/>
              <a:gd name="adj2" fmla="val 19295529"/>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68" name="文字方塊 67">
            <a:extLst>
              <a:ext uri="{FF2B5EF4-FFF2-40B4-BE49-F238E27FC236}">
                <a16:creationId xmlns:a16="http://schemas.microsoft.com/office/drawing/2014/main" id="{5B4B3F8E-E9F5-416F-B91B-D00C6C5C8247}"/>
              </a:ext>
            </a:extLst>
          </p:cNvPr>
          <p:cNvSpPr txBox="1"/>
          <p:nvPr/>
        </p:nvSpPr>
        <p:spPr>
          <a:xfrm>
            <a:off x="8550673" y="3539398"/>
            <a:ext cx="1248707" cy="417422"/>
          </a:xfrm>
          <a:prstGeom prst="rect">
            <a:avLst/>
          </a:prstGeom>
          <a:noFill/>
        </p:spPr>
        <p:txBody>
          <a:bodyPr wrap="square" rtlCol="0">
            <a:spAutoFit/>
          </a:bodyPr>
          <a:lstStyle/>
          <a:p>
            <a:pPr lvl="1">
              <a:lnSpc>
                <a:spcPct val="150000"/>
              </a:lnSpc>
              <a:spcBef>
                <a:spcPts val="500"/>
              </a:spcBef>
            </a:pPr>
            <a:r>
              <a:rPr lang="en-US" altLang="zh-TW" sz="1600" dirty="0">
                <a:latin typeface="Times New Roman" panose="02020603050405020304" pitchFamily="18" charset="0"/>
                <a:cs typeface="Segoe UI" panose="020B0502040204020203" pitchFamily="34" charset="0"/>
              </a:rPr>
              <a:t>128</a:t>
            </a:r>
          </a:p>
        </p:txBody>
      </p:sp>
      <p:sp>
        <p:nvSpPr>
          <p:cNvPr id="69" name="弧形 68">
            <a:extLst>
              <a:ext uri="{FF2B5EF4-FFF2-40B4-BE49-F238E27FC236}">
                <a16:creationId xmlns:a16="http://schemas.microsoft.com/office/drawing/2014/main" id="{C030B8B3-9109-4368-BF7F-3301BFB25171}"/>
              </a:ext>
            </a:extLst>
          </p:cNvPr>
          <p:cNvSpPr/>
          <p:nvPr/>
        </p:nvSpPr>
        <p:spPr>
          <a:xfrm rot="12525454">
            <a:off x="4697380" y="3475899"/>
            <a:ext cx="296331" cy="363747"/>
          </a:xfrm>
          <a:prstGeom prst="arc">
            <a:avLst>
              <a:gd name="adj1" fmla="val 17489062"/>
              <a:gd name="adj2" fmla="val 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70" name="弧形 69">
            <a:extLst>
              <a:ext uri="{FF2B5EF4-FFF2-40B4-BE49-F238E27FC236}">
                <a16:creationId xmlns:a16="http://schemas.microsoft.com/office/drawing/2014/main" id="{BCB749F2-5997-48AD-AFFE-FE9E7DCA452A}"/>
              </a:ext>
            </a:extLst>
          </p:cNvPr>
          <p:cNvSpPr/>
          <p:nvPr/>
        </p:nvSpPr>
        <p:spPr>
          <a:xfrm rot="9074546" flipH="1">
            <a:off x="5223434" y="3475899"/>
            <a:ext cx="296331" cy="363747"/>
          </a:xfrm>
          <a:prstGeom prst="arc">
            <a:avLst>
              <a:gd name="adj1" fmla="val 17489062"/>
              <a:gd name="adj2" fmla="val 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71" name="文字方塊 70">
            <a:extLst>
              <a:ext uri="{FF2B5EF4-FFF2-40B4-BE49-F238E27FC236}">
                <a16:creationId xmlns:a16="http://schemas.microsoft.com/office/drawing/2014/main" id="{C081B305-986A-4E00-9051-862961DC34EE}"/>
              </a:ext>
            </a:extLst>
          </p:cNvPr>
          <p:cNvSpPr txBox="1"/>
          <p:nvPr/>
        </p:nvSpPr>
        <p:spPr>
          <a:xfrm>
            <a:off x="4365575" y="3502007"/>
            <a:ext cx="1248707" cy="417422"/>
          </a:xfrm>
          <a:prstGeom prst="rect">
            <a:avLst/>
          </a:prstGeom>
          <a:noFill/>
        </p:spPr>
        <p:txBody>
          <a:bodyPr wrap="square" rtlCol="0">
            <a:spAutoFit/>
          </a:bodyPr>
          <a:lstStyle/>
          <a:p>
            <a:pPr lvl="1">
              <a:lnSpc>
                <a:spcPct val="150000"/>
              </a:lnSpc>
              <a:spcBef>
                <a:spcPts val="500"/>
              </a:spcBef>
            </a:pPr>
            <a:r>
              <a:rPr lang="en-US" altLang="zh-TW" sz="1600" dirty="0">
                <a:latin typeface="Times New Roman" panose="02020603050405020304" pitchFamily="18" charset="0"/>
                <a:cs typeface="Segoe UI" panose="020B0502040204020203" pitchFamily="34" charset="0"/>
              </a:rPr>
              <a:t>1088</a:t>
            </a:r>
          </a:p>
        </p:txBody>
      </p:sp>
      <p:sp>
        <p:nvSpPr>
          <p:cNvPr id="72" name="箭號: 向下 71">
            <a:extLst>
              <a:ext uri="{FF2B5EF4-FFF2-40B4-BE49-F238E27FC236}">
                <a16:creationId xmlns:a16="http://schemas.microsoft.com/office/drawing/2014/main" id="{559B38AF-C03D-4AE8-BC1A-0C8C8EE0AFE1}"/>
              </a:ext>
            </a:extLst>
          </p:cNvPr>
          <p:cNvSpPr/>
          <p:nvPr/>
        </p:nvSpPr>
        <p:spPr>
          <a:xfrm>
            <a:off x="6797996" y="2785386"/>
            <a:ext cx="267640" cy="30551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73" name="直線單箭頭接點 72">
            <a:extLst>
              <a:ext uri="{FF2B5EF4-FFF2-40B4-BE49-F238E27FC236}">
                <a16:creationId xmlns:a16="http://schemas.microsoft.com/office/drawing/2014/main" id="{4C932D40-0EBE-407F-B19B-C91D22FF1836}"/>
              </a:ext>
            </a:extLst>
          </p:cNvPr>
          <p:cNvCxnSpPr/>
          <p:nvPr/>
        </p:nvCxnSpPr>
        <p:spPr>
          <a:xfrm flipV="1">
            <a:off x="2487712" y="2033957"/>
            <a:ext cx="4156039" cy="6528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5" name="直線單箭頭接點 74">
            <a:extLst>
              <a:ext uri="{FF2B5EF4-FFF2-40B4-BE49-F238E27FC236}">
                <a16:creationId xmlns:a16="http://schemas.microsoft.com/office/drawing/2014/main" id="{5E5D13B0-D846-4106-AB2B-9294E8E2CEAF}"/>
              </a:ext>
            </a:extLst>
          </p:cNvPr>
          <p:cNvCxnSpPr/>
          <p:nvPr/>
        </p:nvCxnSpPr>
        <p:spPr>
          <a:xfrm>
            <a:off x="4071889" y="2857500"/>
            <a:ext cx="2571862" cy="8064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77" name="弧形 76">
            <a:extLst>
              <a:ext uri="{FF2B5EF4-FFF2-40B4-BE49-F238E27FC236}">
                <a16:creationId xmlns:a16="http://schemas.microsoft.com/office/drawing/2014/main" id="{3DA2A0AF-CF83-49F8-8D6F-A512716A46C8}"/>
              </a:ext>
            </a:extLst>
          </p:cNvPr>
          <p:cNvSpPr/>
          <p:nvPr/>
        </p:nvSpPr>
        <p:spPr>
          <a:xfrm>
            <a:off x="8856244" y="2997382"/>
            <a:ext cx="516278" cy="504625"/>
          </a:xfrm>
          <a:prstGeom prst="arc">
            <a:avLst>
              <a:gd name="adj1" fmla="val 19606297"/>
              <a:gd name="adj2" fmla="val 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78" name="弧形 77">
            <a:extLst>
              <a:ext uri="{FF2B5EF4-FFF2-40B4-BE49-F238E27FC236}">
                <a16:creationId xmlns:a16="http://schemas.microsoft.com/office/drawing/2014/main" id="{DF830641-CCD3-400D-B8E1-4B1DE8F56043}"/>
              </a:ext>
            </a:extLst>
          </p:cNvPr>
          <p:cNvSpPr/>
          <p:nvPr/>
        </p:nvSpPr>
        <p:spPr>
          <a:xfrm flipH="1">
            <a:off x="8587941" y="2985955"/>
            <a:ext cx="516278" cy="504625"/>
          </a:xfrm>
          <a:prstGeom prst="arc">
            <a:avLst>
              <a:gd name="adj1" fmla="val 19606297"/>
              <a:gd name="adj2" fmla="val 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79" name="文字方塊 78">
            <a:extLst>
              <a:ext uri="{FF2B5EF4-FFF2-40B4-BE49-F238E27FC236}">
                <a16:creationId xmlns:a16="http://schemas.microsoft.com/office/drawing/2014/main" id="{ACE22569-2729-439F-872E-AA261297928C}"/>
              </a:ext>
            </a:extLst>
          </p:cNvPr>
          <p:cNvSpPr txBox="1"/>
          <p:nvPr/>
        </p:nvSpPr>
        <p:spPr>
          <a:xfrm>
            <a:off x="8226962" y="2836294"/>
            <a:ext cx="1248707" cy="417422"/>
          </a:xfrm>
          <a:prstGeom prst="rect">
            <a:avLst/>
          </a:prstGeom>
          <a:noFill/>
        </p:spPr>
        <p:txBody>
          <a:bodyPr wrap="square" rtlCol="0">
            <a:spAutoFit/>
          </a:bodyPr>
          <a:lstStyle/>
          <a:p>
            <a:pPr lvl="1">
              <a:lnSpc>
                <a:spcPct val="150000"/>
              </a:lnSpc>
              <a:spcBef>
                <a:spcPts val="500"/>
              </a:spcBef>
            </a:pPr>
            <a:r>
              <a:rPr lang="en-US" altLang="zh-TW" sz="1600" dirty="0">
                <a:latin typeface="Times New Roman" panose="02020603050405020304" pitchFamily="18" charset="0"/>
                <a:cs typeface="Segoe UI" panose="020B0502040204020203" pitchFamily="34" charset="0"/>
              </a:rPr>
              <a:t>1088</a:t>
            </a:r>
          </a:p>
        </p:txBody>
      </p:sp>
      <p:sp>
        <p:nvSpPr>
          <p:cNvPr id="80" name="矩形 79">
            <a:extLst>
              <a:ext uri="{FF2B5EF4-FFF2-40B4-BE49-F238E27FC236}">
                <a16:creationId xmlns:a16="http://schemas.microsoft.com/office/drawing/2014/main" id="{8B5BD202-3F1C-4DC6-B73F-C9A633A6D880}"/>
              </a:ext>
            </a:extLst>
          </p:cNvPr>
          <p:cNvSpPr/>
          <p:nvPr/>
        </p:nvSpPr>
        <p:spPr>
          <a:xfrm>
            <a:off x="6256551" y="4222981"/>
            <a:ext cx="777676"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1" name="矩形 80">
            <a:extLst>
              <a:ext uri="{FF2B5EF4-FFF2-40B4-BE49-F238E27FC236}">
                <a16:creationId xmlns:a16="http://schemas.microsoft.com/office/drawing/2014/main" id="{23451A3F-B317-4955-B46B-B2C51566AE91}"/>
              </a:ext>
            </a:extLst>
          </p:cNvPr>
          <p:cNvSpPr/>
          <p:nvPr/>
        </p:nvSpPr>
        <p:spPr>
          <a:xfrm>
            <a:off x="7034747" y="4222981"/>
            <a:ext cx="403395" cy="36004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a:p>
        </p:txBody>
      </p:sp>
      <p:cxnSp>
        <p:nvCxnSpPr>
          <p:cNvPr id="82" name="直線單箭頭接點 81">
            <a:extLst>
              <a:ext uri="{FF2B5EF4-FFF2-40B4-BE49-F238E27FC236}">
                <a16:creationId xmlns:a16="http://schemas.microsoft.com/office/drawing/2014/main" id="{9A503CC4-B5C4-4578-AF65-C54DC68F2E89}"/>
              </a:ext>
            </a:extLst>
          </p:cNvPr>
          <p:cNvCxnSpPr>
            <a:cxnSpLocks/>
          </p:cNvCxnSpPr>
          <p:nvPr/>
        </p:nvCxnSpPr>
        <p:spPr>
          <a:xfrm flipV="1">
            <a:off x="6544915" y="3957638"/>
            <a:ext cx="110679" cy="1272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83" name="箭號: 向下 82">
            <a:extLst>
              <a:ext uri="{FF2B5EF4-FFF2-40B4-BE49-F238E27FC236}">
                <a16:creationId xmlns:a16="http://schemas.microsoft.com/office/drawing/2014/main" id="{306D3675-F6A3-467F-BC25-521004D8D511}"/>
              </a:ext>
            </a:extLst>
          </p:cNvPr>
          <p:cNvSpPr/>
          <p:nvPr/>
        </p:nvSpPr>
        <p:spPr>
          <a:xfrm>
            <a:off x="6796238" y="3754716"/>
            <a:ext cx="267640" cy="30551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6" name="手繪多邊形: 圖案 75">
            <a:extLst>
              <a:ext uri="{FF2B5EF4-FFF2-40B4-BE49-F238E27FC236}">
                <a16:creationId xmlns:a16="http://schemas.microsoft.com/office/drawing/2014/main" id="{508853CC-EC1B-4BC2-8BCF-3DA8CA821146}"/>
              </a:ext>
            </a:extLst>
          </p:cNvPr>
          <p:cNvSpPr/>
          <p:nvPr/>
        </p:nvSpPr>
        <p:spPr>
          <a:xfrm>
            <a:off x="3333750" y="3141489"/>
            <a:ext cx="3225800" cy="953755"/>
          </a:xfrm>
          <a:custGeom>
            <a:avLst/>
            <a:gdLst>
              <a:gd name="connsiteX0" fmla="*/ 0 w 3225800"/>
              <a:gd name="connsiteY0" fmla="*/ 185911 h 953755"/>
              <a:gd name="connsiteX1" fmla="*/ 501650 w 3225800"/>
              <a:gd name="connsiteY1" fmla="*/ 46211 h 953755"/>
              <a:gd name="connsiteX2" fmla="*/ 1320800 w 3225800"/>
              <a:gd name="connsiteY2" fmla="*/ 890761 h 953755"/>
              <a:gd name="connsiteX3" fmla="*/ 3225800 w 3225800"/>
              <a:gd name="connsiteY3" fmla="*/ 827261 h 953755"/>
            </a:gdLst>
            <a:ahLst/>
            <a:cxnLst>
              <a:cxn ang="0">
                <a:pos x="connsiteX0" y="connsiteY0"/>
              </a:cxn>
              <a:cxn ang="0">
                <a:pos x="connsiteX1" y="connsiteY1"/>
              </a:cxn>
              <a:cxn ang="0">
                <a:pos x="connsiteX2" y="connsiteY2"/>
              </a:cxn>
              <a:cxn ang="0">
                <a:pos x="connsiteX3" y="connsiteY3"/>
              </a:cxn>
            </a:cxnLst>
            <a:rect l="l" t="t" r="r" b="b"/>
            <a:pathLst>
              <a:path w="3225800" h="953755">
                <a:moveTo>
                  <a:pt x="0" y="185911"/>
                </a:moveTo>
                <a:cubicBezTo>
                  <a:pt x="140758" y="57323"/>
                  <a:pt x="281517" y="-71264"/>
                  <a:pt x="501650" y="46211"/>
                </a:cubicBezTo>
                <a:cubicBezTo>
                  <a:pt x="721783" y="163686"/>
                  <a:pt x="866775" y="760586"/>
                  <a:pt x="1320800" y="890761"/>
                </a:cubicBezTo>
                <a:cubicBezTo>
                  <a:pt x="1774825" y="1020936"/>
                  <a:pt x="2500312" y="924098"/>
                  <a:pt x="3225800" y="827261"/>
                </a:cubicBezTo>
              </a:path>
            </a:pathLst>
          </a:cu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89" name="弧形 88">
            <a:extLst>
              <a:ext uri="{FF2B5EF4-FFF2-40B4-BE49-F238E27FC236}">
                <a16:creationId xmlns:a16="http://schemas.microsoft.com/office/drawing/2014/main" id="{026A186F-9C82-4997-A471-3A5D752A7BF8}"/>
              </a:ext>
            </a:extLst>
          </p:cNvPr>
          <p:cNvSpPr/>
          <p:nvPr/>
        </p:nvSpPr>
        <p:spPr>
          <a:xfrm rot="12525454">
            <a:off x="6248525" y="4485557"/>
            <a:ext cx="296331" cy="363747"/>
          </a:xfrm>
          <a:prstGeom prst="arc">
            <a:avLst>
              <a:gd name="adj1" fmla="val 17489062"/>
              <a:gd name="adj2" fmla="val 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90" name="弧形 89">
            <a:extLst>
              <a:ext uri="{FF2B5EF4-FFF2-40B4-BE49-F238E27FC236}">
                <a16:creationId xmlns:a16="http://schemas.microsoft.com/office/drawing/2014/main" id="{F6EA4C8F-D8E8-40B4-9024-05AB99F0F378}"/>
              </a:ext>
            </a:extLst>
          </p:cNvPr>
          <p:cNvSpPr/>
          <p:nvPr/>
        </p:nvSpPr>
        <p:spPr>
          <a:xfrm rot="9074546" flipH="1">
            <a:off x="7150817" y="4480794"/>
            <a:ext cx="296331" cy="363747"/>
          </a:xfrm>
          <a:prstGeom prst="arc">
            <a:avLst>
              <a:gd name="adj1" fmla="val 17489062"/>
              <a:gd name="adj2" fmla="val 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91" name="文字方塊 90">
            <a:extLst>
              <a:ext uri="{FF2B5EF4-FFF2-40B4-BE49-F238E27FC236}">
                <a16:creationId xmlns:a16="http://schemas.microsoft.com/office/drawing/2014/main" id="{492241EE-D4A3-4ED0-A8E9-5AEDE03FC9A1}"/>
              </a:ext>
            </a:extLst>
          </p:cNvPr>
          <p:cNvSpPr txBox="1"/>
          <p:nvPr/>
        </p:nvSpPr>
        <p:spPr>
          <a:xfrm>
            <a:off x="6111924" y="4516081"/>
            <a:ext cx="1248707" cy="417422"/>
          </a:xfrm>
          <a:prstGeom prst="rect">
            <a:avLst/>
          </a:prstGeom>
          <a:noFill/>
        </p:spPr>
        <p:txBody>
          <a:bodyPr wrap="square" rtlCol="0">
            <a:spAutoFit/>
          </a:bodyPr>
          <a:lstStyle/>
          <a:p>
            <a:pPr lvl="1">
              <a:lnSpc>
                <a:spcPct val="150000"/>
              </a:lnSpc>
              <a:spcBef>
                <a:spcPts val="500"/>
              </a:spcBef>
            </a:pPr>
            <a:r>
              <a:rPr lang="en-US" altLang="zh-TW" sz="1600" dirty="0">
                <a:latin typeface="Times New Roman" panose="02020603050405020304" pitchFamily="18" charset="0"/>
                <a:cs typeface="Segoe UI" panose="020B0502040204020203" pitchFamily="34" charset="0"/>
              </a:rPr>
              <a:t>1600</a:t>
            </a:r>
          </a:p>
        </p:txBody>
      </p:sp>
      <p:sp>
        <p:nvSpPr>
          <p:cNvPr id="88" name="手繪多邊形: 圖案 87">
            <a:extLst>
              <a:ext uri="{FF2B5EF4-FFF2-40B4-BE49-F238E27FC236}">
                <a16:creationId xmlns:a16="http://schemas.microsoft.com/office/drawing/2014/main" id="{5AC790D4-66FB-4DD0-92F1-C3F08988CC86}"/>
              </a:ext>
            </a:extLst>
          </p:cNvPr>
          <p:cNvSpPr/>
          <p:nvPr/>
        </p:nvSpPr>
        <p:spPr>
          <a:xfrm>
            <a:off x="7353300" y="4005249"/>
            <a:ext cx="619125" cy="257189"/>
          </a:xfrm>
          <a:custGeom>
            <a:avLst/>
            <a:gdLst>
              <a:gd name="connsiteX0" fmla="*/ 0 w 619125"/>
              <a:gd name="connsiteY0" fmla="*/ 247664 h 257189"/>
              <a:gd name="connsiteX1" fmla="*/ 185738 w 619125"/>
              <a:gd name="connsiteY1" fmla="*/ 14 h 257189"/>
              <a:gd name="connsiteX2" fmla="*/ 619125 w 619125"/>
              <a:gd name="connsiteY2" fmla="*/ 257189 h 257189"/>
            </a:gdLst>
            <a:ahLst/>
            <a:cxnLst>
              <a:cxn ang="0">
                <a:pos x="connsiteX0" y="connsiteY0"/>
              </a:cxn>
              <a:cxn ang="0">
                <a:pos x="connsiteX1" y="connsiteY1"/>
              </a:cxn>
              <a:cxn ang="0">
                <a:pos x="connsiteX2" y="connsiteY2"/>
              </a:cxn>
            </a:cxnLst>
            <a:rect l="l" t="t" r="r" b="b"/>
            <a:pathLst>
              <a:path w="619125" h="257189">
                <a:moveTo>
                  <a:pt x="0" y="247664"/>
                </a:moveTo>
                <a:cubicBezTo>
                  <a:pt x="41275" y="123045"/>
                  <a:pt x="82551" y="-1573"/>
                  <a:pt x="185738" y="14"/>
                </a:cubicBezTo>
                <a:cubicBezTo>
                  <a:pt x="288925" y="1601"/>
                  <a:pt x="454025" y="129395"/>
                  <a:pt x="619125" y="257189"/>
                </a:cubicBezTo>
              </a:path>
            </a:pathLst>
          </a:cu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solidFill>
                <a:schemeClr val="tx1"/>
              </a:solidFill>
            </a:endParaRPr>
          </a:p>
        </p:txBody>
      </p:sp>
      <p:cxnSp>
        <p:nvCxnSpPr>
          <p:cNvPr id="93" name="直線單箭頭接點 92">
            <a:extLst>
              <a:ext uri="{FF2B5EF4-FFF2-40B4-BE49-F238E27FC236}">
                <a16:creationId xmlns:a16="http://schemas.microsoft.com/office/drawing/2014/main" id="{DEF34447-927A-4058-9334-81CD81722FFB}"/>
              </a:ext>
            </a:extLst>
          </p:cNvPr>
          <p:cNvCxnSpPr>
            <a:cxnSpLocks/>
            <a:stCxn id="88" idx="2"/>
          </p:cNvCxnSpPr>
          <p:nvPr/>
        </p:nvCxnSpPr>
        <p:spPr>
          <a:xfrm>
            <a:off x="7972425" y="4262438"/>
            <a:ext cx="131911" cy="9737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7" name="文字方塊 96">
                <a:extLst>
                  <a:ext uri="{FF2B5EF4-FFF2-40B4-BE49-F238E27FC236}">
                    <a16:creationId xmlns:a16="http://schemas.microsoft.com/office/drawing/2014/main" id="{95A2C6E2-B9E6-40C0-96FA-3B26C434FE12}"/>
                  </a:ext>
                </a:extLst>
              </p:cNvPr>
              <p:cNvSpPr txBox="1"/>
              <p:nvPr/>
            </p:nvSpPr>
            <p:spPr>
              <a:xfrm>
                <a:off x="7386273" y="4209282"/>
                <a:ext cx="2448272" cy="504625"/>
              </a:xfrm>
              <a:prstGeom prst="rect">
                <a:avLst/>
              </a:prstGeom>
              <a:noFill/>
            </p:spPr>
            <p:txBody>
              <a:bodyPr wrap="square" rtlCol="0">
                <a:spAutoFit/>
              </a:bodyPr>
              <a:lstStyle/>
              <a:p>
                <a:pPr lvl="1">
                  <a:lnSpc>
                    <a:spcPct val="150000"/>
                  </a:lnSpc>
                  <a:spcBef>
                    <a:spcPts val="500"/>
                  </a:spcBef>
                </a:pPr>
                <a:r>
                  <a:rPr lang="en-US" altLang="zh-TW" sz="2000" u="sng" dirty="0">
                    <a:latin typeface="Times New Roman" panose="02020603050405020304" pitchFamily="18" charset="0"/>
                    <a:cs typeface="Segoe UI" panose="020B0502040204020203" pitchFamily="34" charset="0"/>
                  </a:rPr>
                  <a:t>00</a:t>
                </a:r>
                <a14:m>
                  <m:oMath xmlns:m="http://schemas.openxmlformats.org/officeDocument/2006/math">
                    <m:r>
                      <a:rPr lang="en-US" altLang="zh-TW" sz="2000" i="0" u="sng" smtClean="0">
                        <a:latin typeface="Cambria Math" panose="02040503050406030204" pitchFamily="18" charset="0"/>
                        <a:cs typeface="Segoe UI" panose="020B0502040204020203" pitchFamily="34" charset="0"/>
                      </a:rPr>
                      <m:t>⋯</m:t>
                    </m:r>
                    <m:r>
                      <a:rPr lang="en-US" altLang="zh-TW" sz="2000" u="sng">
                        <a:latin typeface="Cambria Math" panose="02040503050406030204" pitchFamily="18" charset="0"/>
                        <a:cs typeface="Segoe UI" panose="020B0502040204020203" pitchFamily="34" charset="0"/>
                      </a:rPr>
                      <m:t>⋯</m:t>
                    </m:r>
                  </m:oMath>
                </a14:m>
                <a:r>
                  <a:rPr lang="en-US" altLang="zh-TW" sz="2000" u="sng" dirty="0">
                    <a:cs typeface="Segoe UI" panose="020B0502040204020203" pitchFamily="34" charset="0"/>
                  </a:rPr>
                  <a:t> </a:t>
                </a:r>
                <a14:m>
                  <m:oMath xmlns:m="http://schemas.openxmlformats.org/officeDocument/2006/math">
                    <m:r>
                      <a:rPr lang="en-US" altLang="zh-TW" sz="2000" u="sng">
                        <a:latin typeface="Cambria Math" panose="02040503050406030204" pitchFamily="18" charset="0"/>
                        <a:cs typeface="Segoe UI" panose="020B0502040204020203" pitchFamily="34" charset="0"/>
                      </a:rPr>
                      <m:t>⋯</m:t>
                    </m:r>
                  </m:oMath>
                </a14:m>
                <a:r>
                  <a:rPr lang="en-US" altLang="zh-TW" sz="2000" u="sng" dirty="0">
                    <a:latin typeface="Times New Roman" panose="02020603050405020304" pitchFamily="18" charset="0"/>
                    <a:cs typeface="Segoe UI" panose="020B0502040204020203" pitchFamily="34" charset="0"/>
                  </a:rPr>
                  <a:t>00</a:t>
                </a:r>
                <a:endParaRPr lang="en-US" altLang="zh-TW" sz="2000" dirty="0">
                  <a:latin typeface="Times New Roman" panose="02020603050405020304" pitchFamily="18" charset="0"/>
                  <a:cs typeface="Segoe UI" panose="020B0502040204020203" pitchFamily="34" charset="0"/>
                </a:endParaRPr>
              </a:p>
            </p:txBody>
          </p:sp>
        </mc:Choice>
        <mc:Fallback xmlns="">
          <p:sp>
            <p:nvSpPr>
              <p:cNvPr id="97" name="文字方塊 96">
                <a:extLst>
                  <a:ext uri="{FF2B5EF4-FFF2-40B4-BE49-F238E27FC236}">
                    <a16:creationId xmlns:a16="http://schemas.microsoft.com/office/drawing/2014/main" id="{95A2C6E2-B9E6-40C0-96FA-3B26C434FE12}"/>
                  </a:ext>
                </a:extLst>
              </p:cNvPr>
              <p:cNvSpPr txBox="1">
                <a:spLocks noRot="1" noChangeAspect="1" noMove="1" noResize="1" noEditPoints="1" noAdjustHandles="1" noChangeArrowheads="1" noChangeShapeType="1" noTextEdit="1"/>
              </p:cNvSpPr>
              <p:nvPr/>
            </p:nvSpPr>
            <p:spPr>
              <a:xfrm>
                <a:off x="7386273" y="4209282"/>
                <a:ext cx="2448272" cy="504625"/>
              </a:xfrm>
              <a:prstGeom prst="rect">
                <a:avLst/>
              </a:prstGeom>
              <a:blipFill>
                <a:blip r:embed="rId5"/>
                <a:stretch>
                  <a:fillRect b="-19277"/>
                </a:stretch>
              </a:blipFill>
            </p:spPr>
            <p:txBody>
              <a:bodyPr/>
              <a:lstStyle/>
              <a:p>
                <a:r>
                  <a:rPr lang="zh-TW" altLang="en-US">
                    <a:noFill/>
                  </a:rPr>
                  <a:t> </a:t>
                </a:r>
              </a:p>
            </p:txBody>
          </p:sp>
        </mc:Fallback>
      </mc:AlternateContent>
      <p:sp>
        <p:nvSpPr>
          <p:cNvPr id="98" name="弧形 97">
            <a:extLst>
              <a:ext uri="{FF2B5EF4-FFF2-40B4-BE49-F238E27FC236}">
                <a16:creationId xmlns:a16="http://schemas.microsoft.com/office/drawing/2014/main" id="{04E4A38E-A674-4915-8957-F5CFE95AE9DC}"/>
              </a:ext>
            </a:extLst>
          </p:cNvPr>
          <p:cNvSpPr/>
          <p:nvPr/>
        </p:nvSpPr>
        <p:spPr>
          <a:xfrm rot="16200000">
            <a:off x="7870873" y="4632682"/>
            <a:ext cx="304272" cy="251625"/>
          </a:xfrm>
          <a:prstGeom prst="arc">
            <a:avLst>
              <a:gd name="adj1" fmla="val 16199931"/>
              <a:gd name="adj2" fmla="val 19295529"/>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a:p>
        </p:txBody>
      </p:sp>
      <p:sp>
        <p:nvSpPr>
          <p:cNvPr id="99" name="弧形 98">
            <a:extLst>
              <a:ext uri="{FF2B5EF4-FFF2-40B4-BE49-F238E27FC236}">
                <a16:creationId xmlns:a16="http://schemas.microsoft.com/office/drawing/2014/main" id="{90B51053-80C9-43B8-8600-E1DBBD144869}"/>
              </a:ext>
            </a:extLst>
          </p:cNvPr>
          <p:cNvSpPr/>
          <p:nvPr/>
        </p:nvSpPr>
        <p:spPr>
          <a:xfrm rot="5400000" flipH="1">
            <a:off x="8954475" y="4631280"/>
            <a:ext cx="304272" cy="251625"/>
          </a:xfrm>
          <a:prstGeom prst="arc">
            <a:avLst>
              <a:gd name="adj1" fmla="val 16199931"/>
              <a:gd name="adj2" fmla="val 19295529"/>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a:p>
        </p:txBody>
      </p:sp>
      <p:sp>
        <p:nvSpPr>
          <p:cNvPr id="100" name="文字方塊 99">
            <a:extLst>
              <a:ext uri="{FF2B5EF4-FFF2-40B4-BE49-F238E27FC236}">
                <a16:creationId xmlns:a16="http://schemas.microsoft.com/office/drawing/2014/main" id="{5F1DFB98-C017-4EF0-B0D9-FB4FE2157859}"/>
              </a:ext>
            </a:extLst>
          </p:cNvPr>
          <p:cNvSpPr txBox="1"/>
          <p:nvPr/>
        </p:nvSpPr>
        <p:spPr>
          <a:xfrm>
            <a:off x="7915303" y="4583021"/>
            <a:ext cx="1248707" cy="417422"/>
          </a:xfrm>
          <a:prstGeom prst="rect">
            <a:avLst/>
          </a:prstGeom>
          <a:noFill/>
        </p:spPr>
        <p:txBody>
          <a:bodyPr wrap="square" rtlCol="0">
            <a:spAutoFit/>
          </a:bodyPr>
          <a:lstStyle/>
          <a:p>
            <a:pPr lvl="1">
              <a:lnSpc>
                <a:spcPct val="150000"/>
              </a:lnSpc>
              <a:spcBef>
                <a:spcPts val="500"/>
              </a:spcBef>
            </a:pPr>
            <a:r>
              <a:rPr lang="en-US" altLang="zh-TW" sz="1600" dirty="0">
                <a:latin typeface="Times New Roman" panose="02020603050405020304" pitchFamily="18" charset="0"/>
                <a:cs typeface="Segoe UI" panose="020B0502040204020203" pitchFamily="34" charset="0"/>
              </a:rPr>
              <a:t>512</a:t>
            </a:r>
          </a:p>
        </p:txBody>
      </p:sp>
    </p:spTree>
    <p:extLst>
      <p:ext uri="{BB962C8B-B14F-4D97-AF65-F5344CB8AC3E}">
        <p14:creationId xmlns:p14="http://schemas.microsoft.com/office/powerpoint/2010/main" val="173891515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a:extLst>
              <a:ext uri="{FF2B5EF4-FFF2-40B4-BE49-F238E27FC236}">
                <a16:creationId xmlns:a16="http://schemas.microsoft.com/office/drawing/2014/main" id="{444D8C64-AE1C-419D-8EB4-85B9DB1513BD}"/>
              </a:ext>
            </a:extLst>
          </p:cNvPr>
          <p:cNvSpPr/>
          <p:nvPr/>
        </p:nvSpPr>
        <p:spPr>
          <a:xfrm>
            <a:off x="0" y="5593804"/>
            <a:ext cx="10160000" cy="144016"/>
          </a:xfrm>
          <a:prstGeom prst="rect">
            <a:avLst/>
          </a:prstGeom>
          <a:solidFill>
            <a:srgbClr val="1954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4" name="五边形 3"/>
          <p:cNvSpPr/>
          <p:nvPr/>
        </p:nvSpPr>
        <p:spPr>
          <a:xfrm>
            <a:off x="0" y="0"/>
            <a:ext cx="2084411" cy="576064"/>
          </a:xfrm>
          <a:prstGeom prst="homePlate">
            <a:avLst/>
          </a:prstGeom>
          <a:solidFill>
            <a:srgbClr val="1954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SHA3</a:t>
            </a:r>
            <a:r>
              <a:rPr lang="zh-TW" altLang="en-US" b="1" dirty="0">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function</a:t>
            </a:r>
            <a:endParaRPr lang="zh-CN" altLang="en-US" b="1"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109" name="投影片編號版面配置區 108">
            <a:extLst>
              <a:ext uri="{FF2B5EF4-FFF2-40B4-BE49-F238E27FC236}">
                <a16:creationId xmlns:a16="http://schemas.microsoft.com/office/drawing/2014/main" id="{07869FFF-F26E-49B8-BE54-01298AFC9042}"/>
              </a:ext>
            </a:extLst>
          </p:cNvPr>
          <p:cNvSpPr>
            <a:spLocks noGrp="1"/>
          </p:cNvSpPr>
          <p:nvPr>
            <p:ph type="sldNum" sz="quarter" idx="12"/>
          </p:nvPr>
        </p:nvSpPr>
        <p:spPr/>
        <p:txBody>
          <a:bodyPr/>
          <a:lstStyle/>
          <a:p>
            <a:fld id="{64CE74CF-356A-4169-9D6E-C5675D7456C1}" type="slidenum">
              <a:rPr lang="zh-CN" altLang="en-US" smtClean="0"/>
              <a:t>48</a:t>
            </a:fld>
            <a:endParaRPr lang="zh-CN" altLang="en-US"/>
          </a:p>
        </p:txBody>
      </p:sp>
      <p:graphicFrame>
        <p:nvGraphicFramePr>
          <p:cNvPr id="5" name="表格 6">
            <a:extLst>
              <a:ext uri="{FF2B5EF4-FFF2-40B4-BE49-F238E27FC236}">
                <a16:creationId xmlns:a16="http://schemas.microsoft.com/office/drawing/2014/main" id="{5A8A55BA-EE73-454C-9150-C874C3589B39}"/>
              </a:ext>
            </a:extLst>
          </p:cNvPr>
          <p:cNvGraphicFramePr>
            <a:graphicFrameLocks noGrp="1"/>
          </p:cNvGraphicFramePr>
          <p:nvPr>
            <p:extLst>
              <p:ext uri="{D42A27DB-BD31-4B8C-83A1-F6EECF244321}">
                <p14:modId xmlns:p14="http://schemas.microsoft.com/office/powerpoint/2010/main" val="2467248758"/>
              </p:ext>
            </p:extLst>
          </p:nvPr>
        </p:nvGraphicFramePr>
        <p:xfrm>
          <a:off x="432232" y="2330248"/>
          <a:ext cx="9295535" cy="2966720"/>
        </p:xfrm>
        <a:graphic>
          <a:graphicData uri="http://schemas.openxmlformats.org/drawingml/2006/table">
            <a:tbl>
              <a:tblPr firstRow="1" bandRow="1">
                <a:tableStyleId>{5C22544A-7EE6-4342-B048-85BDC9FD1C3A}</a:tableStyleId>
              </a:tblPr>
              <a:tblGrid>
                <a:gridCol w="1510030">
                  <a:extLst>
                    <a:ext uri="{9D8B030D-6E8A-4147-A177-3AD203B41FA5}">
                      <a16:colId xmlns:a16="http://schemas.microsoft.com/office/drawing/2014/main" val="2945551701"/>
                    </a:ext>
                  </a:extLst>
                </a:gridCol>
                <a:gridCol w="2450411">
                  <a:extLst>
                    <a:ext uri="{9D8B030D-6E8A-4147-A177-3AD203B41FA5}">
                      <a16:colId xmlns:a16="http://schemas.microsoft.com/office/drawing/2014/main" val="2633328671"/>
                    </a:ext>
                  </a:extLst>
                </a:gridCol>
                <a:gridCol w="1911463">
                  <a:extLst>
                    <a:ext uri="{9D8B030D-6E8A-4147-A177-3AD203B41FA5}">
                      <a16:colId xmlns:a16="http://schemas.microsoft.com/office/drawing/2014/main" val="730663019"/>
                    </a:ext>
                  </a:extLst>
                </a:gridCol>
                <a:gridCol w="1728192">
                  <a:extLst>
                    <a:ext uri="{9D8B030D-6E8A-4147-A177-3AD203B41FA5}">
                      <a16:colId xmlns:a16="http://schemas.microsoft.com/office/drawing/2014/main" val="2717736428"/>
                    </a:ext>
                  </a:extLst>
                </a:gridCol>
                <a:gridCol w="1695439">
                  <a:extLst>
                    <a:ext uri="{9D8B030D-6E8A-4147-A177-3AD203B41FA5}">
                      <a16:colId xmlns:a16="http://schemas.microsoft.com/office/drawing/2014/main" val="279743028"/>
                    </a:ext>
                  </a:extLst>
                </a:gridCol>
              </a:tblGrid>
              <a:tr h="370840">
                <a:tc>
                  <a:txBody>
                    <a:bodyPr/>
                    <a:lstStyle/>
                    <a:p>
                      <a:pPr algn="ctr"/>
                      <a:r>
                        <a:rPr lang="en-US" altLang="zh-TW" dirty="0">
                          <a:latin typeface="Times New Roman" panose="02020603050405020304" pitchFamily="18" charset="0"/>
                          <a:cs typeface="Times New Roman" panose="02020603050405020304" pitchFamily="18" charset="0"/>
                        </a:rPr>
                        <a:t>Function</a:t>
                      </a:r>
                      <a:endParaRPr lang="zh-TW" altLang="en-US" dirty="0">
                        <a:latin typeface="Times New Roman" panose="02020603050405020304" pitchFamily="18" charset="0"/>
                        <a:cs typeface="Times New Roman" panose="02020603050405020304" pitchFamily="18" charset="0"/>
                      </a:endParaRPr>
                    </a:p>
                  </a:txBody>
                  <a:tcPr/>
                </a:tc>
                <a:tc>
                  <a:txBody>
                    <a:bodyPr/>
                    <a:lstStyle/>
                    <a:p>
                      <a:pPr algn="ctr"/>
                      <a:r>
                        <a:rPr lang="en-US" altLang="zh-TW" dirty="0">
                          <a:latin typeface="Times New Roman" panose="02020603050405020304" pitchFamily="18" charset="0"/>
                          <a:cs typeface="Times New Roman" panose="02020603050405020304" pitchFamily="18" charset="0"/>
                        </a:rPr>
                        <a:t>SHA</a:t>
                      </a:r>
                      <a:endParaRPr lang="zh-TW" altLang="en-US" dirty="0">
                        <a:latin typeface="Times New Roman" panose="02020603050405020304" pitchFamily="18" charset="0"/>
                        <a:cs typeface="Times New Roman" panose="02020603050405020304" pitchFamily="18" charset="0"/>
                      </a:endParaRPr>
                    </a:p>
                  </a:txBody>
                  <a:tcPr/>
                </a:tc>
                <a:tc>
                  <a:txBody>
                    <a:bodyPr/>
                    <a:lstStyle/>
                    <a:p>
                      <a:pPr algn="ctr"/>
                      <a:r>
                        <a:rPr lang="en-US" altLang="zh-TW" dirty="0">
                          <a:latin typeface="Times New Roman" panose="02020603050405020304" pitchFamily="18" charset="0"/>
                          <a:cs typeface="Times New Roman" panose="02020603050405020304" pitchFamily="18" charset="0"/>
                        </a:rPr>
                        <a:t>Sponge</a:t>
                      </a:r>
                      <a:endParaRPr lang="zh-TW" altLang="en-US" dirty="0">
                        <a:latin typeface="Times New Roman" panose="02020603050405020304" pitchFamily="18" charset="0"/>
                        <a:cs typeface="Times New Roman" panose="02020603050405020304" pitchFamily="18" charset="0"/>
                      </a:endParaRPr>
                    </a:p>
                  </a:txBody>
                  <a:tcPr/>
                </a:tc>
                <a:tc>
                  <a:txBody>
                    <a:bodyPr/>
                    <a:lstStyle/>
                    <a:p>
                      <a:pPr algn="ctr"/>
                      <a:r>
                        <a:rPr lang="en-US" altLang="zh-TW" dirty="0">
                          <a:latin typeface="Times New Roman" panose="02020603050405020304" pitchFamily="18" charset="0"/>
                          <a:cs typeface="Times New Roman" panose="02020603050405020304" pitchFamily="18" charset="0"/>
                        </a:rPr>
                        <a:t>Input length</a:t>
                      </a:r>
                      <a:endParaRPr lang="zh-TW" altLang="en-US" dirty="0">
                        <a:latin typeface="Times New Roman" panose="02020603050405020304" pitchFamily="18" charset="0"/>
                        <a:cs typeface="Times New Roman" panose="02020603050405020304" pitchFamily="18" charset="0"/>
                      </a:endParaRPr>
                    </a:p>
                  </a:txBody>
                  <a:tcPr/>
                </a:tc>
                <a:tc>
                  <a:txBody>
                    <a:bodyPr/>
                    <a:lstStyle/>
                    <a:p>
                      <a:pPr algn="ctr"/>
                      <a:r>
                        <a:rPr lang="en-US" altLang="zh-TW" dirty="0">
                          <a:latin typeface="Times New Roman" panose="02020603050405020304" pitchFamily="18" charset="0"/>
                          <a:cs typeface="Times New Roman" panose="02020603050405020304" pitchFamily="18" charset="0"/>
                        </a:rPr>
                        <a:t>Output length</a:t>
                      </a:r>
                      <a:endParaRPr lang="zh-TW" alt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46874451"/>
                  </a:ext>
                </a:extLst>
              </a:tr>
              <a:tr h="370840">
                <a:tc>
                  <a:txBody>
                    <a:bodyPr/>
                    <a:lstStyle/>
                    <a:p>
                      <a:pPr algn="ctr"/>
                      <a:r>
                        <a:rPr lang="en-US" altLang="zh-TW" sz="1600" dirty="0">
                          <a:latin typeface="Times New Roman" panose="02020603050405020304" pitchFamily="18" charset="0"/>
                          <a:cs typeface="Times New Roman" panose="02020603050405020304" pitchFamily="18" charset="0"/>
                        </a:rPr>
                        <a:t>H(s)</a:t>
                      </a:r>
                      <a:endParaRPr lang="zh-TW" altLang="en-US" sz="16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600" dirty="0">
                          <a:latin typeface="Times New Roman" panose="02020603050405020304" pitchFamily="18" charset="0"/>
                          <a:cs typeface="Times New Roman" panose="02020603050405020304" pitchFamily="18" charset="0"/>
                        </a:rPr>
                        <a:t>SHA3(s,512,256,0)</a:t>
                      </a:r>
                      <a:endParaRPr lang="zh-TW" altLang="en-US" sz="16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600" dirty="0">
                          <a:latin typeface="Times New Roman" panose="02020603050405020304" pitchFamily="18" charset="0"/>
                          <a:cs typeface="Times New Roman" panose="02020603050405020304" pitchFamily="18" charset="0"/>
                        </a:rPr>
                        <a:t>Spon(1088,s,256)</a:t>
                      </a:r>
                      <a:endParaRPr lang="zh-TW" altLang="en-US" sz="16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600" dirty="0">
                          <a:latin typeface="Times New Roman" panose="02020603050405020304" pitchFamily="18" charset="0"/>
                          <a:cs typeface="Times New Roman" panose="02020603050405020304" pitchFamily="18" charset="0"/>
                        </a:rPr>
                        <a:t>6400</a:t>
                      </a:r>
                      <a:endParaRPr lang="zh-TW" altLang="en-US" sz="16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600" dirty="0">
                          <a:latin typeface="Times New Roman" panose="02020603050405020304" pitchFamily="18" charset="0"/>
                          <a:cs typeface="Times New Roman" panose="02020603050405020304" pitchFamily="18" charset="0"/>
                        </a:rPr>
                        <a:t>256</a:t>
                      </a:r>
                      <a:endParaRPr lang="zh-TW" altLang="en-US"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6994204"/>
                  </a:ext>
                </a:extLst>
              </a:tr>
              <a:tr h="370840">
                <a:tc>
                  <a:txBody>
                    <a:bodyPr/>
                    <a:lstStyle/>
                    <a:p>
                      <a:pPr algn="ctr"/>
                      <a:r>
                        <a:rPr lang="en-US" altLang="zh-TW" sz="1600" dirty="0">
                          <a:latin typeface="Times New Roman" panose="02020603050405020304" pitchFamily="18" charset="0"/>
                          <a:cs typeface="Times New Roman" panose="02020603050405020304" pitchFamily="18" charset="0"/>
                        </a:rPr>
                        <a:t>J(s)</a:t>
                      </a:r>
                      <a:endParaRPr lang="zh-TW" altLang="en-US" sz="16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373" rtl="0" eaLnBrk="1" fontAlgn="auto" latinLnBrk="0" hangingPunct="1">
                        <a:lnSpc>
                          <a:spcPct val="100000"/>
                        </a:lnSpc>
                        <a:spcBef>
                          <a:spcPts val="0"/>
                        </a:spcBef>
                        <a:spcAft>
                          <a:spcPts val="0"/>
                        </a:spcAft>
                        <a:buClrTx/>
                        <a:buSzTx/>
                        <a:buFontTx/>
                        <a:buNone/>
                        <a:tabLst/>
                        <a:defRPr/>
                      </a:pPr>
                      <a:r>
                        <a:rPr lang="en-US" altLang="zh-TW" sz="1600" dirty="0">
                          <a:latin typeface="Times New Roman" panose="02020603050405020304" pitchFamily="18" charset="0"/>
                          <a:cs typeface="Times New Roman" panose="02020603050405020304" pitchFamily="18" charset="0"/>
                        </a:rPr>
                        <a:t>SHA3(s,512,256,1)</a:t>
                      </a:r>
                      <a:endParaRPr lang="zh-TW" altLang="en-US" sz="16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373" rtl="0" eaLnBrk="1" fontAlgn="auto" latinLnBrk="0" hangingPunct="1">
                        <a:lnSpc>
                          <a:spcPct val="100000"/>
                        </a:lnSpc>
                        <a:spcBef>
                          <a:spcPts val="0"/>
                        </a:spcBef>
                        <a:spcAft>
                          <a:spcPts val="0"/>
                        </a:spcAft>
                        <a:buClrTx/>
                        <a:buSzTx/>
                        <a:buFontTx/>
                        <a:buNone/>
                        <a:tabLst/>
                        <a:defRPr/>
                      </a:pPr>
                      <a:r>
                        <a:rPr lang="en-US" altLang="zh-TW" sz="1600" dirty="0">
                          <a:latin typeface="Times New Roman" panose="02020603050405020304" pitchFamily="18" charset="0"/>
                          <a:cs typeface="Times New Roman" panose="02020603050405020304" pitchFamily="18" charset="0"/>
                        </a:rPr>
                        <a:t>Spon(1088,s,256)</a:t>
                      </a:r>
                      <a:endParaRPr lang="zh-TW" altLang="en-US" sz="16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600" dirty="0">
                          <a:latin typeface="Times New Roman" panose="02020603050405020304" pitchFamily="18" charset="0"/>
                          <a:cs typeface="Times New Roman" panose="02020603050405020304" pitchFamily="18" charset="0"/>
                        </a:rPr>
                        <a:t>6400</a:t>
                      </a:r>
                      <a:endParaRPr lang="zh-TW" altLang="en-US" sz="16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600" dirty="0">
                          <a:latin typeface="Times New Roman" panose="02020603050405020304" pitchFamily="18" charset="0"/>
                          <a:cs typeface="Times New Roman" panose="02020603050405020304" pitchFamily="18" charset="0"/>
                        </a:rPr>
                        <a:t>256</a:t>
                      </a:r>
                      <a:endParaRPr lang="zh-TW" altLang="en-US"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466690023"/>
                  </a:ext>
                </a:extLst>
              </a:tr>
              <a:tr h="370840">
                <a:tc>
                  <a:txBody>
                    <a:bodyPr/>
                    <a:lstStyle/>
                    <a:p>
                      <a:pPr algn="ctr"/>
                      <a:r>
                        <a:rPr lang="en-US" altLang="zh-TW" sz="1600" dirty="0">
                          <a:latin typeface="Times New Roman" panose="02020603050405020304" pitchFamily="18" charset="0"/>
                          <a:cs typeface="Times New Roman" panose="02020603050405020304" pitchFamily="18" charset="0"/>
                        </a:rPr>
                        <a:t>G_264(s)</a:t>
                      </a:r>
                      <a:endParaRPr lang="zh-TW" altLang="en-US" sz="16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373" rtl="0" eaLnBrk="1" fontAlgn="auto" latinLnBrk="0" hangingPunct="1">
                        <a:lnSpc>
                          <a:spcPct val="100000"/>
                        </a:lnSpc>
                        <a:spcBef>
                          <a:spcPts val="0"/>
                        </a:spcBef>
                        <a:spcAft>
                          <a:spcPts val="0"/>
                        </a:spcAft>
                        <a:buClrTx/>
                        <a:buSzTx/>
                        <a:buFontTx/>
                        <a:buNone/>
                        <a:tabLst/>
                        <a:defRPr/>
                      </a:pPr>
                      <a:r>
                        <a:rPr lang="en-US" altLang="zh-TW" sz="1600" dirty="0">
                          <a:latin typeface="Times New Roman" panose="02020603050405020304" pitchFamily="18" charset="0"/>
                          <a:cs typeface="Times New Roman" panose="02020603050405020304" pitchFamily="18" charset="0"/>
                        </a:rPr>
                        <a:t>SHA3(s,1024,512,0)</a:t>
                      </a:r>
                      <a:endParaRPr lang="zh-TW" altLang="en-US" sz="16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373" rtl="0" eaLnBrk="1" fontAlgn="auto" latinLnBrk="0" hangingPunct="1">
                        <a:lnSpc>
                          <a:spcPct val="100000"/>
                        </a:lnSpc>
                        <a:spcBef>
                          <a:spcPts val="0"/>
                        </a:spcBef>
                        <a:spcAft>
                          <a:spcPts val="0"/>
                        </a:spcAft>
                        <a:buClrTx/>
                        <a:buSzTx/>
                        <a:buFontTx/>
                        <a:buNone/>
                        <a:tabLst/>
                        <a:defRPr/>
                      </a:pPr>
                      <a:r>
                        <a:rPr lang="en-US" altLang="zh-TW" sz="1600" dirty="0">
                          <a:latin typeface="Times New Roman" panose="02020603050405020304" pitchFamily="18" charset="0"/>
                          <a:cs typeface="Times New Roman" panose="02020603050405020304" pitchFamily="18" charset="0"/>
                        </a:rPr>
                        <a:t>Spon(576,s,512)</a:t>
                      </a:r>
                      <a:endParaRPr lang="zh-TW" altLang="en-US" sz="16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373" rtl="0" eaLnBrk="1" fontAlgn="auto" latinLnBrk="0" hangingPunct="1">
                        <a:lnSpc>
                          <a:spcPct val="100000"/>
                        </a:lnSpc>
                        <a:spcBef>
                          <a:spcPts val="0"/>
                        </a:spcBef>
                        <a:spcAft>
                          <a:spcPts val="0"/>
                        </a:spcAft>
                        <a:buClrTx/>
                        <a:buSzTx/>
                        <a:buFontTx/>
                        <a:buNone/>
                        <a:tabLst/>
                        <a:defRPr/>
                      </a:pPr>
                      <a:r>
                        <a:rPr lang="en-US" altLang="zh-TW" sz="1600" dirty="0">
                          <a:latin typeface="Times New Roman" panose="02020603050405020304" pitchFamily="18" charset="0"/>
                          <a:cs typeface="Times New Roman" panose="02020603050405020304" pitchFamily="18" charset="0"/>
                        </a:rPr>
                        <a:t>264</a:t>
                      </a:r>
                      <a:endParaRPr lang="zh-TW" altLang="en-US" sz="16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600" dirty="0">
                          <a:latin typeface="Times New Roman" panose="02020603050405020304" pitchFamily="18" charset="0"/>
                          <a:cs typeface="Times New Roman" panose="02020603050405020304" pitchFamily="18" charset="0"/>
                        </a:rPr>
                        <a:t>512</a:t>
                      </a:r>
                      <a:endParaRPr lang="zh-TW" altLang="en-US"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77570410"/>
                  </a:ext>
                </a:extLst>
              </a:tr>
              <a:tr h="370840">
                <a:tc>
                  <a:txBody>
                    <a:bodyPr/>
                    <a:lstStyle/>
                    <a:p>
                      <a:pPr algn="ctr"/>
                      <a:r>
                        <a:rPr lang="en-US" altLang="zh-TW" sz="1600" dirty="0">
                          <a:latin typeface="Times New Roman" panose="02020603050405020304" pitchFamily="18" charset="0"/>
                          <a:cs typeface="Times New Roman" panose="02020603050405020304" pitchFamily="18" charset="0"/>
                        </a:rPr>
                        <a:t>G_512(s)</a:t>
                      </a:r>
                      <a:endParaRPr lang="zh-TW" altLang="en-US" sz="16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373" rtl="0" eaLnBrk="1" fontAlgn="auto" latinLnBrk="0" hangingPunct="1">
                        <a:lnSpc>
                          <a:spcPct val="100000"/>
                        </a:lnSpc>
                        <a:spcBef>
                          <a:spcPts val="0"/>
                        </a:spcBef>
                        <a:spcAft>
                          <a:spcPts val="0"/>
                        </a:spcAft>
                        <a:buClrTx/>
                        <a:buSzTx/>
                        <a:buFontTx/>
                        <a:buNone/>
                        <a:tabLst/>
                        <a:defRPr/>
                      </a:pPr>
                      <a:r>
                        <a:rPr lang="en-US" altLang="zh-TW" sz="1600" dirty="0">
                          <a:latin typeface="Times New Roman" panose="02020603050405020304" pitchFamily="18" charset="0"/>
                          <a:cs typeface="Times New Roman" panose="02020603050405020304" pitchFamily="18" charset="0"/>
                        </a:rPr>
                        <a:t>SHA3(s,1024,512,0)</a:t>
                      </a:r>
                      <a:endParaRPr lang="zh-TW" altLang="en-US" sz="16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373" rtl="0" eaLnBrk="1" fontAlgn="auto" latinLnBrk="0" hangingPunct="1">
                        <a:lnSpc>
                          <a:spcPct val="100000"/>
                        </a:lnSpc>
                        <a:spcBef>
                          <a:spcPts val="0"/>
                        </a:spcBef>
                        <a:spcAft>
                          <a:spcPts val="0"/>
                        </a:spcAft>
                        <a:buClrTx/>
                        <a:buSzTx/>
                        <a:buFontTx/>
                        <a:buNone/>
                        <a:tabLst/>
                        <a:defRPr/>
                      </a:pPr>
                      <a:r>
                        <a:rPr lang="en-US" altLang="zh-TW" sz="1600" dirty="0">
                          <a:latin typeface="Times New Roman" panose="02020603050405020304" pitchFamily="18" charset="0"/>
                          <a:cs typeface="Times New Roman" panose="02020603050405020304" pitchFamily="18" charset="0"/>
                        </a:rPr>
                        <a:t>Spon(576,s,512)</a:t>
                      </a:r>
                      <a:endParaRPr lang="zh-TW" altLang="en-US" sz="16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373" rtl="0" eaLnBrk="1" fontAlgn="auto" latinLnBrk="0" hangingPunct="1">
                        <a:lnSpc>
                          <a:spcPct val="100000"/>
                        </a:lnSpc>
                        <a:spcBef>
                          <a:spcPts val="0"/>
                        </a:spcBef>
                        <a:spcAft>
                          <a:spcPts val="0"/>
                        </a:spcAft>
                        <a:buClrTx/>
                        <a:buSzTx/>
                        <a:buFontTx/>
                        <a:buNone/>
                        <a:tabLst/>
                        <a:defRPr/>
                      </a:pPr>
                      <a:r>
                        <a:rPr lang="en-US" altLang="zh-TW" sz="1600" dirty="0">
                          <a:latin typeface="Times New Roman" panose="02020603050405020304" pitchFamily="18" charset="0"/>
                          <a:cs typeface="Times New Roman" panose="02020603050405020304" pitchFamily="18" charset="0"/>
                        </a:rPr>
                        <a:t>512</a:t>
                      </a:r>
                      <a:endParaRPr lang="zh-TW" altLang="en-US" sz="16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600" dirty="0">
                          <a:latin typeface="Times New Roman" panose="02020603050405020304" pitchFamily="18" charset="0"/>
                          <a:cs typeface="Times New Roman" panose="02020603050405020304" pitchFamily="18" charset="0"/>
                        </a:rPr>
                        <a:t>512</a:t>
                      </a:r>
                      <a:endParaRPr lang="zh-TW" altLang="en-US"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440834493"/>
                  </a:ext>
                </a:extLst>
              </a:tr>
              <a:tr h="370840">
                <a:tc>
                  <a:txBody>
                    <a:bodyPr/>
                    <a:lstStyle/>
                    <a:p>
                      <a:pPr algn="ctr"/>
                      <a:r>
                        <a:rPr lang="en-US" altLang="zh-TW" sz="1600" dirty="0">
                          <a:latin typeface="Times New Roman" panose="02020603050405020304" pitchFamily="18" charset="0"/>
                          <a:cs typeface="Times New Roman" panose="02020603050405020304" pitchFamily="18" charset="0"/>
                        </a:rPr>
                        <a:t>PRF_n1(</a:t>
                      </a:r>
                      <a:r>
                        <a:rPr lang="en-US" altLang="zh-TW" sz="1600" dirty="0" err="1">
                          <a:latin typeface="Times New Roman" panose="02020603050405020304" pitchFamily="18" charset="0"/>
                          <a:cs typeface="Times New Roman" panose="02020603050405020304" pitchFamily="18" charset="0"/>
                        </a:rPr>
                        <a:t>s,N</a:t>
                      </a:r>
                      <a:r>
                        <a:rPr lang="en-US" altLang="zh-TW" sz="1600" dirty="0">
                          <a:latin typeface="Times New Roman" panose="02020603050405020304" pitchFamily="18" charset="0"/>
                          <a:cs typeface="Times New Roman" panose="02020603050405020304" pitchFamily="18" charset="0"/>
                        </a:rPr>
                        <a:t>)</a:t>
                      </a:r>
                      <a:endParaRPr lang="zh-TW" altLang="en-US" sz="16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373" rtl="0" eaLnBrk="1" fontAlgn="auto" latinLnBrk="0" hangingPunct="1">
                        <a:lnSpc>
                          <a:spcPct val="100000"/>
                        </a:lnSpc>
                        <a:spcBef>
                          <a:spcPts val="0"/>
                        </a:spcBef>
                        <a:spcAft>
                          <a:spcPts val="0"/>
                        </a:spcAft>
                        <a:buClrTx/>
                        <a:buSzTx/>
                        <a:buFontTx/>
                        <a:buNone/>
                        <a:tabLst/>
                        <a:defRPr/>
                      </a:pPr>
                      <a:r>
                        <a:rPr lang="en-US" altLang="zh-TW" sz="1600" dirty="0">
                          <a:latin typeface="Times New Roman" panose="02020603050405020304" pitchFamily="18" charset="0"/>
                          <a:cs typeface="Times New Roman" panose="02020603050405020304" pitchFamily="18" charset="0"/>
                        </a:rPr>
                        <a:t>SHA3(s||N,512,1536,1)</a:t>
                      </a:r>
                      <a:endParaRPr lang="zh-TW" altLang="en-US" sz="16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373" rtl="0" eaLnBrk="1" fontAlgn="auto" latinLnBrk="0" hangingPunct="1">
                        <a:lnSpc>
                          <a:spcPct val="100000"/>
                        </a:lnSpc>
                        <a:spcBef>
                          <a:spcPts val="0"/>
                        </a:spcBef>
                        <a:spcAft>
                          <a:spcPts val="0"/>
                        </a:spcAft>
                        <a:buClrTx/>
                        <a:buSzTx/>
                        <a:buFontTx/>
                        <a:buNone/>
                        <a:tabLst/>
                        <a:defRPr/>
                      </a:pPr>
                      <a:r>
                        <a:rPr lang="en-US" altLang="zh-TW" sz="1600" dirty="0">
                          <a:latin typeface="Times New Roman" panose="02020603050405020304" pitchFamily="18" charset="0"/>
                          <a:cs typeface="Times New Roman" panose="02020603050405020304" pitchFamily="18" charset="0"/>
                        </a:rPr>
                        <a:t>Spon(1088,s,1536)</a:t>
                      </a:r>
                      <a:endParaRPr lang="zh-TW" altLang="en-US" sz="16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600" dirty="0">
                          <a:latin typeface="Times New Roman" panose="02020603050405020304" pitchFamily="18" charset="0"/>
                          <a:cs typeface="Times New Roman" panose="02020603050405020304" pitchFamily="18" charset="0"/>
                        </a:rPr>
                        <a:t>264</a:t>
                      </a:r>
                      <a:endParaRPr lang="zh-TW" altLang="en-US" sz="16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600" dirty="0">
                          <a:latin typeface="Times New Roman" panose="02020603050405020304" pitchFamily="18" charset="0"/>
                          <a:cs typeface="Times New Roman" panose="02020603050405020304" pitchFamily="18" charset="0"/>
                        </a:rPr>
                        <a:t>1536</a:t>
                      </a:r>
                      <a:endParaRPr lang="zh-TW" altLang="en-US"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69096845"/>
                  </a:ext>
                </a:extLst>
              </a:tr>
              <a:tr h="370840">
                <a:tc>
                  <a:txBody>
                    <a:bodyPr/>
                    <a:lstStyle/>
                    <a:p>
                      <a:pPr marL="0" marR="0" lvl="0" indent="0" algn="ctr" defTabSz="914373" rtl="0" eaLnBrk="1" fontAlgn="auto" latinLnBrk="0" hangingPunct="1">
                        <a:lnSpc>
                          <a:spcPct val="100000"/>
                        </a:lnSpc>
                        <a:spcBef>
                          <a:spcPts val="0"/>
                        </a:spcBef>
                        <a:spcAft>
                          <a:spcPts val="0"/>
                        </a:spcAft>
                        <a:buClrTx/>
                        <a:buSzTx/>
                        <a:buFontTx/>
                        <a:buNone/>
                        <a:tabLst/>
                        <a:defRPr/>
                      </a:pPr>
                      <a:r>
                        <a:rPr lang="en-US" altLang="zh-TW" sz="1600" dirty="0">
                          <a:latin typeface="Times New Roman" panose="02020603050405020304" pitchFamily="18" charset="0"/>
                          <a:cs typeface="Times New Roman" panose="02020603050405020304" pitchFamily="18" charset="0"/>
                        </a:rPr>
                        <a:t>PRF_n2(</a:t>
                      </a:r>
                      <a:r>
                        <a:rPr lang="en-US" altLang="zh-TW" sz="1600" dirty="0" err="1">
                          <a:latin typeface="Times New Roman" panose="02020603050405020304" pitchFamily="18" charset="0"/>
                          <a:cs typeface="Times New Roman" panose="02020603050405020304" pitchFamily="18" charset="0"/>
                        </a:rPr>
                        <a:t>s,N</a:t>
                      </a:r>
                      <a:r>
                        <a:rPr lang="en-US" altLang="zh-TW" sz="1600" dirty="0">
                          <a:latin typeface="Times New Roman" panose="02020603050405020304" pitchFamily="18" charset="0"/>
                          <a:cs typeface="Times New Roman" panose="02020603050405020304" pitchFamily="18" charset="0"/>
                        </a:rPr>
                        <a:t>)</a:t>
                      </a:r>
                      <a:endParaRPr lang="zh-TW" altLang="en-US" sz="16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373" rtl="0" eaLnBrk="1" fontAlgn="auto" latinLnBrk="0" hangingPunct="1">
                        <a:lnSpc>
                          <a:spcPct val="100000"/>
                        </a:lnSpc>
                        <a:spcBef>
                          <a:spcPts val="0"/>
                        </a:spcBef>
                        <a:spcAft>
                          <a:spcPts val="0"/>
                        </a:spcAft>
                        <a:buClrTx/>
                        <a:buSzTx/>
                        <a:buFontTx/>
                        <a:buNone/>
                        <a:tabLst/>
                        <a:defRPr/>
                      </a:pPr>
                      <a:r>
                        <a:rPr lang="en-US" altLang="zh-TW" sz="1600" dirty="0">
                          <a:latin typeface="Times New Roman" panose="02020603050405020304" pitchFamily="18" charset="0"/>
                          <a:cs typeface="Times New Roman" panose="02020603050405020304" pitchFamily="18" charset="0"/>
                        </a:rPr>
                        <a:t>SHA3(s||N,512,1024,1)</a:t>
                      </a:r>
                      <a:endParaRPr lang="zh-TW" altLang="en-US" sz="16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373" rtl="0" eaLnBrk="1" fontAlgn="auto" latinLnBrk="0" hangingPunct="1">
                        <a:lnSpc>
                          <a:spcPct val="100000"/>
                        </a:lnSpc>
                        <a:spcBef>
                          <a:spcPts val="0"/>
                        </a:spcBef>
                        <a:spcAft>
                          <a:spcPts val="0"/>
                        </a:spcAft>
                        <a:buClrTx/>
                        <a:buSzTx/>
                        <a:buFontTx/>
                        <a:buNone/>
                        <a:tabLst/>
                        <a:defRPr/>
                      </a:pPr>
                      <a:r>
                        <a:rPr lang="en-US" altLang="zh-TW" sz="1600" dirty="0">
                          <a:latin typeface="Times New Roman" panose="02020603050405020304" pitchFamily="18" charset="0"/>
                          <a:cs typeface="Times New Roman" panose="02020603050405020304" pitchFamily="18" charset="0"/>
                        </a:rPr>
                        <a:t>Spon(1088,s,1024)</a:t>
                      </a:r>
                      <a:endParaRPr lang="zh-TW" altLang="en-US" sz="16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600" dirty="0">
                          <a:latin typeface="Times New Roman" panose="02020603050405020304" pitchFamily="18" charset="0"/>
                          <a:cs typeface="Times New Roman" panose="02020603050405020304" pitchFamily="18" charset="0"/>
                        </a:rPr>
                        <a:t>264</a:t>
                      </a:r>
                      <a:endParaRPr lang="zh-TW" altLang="en-US" sz="16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600" dirty="0">
                          <a:latin typeface="Times New Roman" panose="02020603050405020304" pitchFamily="18" charset="0"/>
                          <a:cs typeface="Times New Roman" panose="02020603050405020304" pitchFamily="18" charset="0"/>
                        </a:rPr>
                        <a:t>1024</a:t>
                      </a:r>
                      <a:endParaRPr lang="zh-TW" altLang="en-US"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545598334"/>
                  </a:ext>
                </a:extLst>
              </a:tr>
              <a:tr h="370840">
                <a:tc>
                  <a:txBody>
                    <a:bodyPr/>
                    <a:lstStyle/>
                    <a:p>
                      <a:pPr algn="ctr"/>
                      <a:r>
                        <a:rPr lang="en-US" altLang="zh-TW" sz="1600" dirty="0">
                          <a:latin typeface="Times New Roman" panose="02020603050405020304" pitchFamily="18" charset="0"/>
                          <a:cs typeface="Times New Roman" panose="02020603050405020304" pitchFamily="18" charset="0"/>
                        </a:rPr>
                        <a:t>XOF(</a:t>
                      </a:r>
                      <a:r>
                        <a:rPr lang="en-US" altLang="zh-TW" sz="1600" dirty="0" err="1">
                          <a:latin typeface="Times New Roman" panose="02020603050405020304" pitchFamily="18" charset="0"/>
                          <a:cs typeface="Times New Roman" panose="02020603050405020304" pitchFamily="18" charset="0"/>
                        </a:rPr>
                        <a:t>p,j,i</a:t>
                      </a:r>
                      <a:r>
                        <a:rPr lang="en-US" altLang="zh-TW" sz="1600" dirty="0">
                          <a:latin typeface="Times New Roman" panose="02020603050405020304" pitchFamily="18" charset="0"/>
                          <a:cs typeface="Times New Roman" panose="02020603050405020304" pitchFamily="18" charset="0"/>
                        </a:rPr>
                        <a:t>)</a:t>
                      </a:r>
                      <a:endParaRPr lang="zh-TW" altLang="en-US" sz="16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373" rtl="0" eaLnBrk="1" fontAlgn="auto" latinLnBrk="0" hangingPunct="1">
                        <a:lnSpc>
                          <a:spcPct val="100000"/>
                        </a:lnSpc>
                        <a:spcBef>
                          <a:spcPts val="0"/>
                        </a:spcBef>
                        <a:spcAft>
                          <a:spcPts val="0"/>
                        </a:spcAft>
                        <a:buClrTx/>
                        <a:buSzTx/>
                        <a:buFontTx/>
                        <a:buNone/>
                        <a:tabLst/>
                        <a:defRPr/>
                      </a:pPr>
                      <a:r>
                        <a:rPr lang="en-US" altLang="zh-TW" sz="1600" dirty="0">
                          <a:latin typeface="Times New Roman" panose="02020603050405020304" pitchFamily="18" charset="0"/>
                          <a:cs typeface="Times New Roman" panose="02020603050405020304" pitchFamily="18" charset="0"/>
                        </a:rPr>
                        <a:t>SHA3(p||j||i,256,24,1)</a:t>
                      </a:r>
                      <a:endParaRPr lang="zh-TW" altLang="en-US" sz="16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373" rtl="0" eaLnBrk="1" fontAlgn="auto" latinLnBrk="0" hangingPunct="1">
                        <a:lnSpc>
                          <a:spcPct val="100000"/>
                        </a:lnSpc>
                        <a:spcBef>
                          <a:spcPts val="0"/>
                        </a:spcBef>
                        <a:spcAft>
                          <a:spcPts val="0"/>
                        </a:spcAft>
                        <a:buClrTx/>
                        <a:buSzTx/>
                        <a:buFontTx/>
                        <a:buNone/>
                        <a:tabLst/>
                        <a:defRPr/>
                      </a:pPr>
                      <a:r>
                        <a:rPr lang="en-US" altLang="zh-TW" sz="1600" dirty="0">
                          <a:latin typeface="Times New Roman" panose="02020603050405020304" pitchFamily="18" charset="0"/>
                          <a:cs typeface="Times New Roman" panose="02020603050405020304" pitchFamily="18" charset="0"/>
                        </a:rPr>
                        <a:t>Spon(1344,s,256)</a:t>
                      </a:r>
                      <a:endParaRPr lang="zh-TW" altLang="en-US" sz="16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600" dirty="0">
                          <a:latin typeface="Times New Roman" panose="02020603050405020304" pitchFamily="18" charset="0"/>
                          <a:cs typeface="Times New Roman" panose="02020603050405020304" pitchFamily="18" charset="0"/>
                        </a:rPr>
                        <a:t>272</a:t>
                      </a:r>
                      <a:endParaRPr lang="zh-TW" altLang="en-US" sz="16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600" dirty="0">
                          <a:latin typeface="Times New Roman" panose="02020603050405020304" pitchFamily="18" charset="0"/>
                          <a:cs typeface="Times New Roman" panose="02020603050405020304" pitchFamily="18" charset="0"/>
                        </a:rPr>
                        <a:t>24</a:t>
                      </a:r>
                      <a:endParaRPr lang="zh-TW" altLang="en-US"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20006460"/>
                  </a:ext>
                </a:extLst>
              </a:tr>
            </a:tbl>
          </a:graphicData>
        </a:graphic>
      </p:graphicFrame>
      <p:cxnSp>
        <p:nvCxnSpPr>
          <p:cNvPr id="8" name="直線單箭頭接點 7">
            <a:extLst>
              <a:ext uri="{FF2B5EF4-FFF2-40B4-BE49-F238E27FC236}">
                <a16:creationId xmlns:a16="http://schemas.microsoft.com/office/drawing/2014/main" id="{ADCCE518-DA7B-4D1A-BBAD-E80B54D55BEC}"/>
              </a:ext>
            </a:extLst>
          </p:cNvPr>
          <p:cNvCxnSpPr>
            <a:cxnSpLocks/>
          </p:cNvCxnSpPr>
          <p:nvPr/>
        </p:nvCxnSpPr>
        <p:spPr>
          <a:xfrm flipV="1">
            <a:off x="3855864" y="2233171"/>
            <a:ext cx="534867" cy="60113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16" name="文字方塊 115">
            <a:extLst>
              <a:ext uri="{FF2B5EF4-FFF2-40B4-BE49-F238E27FC236}">
                <a16:creationId xmlns:a16="http://schemas.microsoft.com/office/drawing/2014/main" id="{01C53166-6E3E-4568-B82D-B8D509BA1B50}"/>
              </a:ext>
            </a:extLst>
          </p:cNvPr>
          <p:cNvSpPr txBox="1"/>
          <p:nvPr/>
        </p:nvSpPr>
        <p:spPr>
          <a:xfrm>
            <a:off x="3863975" y="1828539"/>
            <a:ext cx="5445922" cy="504625"/>
          </a:xfrm>
          <a:prstGeom prst="rect">
            <a:avLst/>
          </a:prstGeom>
          <a:noFill/>
        </p:spPr>
        <p:txBody>
          <a:bodyPr wrap="square" rtlCol="0">
            <a:spAutoFit/>
          </a:bodyPr>
          <a:lstStyle/>
          <a:p>
            <a:pPr lvl="1">
              <a:lnSpc>
                <a:spcPct val="150000"/>
              </a:lnSpc>
              <a:spcBef>
                <a:spcPts val="500"/>
              </a:spcBef>
            </a:pPr>
            <a:r>
              <a:rPr lang="en-US" altLang="zh-TW" sz="2000" dirty="0">
                <a:latin typeface="Times New Roman" panose="02020603050405020304" pitchFamily="18" charset="0"/>
                <a:cs typeface="Segoe UI" panose="020B0502040204020203" pitchFamily="34" charset="0"/>
              </a:rPr>
              <a:t>0:SHA , 1:SHAKE</a:t>
            </a:r>
          </a:p>
        </p:txBody>
      </p:sp>
      <p:pic>
        <p:nvPicPr>
          <p:cNvPr id="9" name="圖片 8">
            <a:extLst>
              <a:ext uri="{FF2B5EF4-FFF2-40B4-BE49-F238E27FC236}">
                <a16:creationId xmlns:a16="http://schemas.microsoft.com/office/drawing/2014/main" id="{38EBE716-3DA4-4516-8A38-6E06444E2436}"/>
              </a:ext>
            </a:extLst>
          </p:cNvPr>
          <p:cNvPicPr>
            <a:picLocks noChangeAspect="1"/>
          </p:cNvPicPr>
          <p:nvPr/>
        </p:nvPicPr>
        <p:blipFill>
          <a:blip r:embed="rId3"/>
          <a:stretch>
            <a:fillRect/>
          </a:stretch>
        </p:blipFill>
        <p:spPr>
          <a:xfrm>
            <a:off x="4390731" y="1472024"/>
            <a:ext cx="5337036" cy="330844"/>
          </a:xfrm>
          <a:prstGeom prst="rect">
            <a:avLst/>
          </a:prstGeom>
          <a:ln>
            <a:solidFill>
              <a:schemeClr val="tx1"/>
            </a:solidFill>
          </a:ln>
        </p:spPr>
      </p:pic>
      <p:grpSp>
        <p:nvGrpSpPr>
          <p:cNvPr id="10" name="群組 9">
            <a:extLst>
              <a:ext uri="{FF2B5EF4-FFF2-40B4-BE49-F238E27FC236}">
                <a16:creationId xmlns:a16="http://schemas.microsoft.com/office/drawing/2014/main" id="{24A8164F-5F8F-470E-9FAA-82BEEECA4D7E}"/>
              </a:ext>
            </a:extLst>
          </p:cNvPr>
          <p:cNvGrpSpPr>
            <a:grpSpLocks noChangeAspect="1"/>
          </p:cNvGrpSpPr>
          <p:nvPr/>
        </p:nvGrpSpPr>
        <p:grpSpPr>
          <a:xfrm>
            <a:off x="432232" y="785450"/>
            <a:ext cx="3899839" cy="1396380"/>
            <a:chOff x="2271688" y="2857500"/>
            <a:chExt cx="4681885" cy="1676400"/>
          </a:xfrm>
        </p:grpSpPr>
        <p:grpSp>
          <p:nvGrpSpPr>
            <p:cNvPr id="11" name="群組 10">
              <a:extLst>
                <a:ext uri="{FF2B5EF4-FFF2-40B4-BE49-F238E27FC236}">
                  <a16:creationId xmlns:a16="http://schemas.microsoft.com/office/drawing/2014/main" id="{E6A71937-524C-4B14-824F-DC31D6FD667C}"/>
                </a:ext>
              </a:extLst>
            </p:cNvPr>
            <p:cNvGrpSpPr/>
            <p:nvPr/>
          </p:nvGrpSpPr>
          <p:grpSpPr>
            <a:xfrm>
              <a:off x="2271688" y="2857500"/>
              <a:ext cx="4681885" cy="1676400"/>
              <a:chOff x="2271688" y="2857500"/>
              <a:chExt cx="4681885" cy="1676400"/>
            </a:xfrm>
          </p:grpSpPr>
          <p:pic>
            <p:nvPicPr>
              <p:cNvPr id="14" name="圖片 13">
                <a:extLst>
                  <a:ext uri="{FF2B5EF4-FFF2-40B4-BE49-F238E27FC236}">
                    <a16:creationId xmlns:a16="http://schemas.microsoft.com/office/drawing/2014/main" id="{DA6104E3-9AF9-42E2-A725-6999F8046AE6}"/>
                  </a:ext>
                </a:extLst>
              </p:cNvPr>
              <p:cNvPicPr>
                <a:picLocks noChangeAspect="1"/>
              </p:cNvPicPr>
              <p:nvPr/>
            </p:nvPicPr>
            <p:blipFill>
              <a:blip r:embed="rId4"/>
              <a:stretch>
                <a:fillRect/>
              </a:stretch>
            </p:blipFill>
            <p:spPr>
              <a:xfrm>
                <a:off x="2271688" y="2857500"/>
                <a:ext cx="4371975" cy="1190625"/>
              </a:xfrm>
              <a:prstGeom prst="rect">
                <a:avLst/>
              </a:prstGeom>
            </p:spPr>
          </p:pic>
          <p:pic>
            <p:nvPicPr>
              <p:cNvPr id="15" name="圖片 14">
                <a:extLst>
                  <a:ext uri="{FF2B5EF4-FFF2-40B4-BE49-F238E27FC236}">
                    <a16:creationId xmlns:a16="http://schemas.microsoft.com/office/drawing/2014/main" id="{861BF01E-7D43-44B8-B9DF-F32D0A0DFCFD}"/>
                  </a:ext>
                </a:extLst>
              </p:cNvPr>
              <p:cNvPicPr>
                <a:picLocks noChangeAspect="1"/>
              </p:cNvPicPr>
              <p:nvPr/>
            </p:nvPicPr>
            <p:blipFill rotWithShape="1">
              <a:blip r:embed="rId5"/>
              <a:srcRect t="17867" b="12271"/>
              <a:stretch/>
            </p:blipFill>
            <p:spPr>
              <a:xfrm>
                <a:off x="2286323" y="4048125"/>
                <a:ext cx="4667250" cy="485775"/>
              </a:xfrm>
              <a:prstGeom prst="rect">
                <a:avLst/>
              </a:prstGeom>
            </p:spPr>
          </p:pic>
        </p:grpSp>
        <p:sp>
          <p:nvSpPr>
            <p:cNvPr id="12" name="矩形 11">
              <a:extLst>
                <a:ext uri="{FF2B5EF4-FFF2-40B4-BE49-F238E27FC236}">
                  <a16:creationId xmlns:a16="http://schemas.microsoft.com/office/drawing/2014/main" id="{66D363D8-EC7C-4FDF-A2A6-DF7A6BE5EDEB}"/>
                </a:ext>
              </a:extLst>
            </p:cNvPr>
            <p:cNvSpPr/>
            <p:nvPr/>
          </p:nvSpPr>
          <p:spPr>
            <a:xfrm>
              <a:off x="2292559" y="3211820"/>
              <a:ext cx="4161829" cy="266180"/>
            </a:xfrm>
            <a:prstGeom prst="rect">
              <a:avLst/>
            </a:prstGeom>
            <a:noFill/>
            <a:ln>
              <a:solidFill>
                <a:srgbClr val="4F81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矩形 12">
              <a:extLst>
                <a:ext uri="{FF2B5EF4-FFF2-40B4-BE49-F238E27FC236}">
                  <a16:creationId xmlns:a16="http://schemas.microsoft.com/office/drawing/2014/main" id="{928A52A3-6F0A-47BF-9BAE-C8174E94820B}"/>
                </a:ext>
              </a:extLst>
            </p:cNvPr>
            <p:cNvSpPr/>
            <p:nvPr/>
          </p:nvSpPr>
          <p:spPr>
            <a:xfrm>
              <a:off x="2292559" y="3779076"/>
              <a:ext cx="4587641" cy="754823"/>
            </a:xfrm>
            <a:prstGeom prst="rect">
              <a:avLst/>
            </a:prstGeom>
            <a:noFill/>
            <a:ln>
              <a:solidFill>
                <a:srgbClr val="4F81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Tree>
    <p:extLst>
      <p:ext uri="{BB962C8B-B14F-4D97-AF65-F5344CB8AC3E}">
        <p14:creationId xmlns:p14="http://schemas.microsoft.com/office/powerpoint/2010/main" val="287610676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a:extLst>
              <a:ext uri="{FF2B5EF4-FFF2-40B4-BE49-F238E27FC236}">
                <a16:creationId xmlns:a16="http://schemas.microsoft.com/office/drawing/2014/main" id="{444D8C64-AE1C-419D-8EB4-85B9DB1513BD}"/>
              </a:ext>
            </a:extLst>
          </p:cNvPr>
          <p:cNvSpPr/>
          <p:nvPr/>
        </p:nvSpPr>
        <p:spPr>
          <a:xfrm>
            <a:off x="0" y="5593804"/>
            <a:ext cx="10160000" cy="144016"/>
          </a:xfrm>
          <a:prstGeom prst="rect">
            <a:avLst/>
          </a:prstGeom>
          <a:solidFill>
            <a:srgbClr val="1954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4" name="五边形 3"/>
          <p:cNvSpPr/>
          <p:nvPr/>
        </p:nvSpPr>
        <p:spPr>
          <a:xfrm>
            <a:off x="0" y="0"/>
            <a:ext cx="2084411" cy="576064"/>
          </a:xfrm>
          <a:prstGeom prst="homePlate">
            <a:avLst/>
          </a:prstGeom>
          <a:solidFill>
            <a:srgbClr val="1954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SHA3</a:t>
            </a:r>
            <a:r>
              <a:rPr lang="zh-TW" altLang="en-US" b="1" dirty="0">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function</a:t>
            </a:r>
            <a:endParaRPr lang="zh-CN" altLang="en-US" b="1"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109" name="投影片編號版面配置區 108">
            <a:extLst>
              <a:ext uri="{FF2B5EF4-FFF2-40B4-BE49-F238E27FC236}">
                <a16:creationId xmlns:a16="http://schemas.microsoft.com/office/drawing/2014/main" id="{07869FFF-F26E-49B8-BE54-01298AFC9042}"/>
              </a:ext>
            </a:extLst>
          </p:cNvPr>
          <p:cNvSpPr>
            <a:spLocks noGrp="1"/>
          </p:cNvSpPr>
          <p:nvPr>
            <p:ph type="sldNum" sz="quarter" idx="12"/>
          </p:nvPr>
        </p:nvSpPr>
        <p:spPr/>
        <p:txBody>
          <a:bodyPr/>
          <a:lstStyle/>
          <a:p>
            <a:fld id="{64CE74CF-356A-4169-9D6E-C5675D7456C1}" type="slidenum">
              <a:rPr lang="zh-CN" altLang="en-US" smtClean="0"/>
              <a:t>49</a:t>
            </a:fld>
            <a:endParaRPr lang="zh-CN" altLang="en-US"/>
          </a:p>
        </p:txBody>
      </p:sp>
      <p:graphicFrame>
        <p:nvGraphicFramePr>
          <p:cNvPr id="5" name="表格 6">
            <a:extLst>
              <a:ext uri="{FF2B5EF4-FFF2-40B4-BE49-F238E27FC236}">
                <a16:creationId xmlns:a16="http://schemas.microsoft.com/office/drawing/2014/main" id="{5A8A55BA-EE73-454C-9150-C874C3589B39}"/>
              </a:ext>
            </a:extLst>
          </p:cNvPr>
          <p:cNvGraphicFramePr>
            <a:graphicFrameLocks noGrp="1"/>
          </p:cNvGraphicFramePr>
          <p:nvPr>
            <p:extLst>
              <p:ext uri="{D42A27DB-BD31-4B8C-83A1-F6EECF244321}">
                <p14:modId xmlns:p14="http://schemas.microsoft.com/office/powerpoint/2010/main" val="1460152231"/>
              </p:ext>
            </p:extLst>
          </p:nvPr>
        </p:nvGraphicFramePr>
        <p:xfrm>
          <a:off x="372259" y="2360263"/>
          <a:ext cx="9472304" cy="2966720"/>
        </p:xfrm>
        <a:graphic>
          <a:graphicData uri="http://schemas.openxmlformats.org/drawingml/2006/table">
            <a:tbl>
              <a:tblPr firstRow="1" bandRow="1">
                <a:tableStyleId>{5C22544A-7EE6-4342-B048-85BDC9FD1C3A}</a:tableStyleId>
              </a:tblPr>
              <a:tblGrid>
                <a:gridCol w="1538746">
                  <a:extLst>
                    <a:ext uri="{9D8B030D-6E8A-4147-A177-3AD203B41FA5}">
                      <a16:colId xmlns:a16="http://schemas.microsoft.com/office/drawing/2014/main" val="2945551701"/>
                    </a:ext>
                  </a:extLst>
                </a:gridCol>
                <a:gridCol w="2497009">
                  <a:extLst>
                    <a:ext uri="{9D8B030D-6E8A-4147-A177-3AD203B41FA5}">
                      <a16:colId xmlns:a16="http://schemas.microsoft.com/office/drawing/2014/main" val="2633328671"/>
                    </a:ext>
                  </a:extLst>
                </a:gridCol>
                <a:gridCol w="1947812">
                  <a:extLst>
                    <a:ext uri="{9D8B030D-6E8A-4147-A177-3AD203B41FA5}">
                      <a16:colId xmlns:a16="http://schemas.microsoft.com/office/drawing/2014/main" val="730663019"/>
                    </a:ext>
                  </a:extLst>
                </a:gridCol>
                <a:gridCol w="1834434">
                  <a:extLst>
                    <a:ext uri="{9D8B030D-6E8A-4147-A177-3AD203B41FA5}">
                      <a16:colId xmlns:a16="http://schemas.microsoft.com/office/drawing/2014/main" val="2717736428"/>
                    </a:ext>
                  </a:extLst>
                </a:gridCol>
                <a:gridCol w="1654303">
                  <a:extLst>
                    <a:ext uri="{9D8B030D-6E8A-4147-A177-3AD203B41FA5}">
                      <a16:colId xmlns:a16="http://schemas.microsoft.com/office/drawing/2014/main" val="279743028"/>
                    </a:ext>
                  </a:extLst>
                </a:gridCol>
              </a:tblGrid>
              <a:tr h="370840">
                <a:tc>
                  <a:txBody>
                    <a:bodyPr/>
                    <a:lstStyle/>
                    <a:p>
                      <a:pPr algn="ctr"/>
                      <a:r>
                        <a:rPr lang="en-US" altLang="zh-TW" dirty="0">
                          <a:latin typeface="Times New Roman" panose="02020603050405020304" pitchFamily="18" charset="0"/>
                          <a:cs typeface="Times New Roman" panose="02020603050405020304" pitchFamily="18" charset="0"/>
                        </a:rPr>
                        <a:t>Function</a:t>
                      </a:r>
                      <a:endParaRPr lang="zh-TW" altLang="en-US" dirty="0">
                        <a:latin typeface="Times New Roman" panose="02020603050405020304" pitchFamily="18" charset="0"/>
                        <a:cs typeface="Times New Roman" panose="02020603050405020304" pitchFamily="18" charset="0"/>
                      </a:endParaRPr>
                    </a:p>
                  </a:txBody>
                  <a:tcPr/>
                </a:tc>
                <a:tc>
                  <a:txBody>
                    <a:bodyPr/>
                    <a:lstStyle/>
                    <a:p>
                      <a:pPr algn="ctr"/>
                      <a:r>
                        <a:rPr lang="en-US" altLang="zh-TW" dirty="0">
                          <a:latin typeface="Times New Roman" panose="02020603050405020304" pitchFamily="18" charset="0"/>
                          <a:cs typeface="Times New Roman" panose="02020603050405020304" pitchFamily="18" charset="0"/>
                        </a:rPr>
                        <a:t>Data</a:t>
                      </a:r>
                      <a:endParaRPr lang="zh-TW" altLang="en-US" dirty="0">
                        <a:latin typeface="Times New Roman" panose="02020603050405020304" pitchFamily="18" charset="0"/>
                        <a:cs typeface="Times New Roman" panose="02020603050405020304" pitchFamily="18" charset="0"/>
                      </a:endParaRPr>
                    </a:p>
                  </a:txBody>
                  <a:tcPr/>
                </a:tc>
                <a:tc>
                  <a:txBody>
                    <a:bodyPr/>
                    <a:lstStyle/>
                    <a:p>
                      <a:pPr algn="ctr"/>
                      <a:r>
                        <a:rPr lang="en-US" altLang="zh-TW" dirty="0" err="1">
                          <a:latin typeface="Times New Roman" panose="02020603050405020304" pitchFamily="18" charset="0"/>
                          <a:cs typeface="Times New Roman" panose="02020603050405020304" pitchFamily="18" charset="0"/>
                        </a:rPr>
                        <a:t>SHAorSHAKE</a:t>
                      </a:r>
                      <a:endParaRPr lang="zh-TW" altLang="en-US" dirty="0">
                        <a:latin typeface="Times New Roman" panose="02020603050405020304" pitchFamily="18" charset="0"/>
                        <a:cs typeface="Times New Roman" panose="02020603050405020304" pitchFamily="18" charset="0"/>
                      </a:endParaRPr>
                    </a:p>
                  </a:txBody>
                  <a:tcPr/>
                </a:tc>
                <a:tc>
                  <a:txBody>
                    <a:bodyPr/>
                    <a:lstStyle/>
                    <a:p>
                      <a:pPr algn="ctr"/>
                      <a:r>
                        <a:rPr lang="en-US" altLang="zh-TW" dirty="0">
                          <a:latin typeface="Times New Roman" panose="02020603050405020304" pitchFamily="18" charset="0"/>
                          <a:cs typeface="Times New Roman" panose="02020603050405020304" pitchFamily="18" charset="0"/>
                        </a:rPr>
                        <a:t>Pad10*1</a:t>
                      </a:r>
                      <a:endParaRPr lang="zh-TW" altLang="en-US" dirty="0">
                        <a:latin typeface="Times New Roman" panose="02020603050405020304" pitchFamily="18" charset="0"/>
                        <a:cs typeface="Times New Roman" panose="02020603050405020304" pitchFamily="18" charset="0"/>
                      </a:endParaRPr>
                    </a:p>
                  </a:txBody>
                  <a:tcPr/>
                </a:tc>
                <a:tc>
                  <a:txBody>
                    <a:bodyPr/>
                    <a:lstStyle/>
                    <a:p>
                      <a:pPr algn="ctr"/>
                      <a:r>
                        <a:rPr lang="en-US" altLang="zh-TW" dirty="0">
                          <a:latin typeface="Times New Roman" panose="02020603050405020304" pitchFamily="18" charset="0"/>
                          <a:cs typeface="Times New Roman" panose="02020603050405020304" pitchFamily="18" charset="0"/>
                        </a:rPr>
                        <a:t>Pad0</a:t>
                      </a:r>
                      <a:endParaRPr lang="zh-TW" alt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46874451"/>
                  </a:ext>
                </a:extLst>
              </a:tr>
              <a:tr h="370840">
                <a:tc>
                  <a:txBody>
                    <a:bodyPr/>
                    <a:lstStyle/>
                    <a:p>
                      <a:pPr algn="ctr"/>
                      <a:r>
                        <a:rPr lang="en-US" altLang="zh-TW" sz="1600" dirty="0">
                          <a:latin typeface="Times New Roman" panose="02020603050405020304" pitchFamily="18" charset="0"/>
                          <a:cs typeface="Times New Roman" panose="02020603050405020304" pitchFamily="18" charset="0"/>
                        </a:rPr>
                        <a:t>H(s)</a:t>
                      </a:r>
                      <a:endParaRPr lang="zh-TW" altLang="en-US" sz="16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600" dirty="0">
                          <a:latin typeface="Times New Roman" panose="02020603050405020304" pitchFamily="18" charset="0"/>
                          <a:cs typeface="Times New Roman" panose="02020603050405020304" pitchFamily="18" charset="0"/>
                        </a:rPr>
                        <a:t>[0:959]</a:t>
                      </a:r>
                      <a:endParaRPr lang="zh-TW" altLang="en-US" sz="16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600" dirty="0">
                          <a:latin typeface="Times New Roman" panose="02020603050405020304" pitchFamily="18" charset="0"/>
                          <a:cs typeface="Times New Roman" panose="02020603050405020304" pitchFamily="18" charset="0"/>
                        </a:rPr>
                        <a:t>2’b01</a:t>
                      </a:r>
                      <a:endParaRPr lang="zh-TW" altLang="en-US" sz="16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600" dirty="0">
                          <a:latin typeface="Times New Roman" panose="02020603050405020304" pitchFamily="18" charset="0"/>
                          <a:cs typeface="Times New Roman" panose="02020603050405020304" pitchFamily="18" charset="0"/>
                        </a:rPr>
                        <a:t>{1’b1,124’b0,1’b1}</a:t>
                      </a:r>
                      <a:endParaRPr lang="zh-TW" altLang="en-US" sz="16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600" dirty="0">
                          <a:latin typeface="Times New Roman" panose="02020603050405020304" pitchFamily="18" charset="0"/>
                          <a:cs typeface="Times New Roman" panose="02020603050405020304" pitchFamily="18" charset="0"/>
                        </a:rPr>
                        <a:t>512’b0</a:t>
                      </a:r>
                      <a:endParaRPr lang="zh-TW" altLang="en-US"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6994204"/>
                  </a:ext>
                </a:extLst>
              </a:tr>
              <a:tr h="370840">
                <a:tc>
                  <a:txBody>
                    <a:bodyPr/>
                    <a:lstStyle/>
                    <a:p>
                      <a:pPr algn="ctr"/>
                      <a:r>
                        <a:rPr lang="en-US" altLang="zh-TW" sz="1600" dirty="0">
                          <a:latin typeface="Times New Roman" panose="02020603050405020304" pitchFamily="18" charset="0"/>
                          <a:cs typeface="Times New Roman" panose="02020603050405020304" pitchFamily="18" charset="0"/>
                        </a:rPr>
                        <a:t>J(s)</a:t>
                      </a:r>
                      <a:endParaRPr lang="zh-TW" altLang="en-US" sz="16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600" dirty="0">
                          <a:latin typeface="Times New Roman" panose="02020603050405020304" pitchFamily="18" charset="0"/>
                          <a:cs typeface="Times New Roman" panose="02020603050405020304" pitchFamily="18" charset="0"/>
                        </a:rPr>
                        <a:t>[0:959]</a:t>
                      </a:r>
                      <a:endParaRPr lang="zh-TW" altLang="en-US" sz="16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600" dirty="0">
                          <a:latin typeface="Times New Roman" panose="02020603050405020304" pitchFamily="18" charset="0"/>
                          <a:cs typeface="Times New Roman" panose="02020603050405020304" pitchFamily="18" charset="0"/>
                        </a:rPr>
                        <a:t>4’b1111</a:t>
                      </a:r>
                      <a:endParaRPr lang="zh-TW" altLang="en-US" sz="16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373" rtl="0" eaLnBrk="1" fontAlgn="auto" latinLnBrk="0" hangingPunct="1">
                        <a:lnSpc>
                          <a:spcPct val="100000"/>
                        </a:lnSpc>
                        <a:spcBef>
                          <a:spcPts val="0"/>
                        </a:spcBef>
                        <a:spcAft>
                          <a:spcPts val="0"/>
                        </a:spcAft>
                        <a:buClrTx/>
                        <a:buSzTx/>
                        <a:buFontTx/>
                        <a:buNone/>
                        <a:tabLst/>
                        <a:defRPr/>
                      </a:pPr>
                      <a:r>
                        <a:rPr lang="en-US" altLang="zh-TW" sz="1600" dirty="0">
                          <a:latin typeface="Times New Roman" panose="02020603050405020304" pitchFamily="18" charset="0"/>
                          <a:cs typeface="Times New Roman" panose="02020603050405020304" pitchFamily="18" charset="0"/>
                        </a:rPr>
                        <a:t>{1’b1,122’b0,1’b1}</a:t>
                      </a:r>
                      <a:endParaRPr lang="zh-TW" altLang="en-US" sz="16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600" dirty="0">
                          <a:latin typeface="Times New Roman" panose="02020603050405020304" pitchFamily="18" charset="0"/>
                          <a:cs typeface="Times New Roman" panose="02020603050405020304" pitchFamily="18" charset="0"/>
                        </a:rPr>
                        <a:t>512’b0</a:t>
                      </a:r>
                      <a:endParaRPr lang="zh-TW" altLang="en-US"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466690023"/>
                  </a:ext>
                </a:extLst>
              </a:tr>
              <a:tr h="370840">
                <a:tc>
                  <a:txBody>
                    <a:bodyPr/>
                    <a:lstStyle/>
                    <a:p>
                      <a:pPr algn="ctr"/>
                      <a:r>
                        <a:rPr lang="en-US" altLang="zh-TW" sz="1600" dirty="0">
                          <a:latin typeface="Times New Roman" panose="02020603050405020304" pitchFamily="18" charset="0"/>
                          <a:cs typeface="Times New Roman" panose="02020603050405020304" pitchFamily="18" charset="0"/>
                        </a:rPr>
                        <a:t>G_264(s)</a:t>
                      </a:r>
                      <a:endParaRPr lang="zh-TW" altLang="en-US" sz="16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600" dirty="0">
                          <a:latin typeface="Times New Roman" panose="02020603050405020304" pitchFamily="18" charset="0"/>
                          <a:cs typeface="Times New Roman" panose="02020603050405020304" pitchFamily="18" charset="0"/>
                        </a:rPr>
                        <a:t>[0:263]</a:t>
                      </a:r>
                      <a:endParaRPr lang="zh-TW" altLang="en-US" sz="16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600" dirty="0">
                          <a:latin typeface="Times New Roman" panose="02020603050405020304" pitchFamily="18" charset="0"/>
                          <a:cs typeface="Times New Roman" panose="02020603050405020304" pitchFamily="18" charset="0"/>
                        </a:rPr>
                        <a:t>2’b01</a:t>
                      </a:r>
                      <a:endParaRPr lang="zh-TW" altLang="en-US" sz="16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600" dirty="0">
                          <a:latin typeface="Times New Roman" panose="02020603050405020304" pitchFamily="18" charset="0"/>
                          <a:cs typeface="Times New Roman" panose="02020603050405020304" pitchFamily="18" charset="0"/>
                        </a:rPr>
                        <a:t>{1’b1,308’b0,1’b1}</a:t>
                      </a:r>
                      <a:endParaRPr lang="zh-TW" altLang="en-US" sz="16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373" rtl="0" eaLnBrk="1" fontAlgn="auto" latinLnBrk="0" hangingPunct="1">
                        <a:lnSpc>
                          <a:spcPct val="100000"/>
                        </a:lnSpc>
                        <a:spcBef>
                          <a:spcPts val="0"/>
                        </a:spcBef>
                        <a:spcAft>
                          <a:spcPts val="0"/>
                        </a:spcAft>
                        <a:buClrTx/>
                        <a:buSzTx/>
                        <a:buFontTx/>
                        <a:buNone/>
                        <a:tabLst/>
                        <a:defRPr/>
                      </a:pPr>
                      <a:r>
                        <a:rPr lang="en-US" altLang="zh-TW" sz="1600" dirty="0">
                          <a:latin typeface="Times New Roman" panose="02020603050405020304" pitchFamily="18" charset="0"/>
                          <a:cs typeface="Times New Roman" panose="02020603050405020304" pitchFamily="18" charset="0"/>
                        </a:rPr>
                        <a:t>1024’b0</a:t>
                      </a:r>
                      <a:endParaRPr lang="zh-TW" altLang="en-US"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77570410"/>
                  </a:ext>
                </a:extLst>
              </a:tr>
              <a:tr h="370840">
                <a:tc>
                  <a:txBody>
                    <a:bodyPr/>
                    <a:lstStyle/>
                    <a:p>
                      <a:pPr algn="ctr"/>
                      <a:r>
                        <a:rPr lang="en-US" altLang="zh-TW" sz="1600" dirty="0">
                          <a:latin typeface="Times New Roman" panose="02020603050405020304" pitchFamily="18" charset="0"/>
                          <a:cs typeface="Times New Roman" panose="02020603050405020304" pitchFamily="18" charset="0"/>
                        </a:rPr>
                        <a:t>G_512(s)</a:t>
                      </a:r>
                      <a:endParaRPr lang="zh-TW" altLang="en-US" sz="16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373" rtl="0" eaLnBrk="1" fontAlgn="auto" latinLnBrk="0" hangingPunct="1">
                        <a:lnSpc>
                          <a:spcPct val="100000"/>
                        </a:lnSpc>
                        <a:spcBef>
                          <a:spcPts val="0"/>
                        </a:spcBef>
                        <a:spcAft>
                          <a:spcPts val="0"/>
                        </a:spcAft>
                        <a:buClrTx/>
                        <a:buSzTx/>
                        <a:buFontTx/>
                        <a:buNone/>
                        <a:tabLst/>
                        <a:defRPr/>
                      </a:pPr>
                      <a:r>
                        <a:rPr lang="en-US" altLang="zh-TW" sz="1600" dirty="0">
                          <a:latin typeface="Times New Roman" panose="02020603050405020304" pitchFamily="18" charset="0"/>
                          <a:cs typeface="Times New Roman" panose="02020603050405020304" pitchFamily="18" charset="0"/>
                        </a:rPr>
                        <a:t>[0:511]</a:t>
                      </a:r>
                      <a:endParaRPr lang="zh-TW" altLang="en-US" sz="16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373" rtl="0" eaLnBrk="1" fontAlgn="auto" latinLnBrk="0" hangingPunct="1">
                        <a:lnSpc>
                          <a:spcPct val="100000"/>
                        </a:lnSpc>
                        <a:spcBef>
                          <a:spcPts val="0"/>
                        </a:spcBef>
                        <a:spcAft>
                          <a:spcPts val="0"/>
                        </a:spcAft>
                        <a:buClrTx/>
                        <a:buSzTx/>
                        <a:buFontTx/>
                        <a:buNone/>
                        <a:tabLst/>
                        <a:defRPr/>
                      </a:pPr>
                      <a:r>
                        <a:rPr lang="en-US" altLang="zh-TW" sz="1600" dirty="0">
                          <a:latin typeface="Times New Roman" panose="02020603050405020304" pitchFamily="18" charset="0"/>
                          <a:cs typeface="Times New Roman" panose="02020603050405020304" pitchFamily="18" charset="0"/>
                        </a:rPr>
                        <a:t>2’b01</a:t>
                      </a:r>
                      <a:endParaRPr lang="zh-TW" altLang="en-US" sz="16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373" rtl="0" eaLnBrk="1" fontAlgn="auto" latinLnBrk="0" hangingPunct="1">
                        <a:lnSpc>
                          <a:spcPct val="100000"/>
                        </a:lnSpc>
                        <a:spcBef>
                          <a:spcPts val="0"/>
                        </a:spcBef>
                        <a:spcAft>
                          <a:spcPts val="0"/>
                        </a:spcAft>
                        <a:buClrTx/>
                        <a:buSzTx/>
                        <a:buFontTx/>
                        <a:buNone/>
                        <a:tabLst/>
                        <a:defRPr/>
                      </a:pPr>
                      <a:r>
                        <a:rPr lang="en-US" altLang="zh-TW" sz="1600" dirty="0">
                          <a:latin typeface="Times New Roman" panose="02020603050405020304" pitchFamily="18" charset="0"/>
                          <a:cs typeface="Times New Roman" panose="02020603050405020304" pitchFamily="18" charset="0"/>
                        </a:rPr>
                        <a:t>{1’b1,60’b0,1’b1}</a:t>
                      </a:r>
                      <a:endParaRPr lang="zh-TW" altLang="en-US" sz="16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373" rtl="0" eaLnBrk="1" fontAlgn="auto" latinLnBrk="0" hangingPunct="1">
                        <a:lnSpc>
                          <a:spcPct val="100000"/>
                        </a:lnSpc>
                        <a:spcBef>
                          <a:spcPts val="0"/>
                        </a:spcBef>
                        <a:spcAft>
                          <a:spcPts val="0"/>
                        </a:spcAft>
                        <a:buClrTx/>
                        <a:buSzTx/>
                        <a:buFontTx/>
                        <a:buNone/>
                        <a:tabLst/>
                        <a:defRPr/>
                      </a:pPr>
                      <a:r>
                        <a:rPr lang="en-US" altLang="zh-TW" sz="1600" dirty="0">
                          <a:latin typeface="Times New Roman" panose="02020603050405020304" pitchFamily="18" charset="0"/>
                          <a:cs typeface="Times New Roman" panose="02020603050405020304" pitchFamily="18" charset="0"/>
                        </a:rPr>
                        <a:t>1024’b0</a:t>
                      </a:r>
                      <a:endParaRPr lang="zh-TW" altLang="en-US"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519506797"/>
                  </a:ext>
                </a:extLst>
              </a:tr>
              <a:tr h="370840">
                <a:tc>
                  <a:txBody>
                    <a:bodyPr/>
                    <a:lstStyle/>
                    <a:p>
                      <a:pPr algn="ctr"/>
                      <a:r>
                        <a:rPr lang="en-US" altLang="zh-TW" sz="1600" dirty="0">
                          <a:latin typeface="Times New Roman" panose="02020603050405020304" pitchFamily="18" charset="0"/>
                          <a:cs typeface="Times New Roman" panose="02020603050405020304" pitchFamily="18" charset="0"/>
                        </a:rPr>
                        <a:t>PRF_n1(</a:t>
                      </a:r>
                      <a:r>
                        <a:rPr lang="en-US" altLang="zh-TW" sz="1600" dirty="0" err="1">
                          <a:latin typeface="Times New Roman" panose="02020603050405020304" pitchFamily="18" charset="0"/>
                          <a:cs typeface="Times New Roman" panose="02020603050405020304" pitchFamily="18" charset="0"/>
                        </a:rPr>
                        <a:t>s,N</a:t>
                      </a:r>
                      <a:r>
                        <a:rPr lang="en-US" altLang="zh-TW" sz="1600" dirty="0">
                          <a:latin typeface="Times New Roman" panose="02020603050405020304" pitchFamily="18" charset="0"/>
                          <a:cs typeface="Times New Roman" panose="02020603050405020304" pitchFamily="18" charset="0"/>
                        </a:rPr>
                        <a:t>)</a:t>
                      </a:r>
                      <a:endParaRPr lang="zh-TW" altLang="en-US" sz="16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600" dirty="0">
                          <a:latin typeface="Times New Roman" panose="02020603050405020304" pitchFamily="18" charset="0"/>
                          <a:cs typeface="Times New Roman" panose="02020603050405020304" pitchFamily="18" charset="0"/>
                        </a:rPr>
                        <a:t>[0:263]</a:t>
                      </a:r>
                      <a:endParaRPr lang="zh-TW" altLang="en-US" sz="16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600" dirty="0">
                          <a:latin typeface="Times New Roman" panose="02020603050405020304" pitchFamily="18" charset="0"/>
                          <a:cs typeface="Times New Roman" panose="02020603050405020304" pitchFamily="18" charset="0"/>
                        </a:rPr>
                        <a:t>4’b1111</a:t>
                      </a:r>
                      <a:endParaRPr lang="zh-TW" altLang="en-US" sz="16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373" rtl="0" eaLnBrk="1" fontAlgn="auto" latinLnBrk="0" hangingPunct="1">
                        <a:lnSpc>
                          <a:spcPct val="100000"/>
                        </a:lnSpc>
                        <a:spcBef>
                          <a:spcPts val="0"/>
                        </a:spcBef>
                        <a:spcAft>
                          <a:spcPts val="0"/>
                        </a:spcAft>
                        <a:buClrTx/>
                        <a:buSzTx/>
                        <a:buFontTx/>
                        <a:buNone/>
                        <a:tabLst/>
                        <a:defRPr/>
                      </a:pPr>
                      <a:r>
                        <a:rPr lang="en-US" altLang="zh-TW" sz="1600" dirty="0">
                          <a:latin typeface="Times New Roman" panose="02020603050405020304" pitchFamily="18" charset="0"/>
                          <a:cs typeface="Times New Roman" panose="02020603050405020304" pitchFamily="18" charset="0"/>
                        </a:rPr>
                        <a:t>{1’b1,818’b0,1’b1}</a:t>
                      </a:r>
                      <a:endParaRPr lang="zh-TW" altLang="en-US" sz="16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600" dirty="0">
                          <a:latin typeface="Times New Roman" panose="02020603050405020304" pitchFamily="18" charset="0"/>
                          <a:cs typeface="Times New Roman" panose="02020603050405020304" pitchFamily="18" charset="0"/>
                        </a:rPr>
                        <a:t>512’b0</a:t>
                      </a:r>
                      <a:endParaRPr lang="zh-TW" altLang="en-US"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69096845"/>
                  </a:ext>
                </a:extLst>
              </a:tr>
              <a:tr h="370840">
                <a:tc>
                  <a:txBody>
                    <a:bodyPr/>
                    <a:lstStyle/>
                    <a:p>
                      <a:pPr marL="0" marR="0" lvl="0" indent="0" algn="ctr" defTabSz="914373" rtl="0" eaLnBrk="1" fontAlgn="auto" latinLnBrk="0" hangingPunct="1">
                        <a:lnSpc>
                          <a:spcPct val="100000"/>
                        </a:lnSpc>
                        <a:spcBef>
                          <a:spcPts val="0"/>
                        </a:spcBef>
                        <a:spcAft>
                          <a:spcPts val="0"/>
                        </a:spcAft>
                        <a:buClrTx/>
                        <a:buSzTx/>
                        <a:buFontTx/>
                        <a:buNone/>
                        <a:tabLst/>
                        <a:defRPr/>
                      </a:pPr>
                      <a:r>
                        <a:rPr lang="en-US" altLang="zh-TW" sz="1600" dirty="0">
                          <a:latin typeface="Times New Roman" panose="02020603050405020304" pitchFamily="18" charset="0"/>
                          <a:cs typeface="Times New Roman" panose="02020603050405020304" pitchFamily="18" charset="0"/>
                        </a:rPr>
                        <a:t>PRF_n2(</a:t>
                      </a:r>
                      <a:r>
                        <a:rPr lang="en-US" altLang="zh-TW" sz="1600" dirty="0" err="1">
                          <a:latin typeface="Times New Roman" panose="02020603050405020304" pitchFamily="18" charset="0"/>
                          <a:cs typeface="Times New Roman" panose="02020603050405020304" pitchFamily="18" charset="0"/>
                        </a:rPr>
                        <a:t>s,N</a:t>
                      </a:r>
                      <a:r>
                        <a:rPr lang="en-US" altLang="zh-TW" sz="1600" dirty="0">
                          <a:latin typeface="Times New Roman" panose="02020603050405020304" pitchFamily="18" charset="0"/>
                          <a:cs typeface="Times New Roman" panose="02020603050405020304" pitchFamily="18" charset="0"/>
                        </a:rPr>
                        <a:t>)</a:t>
                      </a:r>
                      <a:endParaRPr lang="zh-TW" altLang="en-US" sz="16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600" dirty="0">
                          <a:latin typeface="Times New Roman" panose="02020603050405020304" pitchFamily="18" charset="0"/>
                          <a:cs typeface="Times New Roman" panose="02020603050405020304" pitchFamily="18" charset="0"/>
                        </a:rPr>
                        <a:t>[0:263]</a:t>
                      </a:r>
                      <a:endParaRPr lang="zh-TW" altLang="en-US" sz="16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600" dirty="0">
                          <a:latin typeface="Times New Roman" panose="02020603050405020304" pitchFamily="18" charset="0"/>
                          <a:cs typeface="Times New Roman" panose="02020603050405020304" pitchFamily="18" charset="0"/>
                        </a:rPr>
                        <a:t>4’b1111</a:t>
                      </a:r>
                      <a:endParaRPr lang="zh-TW" altLang="en-US" sz="16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373" rtl="0" eaLnBrk="1" fontAlgn="auto" latinLnBrk="0" hangingPunct="1">
                        <a:lnSpc>
                          <a:spcPct val="100000"/>
                        </a:lnSpc>
                        <a:spcBef>
                          <a:spcPts val="0"/>
                        </a:spcBef>
                        <a:spcAft>
                          <a:spcPts val="0"/>
                        </a:spcAft>
                        <a:buClrTx/>
                        <a:buSzTx/>
                        <a:buFontTx/>
                        <a:buNone/>
                        <a:tabLst/>
                        <a:defRPr/>
                      </a:pPr>
                      <a:r>
                        <a:rPr lang="en-US" altLang="zh-TW" sz="1600" dirty="0">
                          <a:latin typeface="Times New Roman" panose="02020603050405020304" pitchFamily="18" charset="0"/>
                          <a:cs typeface="Times New Roman" panose="02020603050405020304" pitchFamily="18" charset="0"/>
                        </a:rPr>
                        <a:t>{1’b1,818’b0,1’b1}</a:t>
                      </a:r>
                      <a:endParaRPr lang="zh-TW" altLang="en-US" sz="16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600" dirty="0">
                          <a:latin typeface="Times New Roman" panose="02020603050405020304" pitchFamily="18" charset="0"/>
                          <a:cs typeface="Times New Roman" panose="02020603050405020304" pitchFamily="18" charset="0"/>
                        </a:rPr>
                        <a:t>512’b0</a:t>
                      </a:r>
                      <a:endParaRPr lang="zh-TW" altLang="en-US"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545598334"/>
                  </a:ext>
                </a:extLst>
              </a:tr>
              <a:tr h="370840">
                <a:tc>
                  <a:txBody>
                    <a:bodyPr/>
                    <a:lstStyle/>
                    <a:p>
                      <a:pPr algn="ctr"/>
                      <a:r>
                        <a:rPr lang="en-US" altLang="zh-TW" sz="1600" dirty="0">
                          <a:latin typeface="Times New Roman" panose="02020603050405020304" pitchFamily="18" charset="0"/>
                          <a:cs typeface="Times New Roman" panose="02020603050405020304" pitchFamily="18" charset="0"/>
                        </a:rPr>
                        <a:t>XOF(</a:t>
                      </a:r>
                      <a:r>
                        <a:rPr lang="en-US" altLang="zh-TW" sz="1600" dirty="0" err="1">
                          <a:latin typeface="Times New Roman" panose="02020603050405020304" pitchFamily="18" charset="0"/>
                          <a:cs typeface="Times New Roman" panose="02020603050405020304" pitchFamily="18" charset="0"/>
                        </a:rPr>
                        <a:t>p,j,i</a:t>
                      </a:r>
                      <a:r>
                        <a:rPr lang="en-US" altLang="zh-TW" sz="1600" dirty="0">
                          <a:latin typeface="Times New Roman" panose="02020603050405020304" pitchFamily="18" charset="0"/>
                          <a:cs typeface="Times New Roman" panose="02020603050405020304" pitchFamily="18" charset="0"/>
                        </a:rPr>
                        <a:t>)</a:t>
                      </a:r>
                      <a:endParaRPr lang="zh-TW" altLang="en-US" sz="16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600" dirty="0">
                          <a:latin typeface="Times New Roman" panose="02020603050405020304" pitchFamily="18" charset="0"/>
                          <a:cs typeface="Times New Roman" panose="02020603050405020304" pitchFamily="18" charset="0"/>
                        </a:rPr>
                        <a:t>[0:271]</a:t>
                      </a:r>
                      <a:endParaRPr lang="zh-TW" altLang="en-US" sz="16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600" dirty="0">
                          <a:latin typeface="Times New Roman" panose="02020603050405020304" pitchFamily="18" charset="0"/>
                          <a:cs typeface="Times New Roman" panose="02020603050405020304" pitchFamily="18" charset="0"/>
                        </a:rPr>
                        <a:t>4’b1111</a:t>
                      </a:r>
                      <a:endParaRPr lang="zh-TW" altLang="en-US" sz="16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373" rtl="0" eaLnBrk="1" fontAlgn="auto" latinLnBrk="0" hangingPunct="1">
                        <a:lnSpc>
                          <a:spcPct val="100000"/>
                        </a:lnSpc>
                        <a:spcBef>
                          <a:spcPts val="0"/>
                        </a:spcBef>
                        <a:spcAft>
                          <a:spcPts val="0"/>
                        </a:spcAft>
                        <a:buClrTx/>
                        <a:buSzTx/>
                        <a:buFontTx/>
                        <a:buNone/>
                        <a:tabLst/>
                        <a:defRPr/>
                      </a:pPr>
                      <a:r>
                        <a:rPr lang="en-US" altLang="zh-TW" sz="1600" dirty="0">
                          <a:latin typeface="Times New Roman" panose="02020603050405020304" pitchFamily="18" charset="0"/>
                          <a:cs typeface="Times New Roman" panose="02020603050405020304" pitchFamily="18" charset="0"/>
                        </a:rPr>
                        <a:t>{1’b1,1066’b0,1’b1}</a:t>
                      </a:r>
                      <a:endParaRPr lang="zh-TW" altLang="en-US" sz="16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600" dirty="0">
                          <a:latin typeface="Times New Roman" panose="02020603050405020304" pitchFamily="18" charset="0"/>
                          <a:cs typeface="Times New Roman" panose="02020603050405020304" pitchFamily="18" charset="0"/>
                        </a:rPr>
                        <a:t>256’b0</a:t>
                      </a:r>
                      <a:endParaRPr lang="zh-TW" altLang="en-US"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20006460"/>
                  </a:ext>
                </a:extLst>
              </a:tr>
            </a:tbl>
          </a:graphicData>
        </a:graphic>
      </p:graphicFrame>
      <p:pic>
        <p:nvPicPr>
          <p:cNvPr id="123" name="圖片 122">
            <a:extLst>
              <a:ext uri="{FF2B5EF4-FFF2-40B4-BE49-F238E27FC236}">
                <a16:creationId xmlns:a16="http://schemas.microsoft.com/office/drawing/2014/main" id="{602231F7-8D70-40CB-9513-E643A41C1BD2}"/>
              </a:ext>
            </a:extLst>
          </p:cNvPr>
          <p:cNvPicPr>
            <a:picLocks noChangeAspect="1"/>
          </p:cNvPicPr>
          <p:nvPr/>
        </p:nvPicPr>
        <p:blipFill>
          <a:blip r:embed="rId3"/>
          <a:stretch>
            <a:fillRect/>
          </a:stretch>
        </p:blipFill>
        <p:spPr>
          <a:xfrm>
            <a:off x="4507527" y="1835508"/>
            <a:ext cx="5337036" cy="330844"/>
          </a:xfrm>
          <a:prstGeom prst="rect">
            <a:avLst/>
          </a:prstGeom>
          <a:ln>
            <a:solidFill>
              <a:schemeClr val="tx1"/>
            </a:solidFill>
          </a:ln>
        </p:spPr>
      </p:pic>
      <p:grpSp>
        <p:nvGrpSpPr>
          <p:cNvPr id="124" name="群組 123">
            <a:extLst>
              <a:ext uri="{FF2B5EF4-FFF2-40B4-BE49-F238E27FC236}">
                <a16:creationId xmlns:a16="http://schemas.microsoft.com/office/drawing/2014/main" id="{9F868257-DF01-489F-974B-3D4FBDC19794}"/>
              </a:ext>
            </a:extLst>
          </p:cNvPr>
          <p:cNvGrpSpPr>
            <a:grpSpLocks noChangeAspect="1"/>
          </p:cNvGrpSpPr>
          <p:nvPr/>
        </p:nvGrpSpPr>
        <p:grpSpPr>
          <a:xfrm>
            <a:off x="372259" y="769973"/>
            <a:ext cx="3899839" cy="1396380"/>
            <a:chOff x="2271688" y="2857500"/>
            <a:chExt cx="4681885" cy="1676400"/>
          </a:xfrm>
        </p:grpSpPr>
        <p:grpSp>
          <p:nvGrpSpPr>
            <p:cNvPr id="125" name="群組 124">
              <a:extLst>
                <a:ext uri="{FF2B5EF4-FFF2-40B4-BE49-F238E27FC236}">
                  <a16:creationId xmlns:a16="http://schemas.microsoft.com/office/drawing/2014/main" id="{CE591036-804D-45B2-A05B-5587460B1A5B}"/>
                </a:ext>
              </a:extLst>
            </p:cNvPr>
            <p:cNvGrpSpPr/>
            <p:nvPr/>
          </p:nvGrpSpPr>
          <p:grpSpPr>
            <a:xfrm>
              <a:off x="2271688" y="2857500"/>
              <a:ext cx="4681885" cy="1676400"/>
              <a:chOff x="2271688" y="2857500"/>
              <a:chExt cx="4681885" cy="1676400"/>
            </a:xfrm>
          </p:grpSpPr>
          <p:pic>
            <p:nvPicPr>
              <p:cNvPr id="128" name="圖片 127">
                <a:extLst>
                  <a:ext uri="{FF2B5EF4-FFF2-40B4-BE49-F238E27FC236}">
                    <a16:creationId xmlns:a16="http://schemas.microsoft.com/office/drawing/2014/main" id="{A74A9B3F-28D5-4579-9D00-F8106AFA31FC}"/>
                  </a:ext>
                </a:extLst>
              </p:cNvPr>
              <p:cNvPicPr>
                <a:picLocks noChangeAspect="1"/>
              </p:cNvPicPr>
              <p:nvPr/>
            </p:nvPicPr>
            <p:blipFill>
              <a:blip r:embed="rId4"/>
              <a:stretch>
                <a:fillRect/>
              </a:stretch>
            </p:blipFill>
            <p:spPr>
              <a:xfrm>
                <a:off x="2271688" y="2857500"/>
                <a:ext cx="4371975" cy="1190625"/>
              </a:xfrm>
              <a:prstGeom prst="rect">
                <a:avLst/>
              </a:prstGeom>
            </p:spPr>
          </p:pic>
          <p:pic>
            <p:nvPicPr>
              <p:cNvPr id="129" name="圖片 128">
                <a:extLst>
                  <a:ext uri="{FF2B5EF4-FFF2-40B4-BE49-F238E27FC236}">
                    <a16:creationId xmlns:a16="http://schemas.microsoft.com/office/drawing/2014/main" id="{D42C5425-BFFC-4FD6-AEC1-1E1DD1679272}"/>
                  </a:ext>
                </a:extLst>
              </p:cNvPr>
              <p:cNvPicPr>
                <a:picLocks noChangeAspect="1"/>
              </p:cNvPicPr>
              <p:nvPr/>
            </p:nvPicPr>
            <p:blipFill rotWithShape="1">
              <a:blip r:embed="rId5"/>
              <a:srcRect t="17867" b="12271"/>
              <a:stretch/>
            </p:blipFill>
            <p:spPr>
              <a:xfrm>
                <a:off x="2286323" y="4048125"/>
                <a:ext cx="4667250" cy="485775"/>
              </a:xfrm>
              <a:prstGeom prst="rect">
                <a:avLst/>
              </a:prstGeom>
            </p:spPr>
          </p:pic>
        </p:grpSp>
        <p:sp>
          <p:nvSpPr>
            <p:cNvPr id="126" name="矩形 125">
              <a:extLst>
                <a:ext uri="{FF2B5EF4-FFF2-40B4-BE49-F238E27FC236}">
                  <a16:creationId xmlns:a16="http://schemas.microsoft.com/office/drawing/2014/main" id="{D6E17B7B-E4C4-4432-BA35-F097989CF767}"/>
                </a:ext>
              </a:extLst>
            </p:cNvPr>
            <p:cNvSpPr/>
            <p:nvPr/>
          </p:nvSpPr>
          <p:spPr>
            <a:xfrm>
              <a:off x="2292559" y="3211820"/>
              <a:ext cx="4161829" cy="266180"/>
            </a:xfrm>
            <a:prstGeom prst="rect">
              <a:avLst/>
            </a:prstGeom>
            <a:noFill/>
            <a:ln>
              <a:solidFill>
                <a:srgbClr val="4F81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7" name="矩形 126">
              <a:extLst>
                <a:ext uri="{FF2B5EF4-FFF2-40B4-BE49-F238E27FC236}">
                  <a16:creationId xmlns:a16="http://schemas.microsoft.com/office/drawing/2014/main" id="{6C4EC353-F535-42D9-BE77-8E461AAF449F}"/>
                </a:ext>
              </a:extLst>
            </p:cNvPr>
            <p:cNvSpPr/>
            <p:nvPr/>
          </p:nvSpPr>
          <p:spPr>
            <a:xfrm>
              <a:off x="2292559" y="3779076"/>
              <a:ext cx="4587641" cy="754823"/>
            </a:xfrm>
            <a:prstGeom prst="rect">
              <a:avLst/>
            </a:prstGeom>
            <a:noFill/>
            <a:ln>
              <a:solidFill>
                <a:srgbClr val="4F81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Tree>
    <p:extLst>
      <p:ext uri="{BB962C8B-B14F-4D97-AF65-F5344CB8AC3E}">
        <p14:creationId xmlns:p14="http://schemas.microsoft.com/office/powerpoint/2010/main" val="22068356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a:extLst>
              <a:ext uri="{FF2B5EF4-FFF2-40B4-BE49-F238E27FC236}">
                <a16:creationId xmlns:a16="http://schemas.microsoft.com/office/drawing/2014/main" id="{444D8C64-AE1C-419D-8EB4-85B9DB1513BD}"/>
              </a:ext>
            </a:extLst>
          </p:cNvPr>
          <p:cNvSpPr/>
          <p:nvPr/>
        </p:nvSpPr>
        <p:spPr>
          <a:xfrm>
            <a:off x="0" y="5593804"/>
            <a:ext cx="10160000" cy="144016"/>
          </a:xfrm>
          <a:prstGeom prst="rect">
            <a:avLst/>
          </a:prstGeom>
          <a:solidFill>
            <a:srgbClr val="1954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17" name="文字方塊 16">
            <a:extLst>
              <a:ext uri="{FF2B5EF4-FFF2-40B4-BE49-F238E27FC236}">
                <a16:creationId xmlns:a16="http://schemas.microsoft.com/office/drawing/2014/main" id="{BE3CCF74-590F-497D-805B-FA47E18F79DE}"/>
              </a:ext>
            </a:extLst>
          </p:cNvPr>
          <p:cNvSpPr txBox="1"/>
          <p:nvPr/>
        </p:nvSpPr>
        <p:spPr>
          <a:xfrm>
            <a:off x="9752632" y="5341995"/>
            <a:ext cx="261611" cy="276999"/>
          </a:xfrm>
          <a:prstGeom prst="rect">
            <a:avLst/>
          </a:prstGeom>
          <a:solidFill>
            <a:srgbClr val="F2F2F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rtlCol="0">
            <a:spAutoFit/>
          </a:bodyPr>
          <a:lstStyle/>
          <a:p>
            <a:pPr algn="ctr"/>
            <a:fld id="{2133CD56-1D5D-4F4D-ADB2-9BEB6596136F}" type="slidenum">
              <a:rPr lang="en-US" altLang="zh-TW" sz="1200" smtClean="0">
                <a:latin typeface="Times New Roman" panose="02020603050405020304" pitchFamily="18" charset="0"/>
                <a:ea typeface="微軟正黑體" panose="020B0604030504040204" pitchFamily="34" charset="-120"/>
                <a:cs typeface="Times New Roman" panose="02020603050405020304" pitchFamily="18" charset="0"/>
              </a:rPr>
              <a:t>5</a:t>
            </a:fld>
            <a:endParaRPr lang="zh-TW" altLang="en-US" sz="1200"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4" name="五边形 3"/>
          <p:cNvSpPr/>
          <p:nvPr/>
        </p:nvSpPr>
        <p:spPr>
          <a:xfrm>
            <a:off x="0" y="0"/>
            <a:ext cx="3419872" cy="576064"/>
          </a:xfrm>
          <a:prstGeom prst="homePlate">
            <a:avLst/>
          </a:prstGeom>
          <a:solidFill>
            <a:srgbClr val="1954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NIST FIPS 203</a:t>
            </a:r>
            <a:endParaRPr lang="zh-CN" altLang="en-US" b="1"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6" name="文字方塊 5">
            <a:extLst>
              <a:ext uri="{FF2B5EF4-FFF2-40B4-BE49-F238E27FC236}">
                <a16:creationId xmlns:a16="http://schemas.microsoft.com/office/drawing/2014/main" id="{288A8F03-FC88-46DE-A0B5-9785EAEF26A2}"/>
              </a:ext>
            </a:extLst>
          </p:cNvPr>
          <p:cNvSpPr txBox="1"/>
          <p:nvPr/>
        </p:nvSpPr>
        <p:spPr>
          <a:xfrm>
            <a:off x="543496" y="714959"/>
            <a:ext cx="8363006" cy="2871107"/>
          </a:xfrm>
          <a:prstGeom prst="rect">
            <a:avLst/>
          </a:prstGeom>
          <a:noFill/>
        </p:spPr>
        <p:txBody>
          <a:bodyPr wrap="square" rtlCol="0">
            <a:spAutoFit/>
          </a:bodyPr>
          <a:lstStyle/>
          <a:p>
            <a:pPr marL="685800" lvl="1" indent="-228600">
              <a:lnSpc>
                <a:spcPct val="150000"/>
              </a:lnSpc>
              <a:spcBef>
                <a:spcPts val="500"/>
              </a:spcBef>
              <a:buFont typeface="Arial" panose="020B0604020202020204" pitchFamily="34" charset="0"/>
              <a:buChar char="•"/>
            </a:pPr>
            <a:r>
              <a:rPr lang="en-US" altLang="zh-TW" sz="2000" dirty="0">
                <a:latin typeface="Times New Roman" panose="02020603050405020304" pitchFamily="18" charset="0"/>
                <a:cs typeface="Segoe UI" panose="020B0502040204020203" pitchFamily="34" charset="0"/>
              </a:rPr>
              <a:t>This standard specifies the Key Encapsulation Mechanism (KEM) using the Module Learning with Errors (MLWE) problem. ML-KEM is derived from CRYSTALS-KYBER.</a:t>
            </a:r>
          </a:p>
          <a:p>
            <a:pPr marL="685800" lvl="1" indent="-228600">
              <a:lnSpc>
                <a:spcPct val="150000"/>
              </a:lnSpc>
              <a:spcBef>
                <a:spcPts val="500"/>
              </a:spcBef>
              <a:buFont typeface="Arial" panose="020B0604020202020204" pitchFamily="34" charset="0"/>
              <a:buChar char="•"/>
            </a:pPr>
            <a:r>
              <a:rPr lang="en-US" altLang="zh-TW" sz="2000" dirty="0">
                <a:latin typeface="Times New Roman" panose="02020603050405020304" pitchFamily="18" charset="0"/>
                <a:cs typeface="Segoe UI" panose="020B0502040204020203" pitchFamily="34" charset="0"/>
              </a:rPr>
              <a:t>It introduces cryptographic operations using MLWE problems and provides parameter sets for three different security levels: ML-KEM-512, ML-KEM-768, and ML-KEM-1024.</a:t>
            </a:r>
          </a:p>
        </p:txBody>
      </p:sp>
    </p:spTree>
    <p:extLst>
      <p:ext uri="{BB962C8B-B14F-4D97-AF65-F5344CB8AC3E}">
        <p14:creationId xmlns:p14="http://schemas.microsoft.com/office/powerpoint/2010/main" val="12625036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a:extLst>
              <a:ext uri="{FF2B5EF4-FFF2-40B4-BE49-F238E27FC236}">
                <a16:creationId xmlns:a16="http://schemas.microsoft.com/office/drawing/2014/main" id="{444D8C64-AE1C-419D-8EB4-85B9DB1513BD}"/>
              </a:ext>
            </a:extLst>
          </p:cNvPr>
          <p:cNvSpPr/>
          <p:nvPr/>
        </p:nvSpPr>
        <p:spPr>
          <a:xfrm>
            <a:off x="0" y="5593804"/>
            <a:ext cx="10160000" cy="144016"/>
          </a:xfrm>
          <a:prstGeom prst="rect">
            <a:avLst/>
          </a:prstGeom>
          <a:solidFill>
            <a:srgbClr val="1954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4" name="五边形 3"/>
          <p:cNvSpPr/>
          <p:nvPr/>
        </p:nvSpPr>
        <p:spPr>
          <a:xfrm>
            <a:off x="0" y="0"/>
            <a:ext cx="2084411" cy="576064"/>
          </a:xfrm>
          <a:prstGeom prst="homePlate">
            <a:avLst/>
          </a:prstGeom>
          <a:solidFill>
            <a:srgbClr val="1954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SHA3</a:t>
            </a:r>
            <a:r>
              <a:rPr lang="zh-TW" altLang="en-US" b="1" dirty="0">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hardware</a:t>
            </a:r>
            <a:endParaRPr lang="zh-CN" altLang="en-US" b="1"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173" name="流程圖: 人工作業 172">
            <a:extLst>
              <a:ext uri="{FF2B5EF4-FFF2-40B4-BE49-F238E27FC236}">
                <a16:creationId xmlns:a16="http://schemas.microsoft.com/office/drawing/2014/main" id="{A97F6E33-492E-4329-807A-E5D221D82826}"/>
              </a:ext>
            </a:extLst>
          </p:cNvPr>
          <p:cNvSpPr/>
          <p:nvPr/>
        </p:nvSpPr>
        <p:spPr>
          <a:xfrm rot="16200000">
            <a:off x="4625998" y="836552"/>
            <a:ext cx="694661" cy="308663"/>
          </a:xfrm>
          <a:prstGeom prst="flowChartManualOperation">
            <a:avLst/>
          </a:prstGeom>
          <a:noFill/>
          <a:ln w="12700">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endParaRPr lang="zh-TW" altLang="en-US" sz="1100" dirty="0">
              <a:solidFill>
                <a:schemeClr val="tx1"/>
              </a:solidFill>
              <a:latin typeface="Times New Roman" panose="02020603050405020304" pitchFamily="18" charset="0"/>
              <a:cs typeface="Times New Roman" panose="02020603050405020304" pitchFamily="18" charset="0"/>
            </a:endParaRPr>
          </a:p>
        </p:txBody>
      </p:sp>
      <p:sp>
        <p:nvSpPr>
          <p:cNvPr id="109" name="投影片編號版面配置區 108">
            <a:extLst>
              <a:ext uri="{FF2B5EF4-FFF2-40B4-BE49-F238E27FC236}">
                <a16:creationId xmlns:a16="http://schemas.microsoft.com/office/drawing/2014/main" id="{07869FFF-F26E-49B8-BE54-01298AFC9042}"/>
              </a:ext>
            </a:extLst>
          </p:cNvPr>
          <p:cNvSpPr>
            <a:spLocks noGrp="1"/>
          </p:cNvSpPr>
          <p:nvPr>
            <p:ph type="sldNum" sz="quarter" idx="12"/>
          </p:nvPr>
        </p:nvSpPr>
        <p:spPr/>
        <p:txBody>
          <a:bodyPr/>
          <a:lstStyle/>
          <a:p>
            <a:fld id="{64CE74CF-356A-4169-9D6E-C5675D7456C1}" type="slidenum">
              <a:rPr lang="zh-CN" altLang="en-US" smtClean="0"/>
              <a:t>50</a:t>
            </a:fld>
            <a:endParaRPr lang="zh-CN" altLang="en-US"/>
          </a:p>
        </p:txBody>
      </p:sp>
      <p:sp>
        <p:nvSpPr>
          <p:cNvPr id="61" name="矩形 60">
            <a:extLst>
              <a:ext uri="{FF2B5EF4-FFF2-40B4-BE49-F238E27FC236}">
                <a16:creationId xmlns:a16="http://schemas.microsoft.com/office/drawing/2014/main" id="{2C8D27D1-A21A-4FBA-B165-6A4FB221CD40}"/>
              </a:ext>
            </a:extLst>
          </p:cNvPr>
          <p:cNvSpPr/>
          <p:nvPr/>
        </p:nvSpPr>
        <p:spPr>
          <a:xfrm>
            <a:off x="6864352" y="639733"/>
            <a:ext cx="803355" cy="4608509"/>
          </a:xfrm>
          <a:prstGeom prst="rect">
            <a:avLst/>
          </a:prstGeom>
          <a:noFill/>
          <a:ln w="12700">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100" dirty="0">
                <a:solidFill>
                  <a:schemeClr val="tx1"/>
                </a:solidFill>
                <a:latin typeface="Times New Roman" panose="02020603050405020304" pitchFamily="18" charset="0"/>
                <a:cs typeface="Times New Roman" panose="02020603050405020304" pitchFamily="18" charset="0"/>
              </a:rPr>
              <a:t>Round</a:t>
            </a:r>
            <a:endParaRPr lang="zh-TW" altLang="en-US" sz="1100" dirty="0">
              <a:solidFill>
                <a:schemeClr val="tx1"/>
              </a:solidFill>
              <a:latin typeface="Times New Roman" panose="02020603050405020304" pitchFamily="18" charset="0"/>
              <a:cs typeface="Times New Roman" panose="02020603050405020304" pitchFamily="18" charset="0"/>
            </a:endParaRPr>
          </a:p>
        </p:txBody>
      </p:sp>
      <p:sp>
        <p:nvSpPr>
          <p:cNvPr id="62" name="矩形 61">
            <a:extLst>
              <a:ext uri="{FF2B5EF4-FFF2-40B4-BE49-F238E27FC236}">
                <a16:creationId xmlns:a16="http://schemas.microsoft.com/office/drawing/2014/main" id="{5439EA17-FA54-49E0-B682-51C387DF0A94}"/>
              </a:ext>
            </a:extLst>
          </p:cNvPr>
          <p:cNvSpPr/>
          <p:nvPr/>
        </p:nvSpPr>
        <p:spPr>
          <a:xfrm>
            <a:off x="5296744" y="643554"/>
            <a:ext cx="803354" cy="694661"/>
          </a:xfrm>
          <a:prstGeom prst="rect">
            <a:avLst/>
          </a:prstGeom>
          <a:noFill/>
          <a:ln w="12700">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100" dirty="0">
                <a:solidFill>
                  <a:schemeClr val="tx1"/>
                </a:solidFill>
                <a:latin typeface="Times New Roman" panose="02020603050405020304" pitchFamily="18" charset="0"/>
                <a:cs typeface="Times New Roman" panose="02020603050405020304" pitchFamily="18" charset="0"/>
              </a:rPr>
              <a:t>DFF_0</a:t>
            </a:r>
            <a:endParaRPr lang="zh-TW" altLang="en-US" sz="1100" dirty="0">
              <a:solidFill>
                <a:schemeClr val="tx1"/>
              </a:solidFill>
              <a:latin typeface="Times New Roman" panose="02020603050405020304" pitchFamily="18" charset="0"/>
              <a:cs typeface="Times New Roman" panose="02020603050405020304" pitchFamily="18" charset="0"/>
            </a:endParaRPr>
          </a:p>
        </p:txBody>
      </p:sp>
      <p:sp>
        <p:nvSpPr>
          <p:cNvPr id="6" name="等腰三角形 5">
            <a:extLst>
              <a:ext uri="{FF2B5EF4-FFF2-40B4-BE49-F238E27FC236}">
                <a16:creationId xmlns:a16="http://schemas.microsoft.com/office/drawing/2014/main" id="{9268EC26-810F-4844-90B3-B370B8094F67}"/>
              </a:ext>
            </a:extLst>
          </p:cNvPr>
          <p:cNvSpPr/>
          <p:nvPr/>
        </p:nvSpPr>
        <p:spPr>
          <a:xfrm rot="5400000">
            <a:off x="5262366" y="1135289"/>
            <a:ext cx="216024" cy="144016"/>
          </a:xfrm>
          <a:prstGeom prst="triangle">
            <a:avLst/>
          </a:prstGeom>
          <a:noFill/>
          <a:ln w="12700">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100">
              <a:solidFill>
                <a:schemeClr val="tx1"/>
              </a:solidFill>
              <a:latin typeface="Times New Roman" panose="02020603050405020304" pitchFamily="18" charset="0"/>
              <a:cs typeface="Times New Roman" panose="02020603050405020304" pitchFamily="18" charset="0"/>
            </a:endParaRPr>
          </a:p>
        </p:txBody>
      </p:sp>
      <p:cxnSp>
        <p:nvCxnSpPr>
          <p:cNvPr id="84" name="直線單箭頭接點 83">
            <a:extLst>
              <a:ext uri="{FF2B5EF4-FFF2-40B4-BE49-F238E27FC236}">
                <a16:creationId xmlns:a16="http://schemas.microsoft.com/office/drawing/2014/main" id="{8D449F88-13D4-4EB0-ADF2-69F8B8FE8D7C}"/>
              </a:ext>
            </a:extLst>
          </p:cNvPr>
          <p:cNvCxnSpPr>
            <a:cxnSpLocks/>
          </p:cNvCxnSpPr>
          <p:nvPr/>
        </p:nvCxnSpPr>
        <p:spPr>
          <a:xfrm>
            <a:off x="6100098" y="990883"/>
            <a:ext cx="764254" cy="0"/>
          </a:xfrm>
          <a:prstGeom prst="straightConnector1">
            <a:avLst/>
          </a:prstGeom>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cxnSp>
      <p:sp>
        <p:nvSpPr>
          <p:cNvPr id="85" name="流程圖: 人工作業 84">
            <a:extLst>
              <a:ext uri="{FF2B5EF4-FFF2-40B4-BE49-F238E27FC236}">
                <a16:creationId xmlns:a16="http://schemas.microsoft.com/office/drawing/2014/main" id="{19C084DB-FC31-4D51-9311-968B6279DF94}"/>
              </a:ext>
            </a:extLst>
          </p:cNvPr>
          <p:cNvSpPr/>
          <p:nvPr/>
        </p:nvSpPr>
        <p:spPr>
          <a:xfrm rot="16200000">
            <a:off x="4625998" y="1616708"/>
            <a:ext cx="694661" cy="308663"/>
          </a:xfrm>
          <a:prstGeom prst="flowChartManualOperation">
            <a:avLst/>
          </a:prstGeom>
          <a:noFill/>
          <a:ln w="12700">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endParaRPr lang="zh-TW" altLang="en-US" sz="1100" dirty="0">
              <a:solidFill>
                <a:schemeClr val="tx1"/>
              </a:solidFill>
              <a:latin typeface="Times New Roman" panose="02020603050405020304" pitchFamily="18" charset="0"/>
              <a:cs typeface="Times New Roman" panose="02020603050405020304" pitchFamily="18" charset="0"/>
            </a:endParaRPr>
          </a:p>
        </p:txBody>
      </p:sp>
      <p:sp>
        <p:nvSpPr>
          <p:cNvPr id="88" name="矩形 87">
            <a:extLst>
              <a:ext uri="{FF2B5EF4-FFF2-40B4-BE49-F238E27FC236}">
                <a16:creationId xmlns:a16="http://schemas.microsoft.com/office/drawing/2014/main" id="{CE7B6116-B8DD-4F99-8A47-FAB0A3E098E7}"/>
              </a:ext>
            </a:extLst>
          </p:cNvPr>
          <p:cNvSpPr/>
          <p:nvPr/>
        </p:nvSpPr>
        <p:spPr>
          <a:xfrm>
            <a:off x="5296744" y="1423710"/>
            <a:ext cx="803354" cy="694661"/>
          </a:xfrm>
          <a:prstGeom prst="rect">
            <a:avLst/>
          </a:prstGeom>
          <a:noFill/>
          <a:ln w="12700">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100" dirty="0">
                <a:solidFill>
                  <a:schemeClr val="tx1"/>
                </a:solidFill>
                <a:latin typeface="Times New Roman" panose="02020603050405020304" pitchFamily="18" charset="0"/>
                <a:cs typeface="Times New Roman" panose="02020603050405020304" pitchFamily="18" charset="0"/>
              </a:rPr>
              <a:t>DFF_1</a:t>
            </a:r>
            <a:endParaRPr lang="zh-TW" altLang="en-US" sz="1100" dirty="0">
              <a:solidFill>
                <a:schemeClr val="tx1"/>
              </a:solidFill>
              <a:latin typeface="Times New Roman" panose="02020603050405020304" pitchFamily="18" charset="0"/>
              <a:cs typeface="Times New Roman" panose="02020603050405020304" pitchFamily="18" charset="0"/>
            </a:endParaRPr>
          </a:p>
        </p:txBody>
      </p:sp>
      <p:sp>
        <p:nvSpPr>
          <p:cNvPr id="89" name="等腰三角形 88">
            <a:extLst>
              <a:ext uri="{FF2B5EF4-FFF2-40B4-BE49-F238E27FC236}">
                <a16:creationId xmlns:a16="http://schemas.microsoft.com/office/drawing/2014/main" id="{439F836C-DC33-4B20-ABF3-C1BE30388F3F}"/>
              </a:ext>
            </a:extLst>
          </p:cNvPr>
          <p:cNvSpPr/>
          <p:nvPr/>
        </p:nvSpPr>
        <p:spPr>
          <a:xfrm rot="5400000">
            <a:off x="5262366" y="1915445"/>
            <a:ext cx="216024" cy="144016"/>
          </a:xfrm>
          <a:prstGeom prst="triangle">
            <a:avLst/>
          </a:prstGeom>
          <a:noFill/>
          <a:ln w="12700">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100">
              <a:solidFill>
                <a:schemeClr val="tx1"/>
              </a:solidFill>
              <a:latin typeface="Times New Roman" panose="02020603050405020304" pitchFamily="18" charset="0"/>
              <a:cs typeface="Times New Roman" panose="02020603050405020304" pitchFamily="18" charset="0"/>
            </a:endParaRPr>
          </a:p>
        </p:txBody>
      </p:sp>
      <p:cxnSp>
        <p:nvCxnSpPr>
          <p:cNvPr id="90" name="直線單箭頭接點 89">
            <a:extLst>
              <a:ext uri="{FF2B5EF4-FFF2-40B4-BE49-F238E27FC236}">
                <a16:creationId xmlns:a16="http://schemas.microsoft.com/office/drawing/2014/main" id="{61DEF7FE-EEA6-4243-9F82-823A3D0F509F}"/>
              </a:ext>
            </a:extLst>
          </p:cNvPr>
          <p:cNvCxnSpPr>
            <a:cxnSpLocks/>
          </p:cNvCxnSpPr>
          <p:nvPr/>
        </p:nvCxnSpPr>
        <p:spPr>
          <a:xfrm>
            <a:off x="6100098" y="1771039"/>
            <a:ext cx="764254" cy="0"/>
          </a:xfrm>
          <a:prstGeom prst="straightConnector1">
            <a:avLst/>
          </a:prstGeom>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cxnSp>
      <p:sp>
        <p:nvSpPr>
          <p:cNvPr id="91" name="流程圖: 人工作業 90">
            <a:extLst>
              <a:ext uri="{FF2B5EF4-FFF2-40B4-BE49-F238E27FC236}">
                <a16:creationId xmlns:a16="http://schemas.microsoft.com/office/drawing/2014/main" id="{4819A532-E5AD-47C0-9DF9-75BC7516D814}"/>
              </a:ext>
            </a:extLst>
          </p:cNvPr>
          <p:cNvSpPr/>
          <p:nvPr/>
        </p:nvSpPr>
        <p:spPr>
          <a:xfrm rot="16200000">
            <a:off x="4500968" y="2778045"/>
            <a:ext cx="942165" cy="308663"/>
          </a:xfrm>
          <a:prstGeom prst="flowChartManualOperation">
            <a:avLst/>
          </a:prstGeom>
          <a:noFill/>
          <a:ln w="12700">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endParaRPr lang="zh-TW" altLang="en-US" sz="1100" dirty="0">
              <a:solidFill>
                <a:schemeClr val="tx1"/>
              </a:solidFill>
              <a:latin typeface="Times New Roman" panose="02020603050405020304" pitchFamily="18" charset="0"/>
              <a:cs typeface="Times New Roman" panose="02020603050405020304" pitchFamily="18" charset="0"/>
            </a:endParaRPr>
          </a:p>
        </p:txBody>
      </p:sp>
      <p:cxnSp>
        <p:nvCxnSpPr>
          <p:cNvPr id="93" name="直線單箭頭接點 92">
            <a:extLst>
              <a:ext uri="{FF2B5EF4-FFF2-40B4-BE49-F238E27FC236}">
                <a16:creationId xmlns:a16="http://schemas.microsoft.com/office/drawing/2014/main" id="{F687E8BB-348F-47B1-AFAC-F2D07E89FDA9}"/>
              </a:ext>
            </a:extLst>
          </p:cNvPr>
          <p:cNvCxnSpPr>
            <a:cxnSpLocks/>
          </p:cNvCxnSpPr>
          <p:nvPr/>
        </p:nvCxnSpPr>
        <p:spPr>
          <a:xfrm>
            <a:off x="5129824" y="2864416"/>
            <a:ext cx="165642" cy="29"/>
          </a:xfrm>
          <a:prstGeom prst="straightConnector1">
            <a:avLst/>
          </a:prstGeom>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cxnSp>
      <p:sp>
        <p:nvSpPr>
          <p:cNvPr id="95" name="矩形 94">
            <a:extLst>
              <a:ext uri="{FF2B5EF4-FFF2-40B4-BE49-F238E27FC236}">
                <a16:creationId xmlns:a16="http://schemas.microsoft.com/office/drawing/2014/main" id="{1E1181B7-66C9-4A2A-985F-6DCEDFFAA510}"/>
              </a:ext>
            </a:extLst>
          </p:cNvPr>
          <p:cNvSpPr/>
          <p:nvPr/>
        </p:nvSpPr>
        <p:spPr>
          <a:xfrm>
            <a:off x="5285495" y="2605259"/>
            <a:ext cx="803354" cy="687830"/>
          </a:xfrm>
          <a:prstGeom prst="rect">
            <a:avLst/>
          </a:prstGeom>
          <a:noFill/>
          <a:ln w="12700">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100" dirty="0">
                <a:solidFill>
                  <a:schemeClr val="tx1"/>
                </a:solidFill>
                <a:latin typeface="Times New Roman" panose="02020603050405020304" pitchFamily="18" charset="0"/>
                <a:cs typeface="Times New Roman" panose="02020603050405020304" pitchFamily="18" charset="0"/>
              </a:rPr>
              <a:t>DFF_1087</a:t>
            </a:r>
            <a:endParaRPr lang="zh-TW" altLang="en-US" sz="1100" dirty="0">
              <a:solidFill>
                <a:schemeClr val="tx1"/>
              </a:solidFill>
              <a:latin typeface="Times New Roman" panose="02020603050405020304" pitchFamily="18" charset="0"/>
              <a:cs typeface="Times New Roman" panose="02020603050405020304" pitchFamily="18" charset="0"/>
            </a:endParaRPr>
          </a:p>
        </p:txBody>
      </p:sp>
      <p:sp>
        <p:nvSpPr>
          <p:cNvPr id="96" name="等腰三角形 95">
            <a:extLst>
              <a:ext uri="{FF2B5EF4-FFF2-40B4-BE49-F238E27FC236}">
                <a16:creationId xmlns:a16="http://schemas.microsoft.com/office/drawing/2014/main" id="{E7559C9A-5A09-468C-9103-ADA1A23D10AB}"/>
              </a:ext>
            </a:extLst>
          </p:cNvPr>
          <p:cNvSpPr/>
          <p:nvPr/>
        </p:nvSpPr>
        <p:spPr>
          <a:xfrm rot="5400000">
            <a:off x="5253673" y="3111088"/>
            <a:ext cx="216024" cy="144016"/>
          </a:xfrm>
          <a:prstGeom prst="triangle">
            <a:avLst/>
          </a:prstGeom>
          <a:noFill/>
          <a:ln w="12700">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100">
              <a:solidFill>
                <a:schemeClr val="tx1"/>
              </a:solidFill>
              <a:latin typeface="Times New Roman" panose="02020603050405020304" pitchFamily="18" charset="0"/>
              <a:cs typeface="Times New Roman" panose="02020603050405020304" pitchFamily="18" charset="0"/>
            </a:endParaRPr>
          </a:p>
        </p:txBody>
      </p:sp>
      <p:cxnSp>
        <p:nvCxnSpPr>
          <p:cNvPr id="97" name="直線單箭頭接點 96">
            <a:extLst>
              <a:ext uri="{FF2B5EF4-FFF2-40B4-BE49-F238E27FC236}">
                <a16:creationId xmlns:a16="http://schemas.microsoft.com/office/drawing/2014/main" id="{6B56C6C4-4A0B-4A22-954D-C537EA59E090}"/>
              </a:ext>
            </a:extLst>
          </p:cNvPr>
          <p:cNvCxnSpPr>
            <a:cxnSpLocks/>
          </p:cNvCxnSpPr>
          <p:nvPr/>
        </p:nvCxnSpPr>
        <p:spPr>
          <a:xfrm>
            <a:off x="6098820" y="2864444"/>
            <a:ext cx="764254" cy="0"/>
          </a:xfrm>
          <a:prstGeom prst="straightConnector1">
            <a:avLst/>
          </a:prstGeom>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直線單箭頭接點 99">
            <a:extLst>
              <a:ext uri="{FF2B5EF4-FFF2-40B4-BE49-F238E27FC236}">
                <a16:creationId xmlns:a16="http://schemas.microsoft.com/office/drawing/2014/main" id="{289776DF-0C66-40AB-9F11-313A099A58FF}"/>
              </a:ext>
            </a:extLst>
          </p:cNvPr>
          <p:cNvCxnSpPr>
            <a:cxnSpLocks/>
          </p:cNvCxnSpPr>
          <p:nvPr/>
        </p:nvCxnSpPr>
        <p:spPr>
          <a:xfrm>
            <a:off x="4439812" y="5009312"/>
            <a:ext cx="372975" cy="0"/>
          </a:xfrm>
          <a:prstGeom prst="straightConnector1">
            <a:avLst/>
          </a:prstGeom>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cxnSp>
      <p:sp>
        <p:nvSpPr>
          <p:cNvPr id="102" name="矩形 101">
            <a:extLst>
              <a:ext uri="{FF2B5EF4-FFF2-40B4-BE49-F238E27FC236}">
                <a16:creationId xmlns:a16="http://schemas.microsoft.com/office/drawing/2014/main" id="{A1C8FC1D-5EE6-4403-83B1-DBCED0E76F17}"/>
              </a:ext>
            </a:extLst>
          </p:cNvPr>
          <p:cNvSpPr/>
          <p:nvPr/>
        </p:nvSpPr>
        <p:spPr>
          <a:xfrm>
            <a:off x="5296744" y="4553581"/>
            <a:ext cx="803354" cy="694661"/>
          </a:xfrm>
          <a:prstGeom prst="rect">
            <a:avLst/>
          </a:prstGeom>
          <a:noFill/>
          <a:ln w="12700">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100" dirty="0">
                <a:solidFill>
                  <a:schemeClr val="tx1"/>
                </a:solidFill>
                <a:latin typeface="Times New Roman" panose="02020603050405020304" pitchFamily="18" charset="0"/>
                <a:cs typeface="Times New Roman" panose="02020603050405020304" pitchFamily="18" charset="0"/>
              </a:rPr>
              <a:t>DFF_1599</a:t>
            </a:r>
            <a:endParaRPr lang="zh-TW" altLang="en-US" sz="1100" dirty="0">
              <a:solidFill>
                <a:schemeClr val="tx1"/>
              </a:solidFill>
              <a:latin typeface="Times New Roman" panose="02020603050405020304" pitchFamily="18" charset="0"/>
              <a:cs typeface="Times New Roman" panose="02020603050405020304" pitchFamily="18" charset="0"/>
            </a:endParaRPr>
          </a:p>
        </p:txBody>
      </p:sp>
      <p:sp>
        <p:nvSpPr>
          <p:cNvPr id="103" name="等腰三角形 102">
            <a:extLst>
              <a:ext uri="{FF2B5EF4-FFF2-40B4-BE49-F238E27FC236}">
                <a16:creationId xmlns:a16="http://schemas.microsoft.com/office/drawing/2014/main" id="{C7545E95-7A3B-4623-A615-8E4913B38E14}"/>
              </a:ext>
            </a:extLst>
          </p:cNvPr>
          <p:cNvSpPr/>
          <p:nvPr/>
        </p:nvSpPr>
        <p:spPr>
          <a:xfrm rot="5400000">
            <a:off x="5262366" y="5045316"/>
            <a:ext cx="216024" cy="144016"/>
          </a:xfrm>
          <a:prstGeom prst="triangle">
            <a:avLst/>
          </a:prstGeom>
          <a:noFill/>
          <a:ln w="12700">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100">
              <a:solidFill>
                <a:schemeClr val="tx1"/>
              </a:solidFill>
              <a:latin typeface="Times New Roman" panose="02020603050405020304" pitchFamily="18" charset="0"/>
              <a:cs typeface="Times New Roman" panose="02020603050405020304" pitchFamily="18" charset="0"/>
            </a:endParaRPr>
          </a:p>
        </p:txBody>
      </p:sp>
      <p:cxnSp>
        <p:nvCxnSpPr>
          <p:cNvPr id="104" name="直線單箭頭接點 103">
            <a:extLst>
              <a:ext uri="{FF2B5EF4-FFF2-40B4-BE49-F238E27FC236}">
                <a16:creationId xmlns:a16="http://schemas.microsoft.com/office/drawing/2014/main" id="{26CCC1FB-8EF9-491C-80CC-AD9C2917FC00}"/>
              </a:ext>
            </a:extLst>
          </p:cNvPr>
          <p:cNvCxnSpPr>
            <a:cxnSpLocks/>
          </p:cNvCxnSpPr>
          <p:nvPr/>
        </p:nvCxnSpPr>
        <p:spPr>
          <a:xfrm>
            <a:off x="6100098" y="4900910"/>
            <a:ext cx="764254" cy="0"/>
          </a:xfrm>
          <a:prstGeom prst="straightConnector1">
            <a:avLst/>
          </a:prstGeom>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cxnSp>
      <p:sp>
        <p:nvSpPr>
          <p:cNvPr id="12" name="橢圓 11">
            <a:extLst>
              <a:ext uri="{FF2B5EF4-FFF2-40B4-BE49-F238E27FC236}">
                <a16:creationId xmlns:a16="http://schemas.microsoft.com/office/drawing/2014/main" id="{4F3B23AC-9758-4D51-B9D6-0365984C1904}"/>
              </a:ext>
            </a:extLst>
          </p:cNvPr>
          <p:cNvSpPr/>
          <p:nvPr/>
        </p:nvSpPr>
        <p:spPr>
          <a:xfrm>
            <a:off x="3522483" y="999773"/>
            <a:ext cx="308663" cy="315536"/>
          </a:xfrm>
          <a:prstGeom prst="ellipse">
            <a:avLst/>
          </a:prstGeom>
          <a:noFill/>
          <a:ln w="12700">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endParaRPr lang="zh-TW" altLang="en-US" sz="1100">
              <a:solidFill>
                <a:schemeClr val="tx1"/>
              </a:solidFill>
              <a:latin typeface="Times New Roman" panose="02020603050405020304" pitchFamily="18" charset="0"/>
              <a:cs typeface="Times New Roman" panose="02020603050405020304" pitchFamily="18" charset="0"/>
            </a:endParaRPr>
          </a:p>
        </p:txBody>
      </p:sp>
      <p:cxnSp>
        <p:nvCxnSpPr>
          <p:cNvPr id="14" name="直線接點 13">
            <a:extLst>
              <a:ext uri="{FF2B5EF4-FFF2-40B4-BE49-F238E27FC236}">
                <a16:creationId xmlns:a16="http://schemas.microsoft.com/office/drawing/2014/main" id="{0CEDDDA9-B752-48B6-A6AC-1D7ABFEDCACA}"/>
              </a:ext>
            </a:extLst>
          </p:cNvPr>
          <p:cNvCxnSpPr>
            <a:stCxn id="12" idx="2"/>
            <a:endCxn id="12" idx="6"/>
          </p:cNvCxnSpPr>
          <p:nvPr/>
        </p:nvCxnSpPr>
        <p:spPr>
          <a:xfrm>
            <a:off x="3522483" y="1157541"/>
            <a:ext cx="308663" cy="0"/>
          </a:xfrm>
          <a:prstGeom prst="line">
            <a:avLst/>
          </a:prstGeom>
          <a:noFill/>
          <a:ln w="12700">
            <a:solidFill>
              <a:srgbClr val="262626"/>
            </a:solidFill>
          </a:ln>
        </p:spPr>
        <p:style>
          <a:lnRef idx="2">
            <a:schemeClr val="accent1">
              <a:shade val="50000"/>
            </a:schemeClr>
          </a:lnRef>
          <a:fillRef idx="1">
            <a:schemeClr val="accent1"/>
          </a:fillRef>
          <a:effectRef idx="0">
            <a:schemeClr val="accent1"/>
          </a:effectRef>
          <a:fontRef idx="minor">
            <a:schemeClr val="lt1"/>
          </a:fontRef>
        </p:style>
      </p:cxnSp>
      <p:cxnSp>
        <p:nvCxnSpPr>
          <p:cNvPr id="17" name="直線接點 16">
            <a:extLst>
              <a:ext uri="{FF2B5EF4-FFF2-40B4-BE49-F238E27FC236}">
                <a16:creationId xmlns:a16="http://schemas.microsoft.com/office/drawing/2014/main" id="{2DA9E299-9DC7-49DF-87B3-6C671261C921}"/>
              </a:ext>
            </a:extLst>
          </p:cNvPr>
          <p:cNvCxnSpPr>
            <a:stCxn id="12" idx="0"/>
            <a:endCxn id="12" idx="4"/>
          </p:cNvCxnSpPr>
          <p:nvPr/>
        </p:nvCxnSpPr>
        <p:spPr>
          <a:xfrm>
            <a:off x="3676815" y="999773"/>
            <a:ext cx="0" cy="315536"/>
          </a:xfrm>
          <a:prstGeom prst="line">
            <a:avLst/>
          </a:prstGeom>
          <a:noFill/>
          <a:ln w="12700">
            <a:solidFill>
              <a:srgbClr val="262626"/>
            </a:solidFill>
          </a:ln>
        </p:spPr>
        <p:style>
          <a:lnRef idx="2">
            <a:schemeClr val="accent1">
              <a:shade val="50000"/>
            </a:schemeClr>
          </a:lnRef>
          <a:fillRef idx="1">
            <a:schemeClr val="accent1"/>
          </a:fillRef>
          <a:effectRef idx="0">
            <a:schemeClr val="accent1"/>
          </a:effectRef>
          <a:fontRef idx="minor">
            <a:schemeClr val="lt1"/>
          </a:fontRef>
        </p:style>
      </p:cxnSp>
      <p:sp>
        <p:nvSpPr>
          <p:cNvPr id="19" name="文字方塊 18">
            <a:extLst>
              <a:ext uri="{FF2B5EF4-FFF2-40B4-BE49-F238E27FC236}">
                <a16:creationId xmlns:a16="http://schemas.microsoft.com/office/drawing/2014/main" id="{FCFDCE4D-2F64-42F0-B163-F16A6EB9A52B}"/>
              </a:ext>
            </a:extLst>
          </p:cNvPr>
          <p:cNvSpPr txBox="1"/>
          <p:nvPr/>
        </p:nvSpPr>
        <p:spPr>
          <a:xfrm>
            <a:off x="1000172" y="1906642"/>
            <a:ext cx="648072" cy="26161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ctr">
              <a:defRPr sz="1100">
                <a:latin typeface="Times New Roman" panose="02020603050405020304" pitchFamily="18" charset="0"/>
                <a:cs typeface="Times New Roman" panose="02020603050405020304" pitchFamily="18"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zh-TW" sz="1400" dirty="0">
                <a:solidFill>
                  <a:srgbClr val="262626"/>
                </a:solidFill>
              </a:rPr>
              <a:t>in</a:t>
            </a:r>
            <a:endParaRPr lang="zh-TW" altLang="en-US" sz="1400" dirty="0">
              <a:solidFill>
                <a:srgbClr val="262626"/>
              </a:solidFill>
            </a:endParaRPr>
          </a:p>
        </p:txBody>
      </p:sp>
      <p:cxnSp>
        <p:nvCxnSpPr>
          <p:cNvPr id="105" name="直線單箭頭接點 104">
            <a:extLst>
              <a:ext uri="{FF2B5EF4-FFF2-40B4-BE49-F238E27FC236}">
                <a16:creationId xmlns:a16="http://schemas.microsoft.com/office/drawing/2014/main" id="{8221C75F-DB39-4AAA-A835-B4B00C015AB5}"/>
              </a:ext>
            </a:extLst>
          </p:cNvPr>
          <p:cNvCxnSpPr>
            <a:cxnSpLocks/>
          </p:cNvCxnSpPr>
          <p:nvPr/>
        </p:nvCxnSpPr>
        <p:spPr>
          <a:xfrm>
            <a:off x="3831146" y="1157541"/>
            <a:ext cx="987851" cy="0"/>
          </a:xfrm>
          <a:prstGeom prst="straightConnector1">
            <a:avLst/>
          </a:prstGeom>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cxnSp>
      <p:sp>
        <p:nvSpPr>
          <p:cNvPr id="106" name="橢圓 105">
            <a:extLst>
              <a:ext uri="{FF2B5EF4-FFF2-40B4-BE49-F238E27FC236}">
                <a16:creationId xmlns:a16="http://schemas.microsoft.com/office/drawing/2014/main" id="{74CA468A-07F9-4421-B7B1-638C65C25707}"/>
              </a:ext>
            </a:extLst>
          </p:cNvPr>
          <p:cNvSpPr/>
          <p:nvPr/>
        </p:nvSpPr>
        <p:spPr>
          <a:xfrm>
            <a:off x="3522483" y="1779929"/>
            <a:ext cx="308663" cy="315536"/>
          </a:xfrm>
          <a:prstGeom prst="ellipse">
            <a:avLst/>
          </a:prstGeom>
          <a:noFill/>
          <a:ln w="12700">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endParaRPr lang="zh-TW" altLang="en-US" sz="1100">
              <a:solidFill>
                <a:schemeClr val="tx1"/>
              </a:solidFill>
              <a:latin typeface="Times New Roman" panose="02020603050405020304" pitchFamily="18" charset="0"/>
              <a:cs typeface="Times New Roman" panose="02020603050405020304" pitchFamily="18" charset="0"/>
            </a:endParaRPr>
          </a:p>
        </p:txBody>
      </p:sp>
      <p:cxnSp>
        <p:nvCxnSpPr>
          <p:cNvPr id="107" name="直線接點 106">
            <a:extLst>
              <a:ext uri="{FF2B5EF4-FFF2-40B4-BE49-F238E27FC236}">
                <a16:creationId xmlns:a16="http://schemas.microsoft.com/office/drawing/2014/main" id="{F24C1AFD-0182-45D3-ABC5-AF2FA3EFB8CF}"/>
              </a:ext>
            </a:extLst>
          </p:cNvPr>
          <p:cNvCxnSpPr>
            <a:stCxn id="106" idx="2"/>
            <a:endCxn id="106" idx="6"/>
          </p:cNvCxnSpPr>
          <p:nvPr/>
        </p:nvCxnSpPr>
        <p:spPr>
          <a:xfrm>
            <a:off x="3522483" y="1937697"/>
            <a:ext cx="308663" cy="0"/>
          </a:xfrm>
          <a:prstGeom prst="line">
            <a:avLst/>
          </a:prstGeom>
          <a:noFill/>
          <a:ln w="12700">
            <a:solidFill>
              <a:srgbClr val="262626"/>
            </a:solidFill>
          </a:ln>
        </p:spPr>
        <p:style>
          <a:lnRef idx="2">
            <a:schemeClr val="accent1">
              <a:shade val="50000"/>
            </a:schemeClr>
          </a:lnRef>
          <a:fillRef idx="1">
            <a:schemeClr val="accent1"/>
          </a:fillRef>
          <a:effectRef idx="0">
            <a:schemeClr val="accent1"/>
          </a:effectRef>
          <a:fontRef idx="minor">
            <a:schemeClr val="lt1"/>
          </a:fontRef>
        </p:style>
      </p:cxnSp>
      <p:cxnSp>
        <p:nvCxnSpPr>
          <p:cNvPr id="108" name="直線接點 107">
            <a:extLst>
              <a:ext uri="{FF2B5EF4-FFF2-40B4-BE49-F238E27FC236}">
                <a16:creationId xmlns:a16="http://schemas.microsoft.com/office/drawing/2014/main" id="{8D4C7ADD-EB54-443A-9B1D-941CB21E5B01}"/>
              </a:ext>
            </a:extLst>
          </p:cNvPr>
          <p:cNvCxnSpPr>
            <a:stCxn id="106" idx="0"/>
            <a:endCxn id="106" idx="4"/>
          </p:cNvCxnSpPr>
          <p:nvPr/>
        </p:nvCxnSpPr>
        <p:spPr>
          <a:xfrm>
            <a:off x="3676815" y="1779929"/>
            <a:ext cx="0" cy="315536"/>
          </a:xfrm>
          <a:prstGeom prst="line">
            <a:avLst/>
          </a:prstGeom>
          <a:noFill/>
          <a:ln w="12700">
            <a:solidFill>
              <a:srgbClr val="262626"/>
            </a:solidFill>
          </a:ln>
        </p:spPr>
        <p:style>
          <a:lnRef idx="2">
            <a:schemeClr val="accent1">
              <a:shade val="50000"/>
            </a:schemeClr>
          </a:lnRef>
          <a:fillRef idx="1">
            <a:schemeClr val="accent1"/>
          </a:fillRef>
          <a:effectRef idx="0">
            <a:schemeClr val="accent1"/>
          </a:effectRef>
          <a:fontRef idx="minor">
            <a:schemeClr val="lt1"/>
          </a:fontRef>
        </p:style>
      </p:cxnSp>
      <p:cxnSp>
        <p:nvCxnSpPr>
          <p:cNvPr id="110" name="直線單箭頭接點 109">
            <a:extLst>
              <a:ext uri="{FF2B5EF4-FFF2-40B4-BE49-F238E27FC236}">
                <a16:creationId xmlns:a16="http://schemas.microsoft.com/office/drawing/2014/main" id="{ABB503DA-E8FC-46C2-B9FD-1D08F4535DBE}"/>
              </a:ext>
            </a:extLst>
          </p:cNvPr>
          <p:cNvCxnSpPr>
            <a:cxnSpLocks/>
          </p:cNvCxnSpPr>
          <p:nvPr/>
        </p:nvCxnSpPr>
        <p:spPr>
          <a:xfrm>
            <a:off x="3831146" y="1937697"/>
            <a:ext cx="987851" cy="0"/>
          </a:xfrm>
          <a:prstGeom prst="straightConnector1">
            <a:avLst/>
          </a:prstGeom>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cxnSp>
      <p:sp>
        <p:nvSpPr>
          <p:cNvPr id="111" name="橢圓 110">
            <a:extLst>
              <a:ext uri="{FF2B5EF4-FFF2-40B4-BE49-F238E27FC236}">
                <a16:creationId xmlns:a16="http://schemas.microsoft.com/office/drawing/2014/main" id="{A5AA92F6-39EC-413C-8663-4569540D68E1}"/>
              </a:ext>
            </a:extLst>
          </p:cNvPr>
          <p:cNvSpPr/>
          <p:nvPr/>
        </p:nvSpPr>
        <p:spPr>
          <a:xfrm>
            <a:off x="3516273" y="2863011"/>
            <a:ext cx="308663" cy="315536"/>
          </a:xfrm>
          <a:prstGeom prst="ellipse">
            <a:avLst/>
          </a:prstGeom>
          <a:noFill/>
          <a:ln w="12700">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endParaRPr lang="zh-TW" altLang="en-US" sz="1100">
              <a:solidFill>
                <a:schemeClr val="tx1"/>
              </a:solidFill>
              <a:latin typeface="Times New Roman" panose="02020603050405020304" pitchFamily="18" charset="0"/>
              <a:cs typeface="Times New Roman" panose="02020603050405020304" pitchFamily="18" charset="0"/>
            </a:endParaRPr>
          </a:p>
        </p:txBody>
      </p:sp>
      <p:cxnSp>
        <p:nvCxnSpPr>
          <p:cNvPr id="112" name="直線接點 111">
            <a:extLst>
              <a:ext uri="{FF2B5EF4-FFF2-40B4-BE49-F238E27FC236}">
                <a16:creationId xmlns:a16="http://schemas.microsoft.com/office/drawing/2014/main" id="{D1FD2C64-684B-4CA8-B70F-971E7E6AE2B5}"/>
              </a:ext>
            </a:extLst>
          </p:cNvPr>
          <p:cNvCxnSpPr>
            <a:stCxn id="111" idx="2"/>
            <a:endCxn id="111" idx="6"/>
          </p:cNvCxnSpPr>
          <p:nvPr/>
        </p:nvCxnSpPr>
        <p:spPr>
          <a:xfrm>
            <a:off x="3516273" y="3020779"/>
            <a:ext cx="308663" cy="0"/>
          </a:xfrm>
          <a:prstGeom prst="line">
            <a:avLst/>
          </a:prstGeom>
          <a:noFill/>
          <a:ln w="12700">
            <a:solidFill>
              <a:srgbClr val="262626"/>
            </a:solidFill>
          </a:ln>
        </p:spPr>
        <p:style>
          <a:lnRef idx="2">
            <a:schemeClr val="accent1">
              <a:shade val="50000"/>
            </a:schemeClr>
          </a:lnRef>
          <a:fillRef idx="1">
            <a:schemeClr val="accent1"/>
          </a:fillRef>
          <a:effectRef idx="0">
            <a:schemeClr val="accent1"/>
          </a:effectRef>
          <a:fontRef idx="minor">
            <a:schemeClr val="lt1"/>
          </a:fontRef>
        </p:style>
      </p:cxnSp>
      <p:cxnSp>
        <p:nvCxnSpPr>
          <p:cNvPr id="113" name="直線接點 112">
            <a:extLst>
              <a:ext uri="{FF2B5EF4-FFF2-40B4-BE49-F238E27FC236}">
                <a16:creationId xmlns:a16="http://schemas.microsoft.com/office/drawing/2014/main" id="{C0FC58B0-CF4A-41BC-9195-4ED7C80C3DE5}"/>
              </a:ext>
            </a:extLst>
          </p:cNvPr>
          <p:cNvCxnSpPr>
            <a:stCxn id="111" idx="0"/>
            <a:endCxn id="111" idx="4"/>
          </p:cNvCxnSpPr>
          <p:nvPr/>
        </p:nvCxnSpPr>
        <p:spPr>
          <a:xfrm>
            <a:off x="3670605" y="2863011"/>
            <a:ext cx="0" cy="315536"/>
          </a:xfrm>
          <a:prstGeom prst="line">
            <a:avLst/>
          </a:prstGeom>
          <a:noFill/>
          <a:ln w="12700">
            <a:solidFill>
              <a:srgbClr val="262626"/>
            </a:solidFill>
          </a:ln>
        </p:spPr>
        <p:style>
          <a:lnRef idx="2">
            <a:schemeClr val="accent1">
              <a:shade val="50000"/>
            </a:schemeClr>
          </a:lnRef>
          <a:fillRef idx="1">
            <a:schemeClr val="accent1"/>
          </a:fillRef>
          <a:effectRef idx="0">
            <a:schemeClr val="accent1"/>
          </a:effectRef>
          <a:fontRef idx="minor">
            <a:schemeClr val="lt1"/>
          </a:fontRef>
        </p:style>
      </p:cxnSp>
      <p:cxnSp>
        <p:nvCxnSpPr>
          <p:cNvPr id="114" name="直線單箭頭接點 113">
            <a:extLst>
              <a:ext uri="{FF2B5EF4-FFF2-40B4-BE49-F238E27FC236}">
                <a16:creationId xmlns:a16="http://schemas.microsoft.com/office/drawing/2014/main" id="{B8B00D90-8B90-4FF4-A9E7-05371DBF3168}"/>
              </a:ext>
            </a:extLst>
          </p:cNvPr>
          <p:cNvCxnSpPr>
            <a:cxnSpLocks/>
          </p:cNvCxnSpPr>
          <p:nvPr/>
        </p:nvCxnSpPr>
        <p:spPr>
          <a:xfrm>
            <a:off x="3824936" y="3020779"/>
            <a:ext cx="987851" cy="0"/>
          </a:xfrm>
          <a:prstGeom prst="straightConnector1">
            <a:avLst/>
          </a:prstGeom>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cxnSp>
      <p:cxnSp>
        <p:nvCxnSpPr>
          <p:cNvPr id="135" name="直線單箭頭接點 134">
            <a:extLst>
              <a:ext uri="{FF2B5EF4-FFF2-40B4-BE49-F238E27FC236}">
                <a16:creationId xmlns:a16="http://schemas.microsoft.com/office/drawing/2014/main" id="{9D846F1E-88AE-4489-A31C-2E5504868089}"/>
              </a:ext>
            </a:extLst>
          </p:cNvPr>
          <p:cNvCxnSpPr>
            <a:cxnSpLocks/>
          </p:cNvCxnSpPr>
          <p:nvPr/>
        </p:nvCxnSpPr>
        <p:spPr>
          <a:xfrm>
            <a:off x="4059903" y="3971724"/>
            <a:ext cx="762520" cy="0"/>
          </a:xfrm>
          <a:prstGeom prst="straightConnector1">
            <a:avLst/>
          </a:prstGeom>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cxnSp>
      <p:sp>
        <p:nvSpPr>
          <p:cNvPr id="136" name="矩形 135">
            <a:extLst>
              <a:ext uri="{FF2B5EF4-FFF2-40B4-BE49-F238E27FC236}">
                <a16:creationId xmlns:a16="http://schemas.microsoft.com/office/drawing/2014/main" id="{5A9E428A-2AE9-453E-A3C4-1ED64DFC9E2E}"/>
              </a:ext>
            </a:extLst>
          </p:cNvPr>
          <p:cNvSpPr/>
          <p:nvPr/>
        </p:nvSpPr>
        <p:spPr>
          <a:xfrm>
            <a:off x="5296744" y="3515993"/>
            <a:ext cx="803354" cy="694661"/>
          </a:xfrm>
          <a:prstGeom prst="rect">
            <a:avLst/>
          </a:prstGeom>
          <a:noFill/>
          <a:ln w="12700">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100" dirty="0">
                <a:solidFill>
                  <a:schemeClr val="tx1"/>
                </a:solidFill>
                <a:latin typeface="Times New Roman" panose="02020603050405020304" pitchFamily="18" charset="0"/>
                <a:cs typeface="Times New Roman" panose="02020603050405020304" pitchFamily="18" charset="0"/>
              </a:rPr>
              <a:t>DFF_1088</a:t>
            </a:r>
            <a:endParaRPr lang="zh-TW" altLang="en-US" sz="1100" dirty="0">
              <a:solidFill>
                <a:schemeClr val="tx1"/>
              </a:solidFill>
              <a:latin typeface="Times New Roman" panose="02020603050405020304" pitchFamily="18" charset="0"/>
              <a:cs typeface="Times New Roman" panose="02020603050405020304" pitchFamily="18" charset="0"/>
            </a:endParaRPr>
          </a:p>
        </p:txBody>
      </p:sp>
      <p:sp>
        <p:nvSpPr>
          <p:cNvPr id="137" name="等腰三角形 136">
            <a:extLst>
              <a:ext uri="{FF2B5EF4-FFF2-40B4-BE49-F238E27FC236}">
                <a16:creationId xmlns:a16="http://schemas.microsoft.com/office/drawing/2014/main" id="{295A0271-6DE4-472F-A947-8192DAA244AC}"/>
              </a:ext>
            </a:extLst>
          </p:cNvPr>
          <p:cNvSpPr/>
          <p:nvPr/>
        </p:nvSpPr>
        <p:spPr>
          <a:xfrm rot="5400000">
            <a:off x="5262366" y="4007728"/>
            <a:ext cx="216024" cy="144016"/>
          </a:xfrm>
          <a:prstGeom prst="triangle">
            <a:avLst/>
          </a:prstGeom>
          <a:noFill/>
          <a:ln w="12700">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100">
              <a:solidFill>
                <a:schemeClr val="tx1"/>
              </a:solidFill>
              <a:latin typeface="Times New Roman" panose="02020603050405020304" pitchFamily="18" charset="0"/>
              <a:cs typeface="Times New Roman" panose="02020603050405020304" pitchFamily="18" charset="0"/>
            </a:endParaRPr>
          </a:p>
        </p:txBody>
      </p:sp>
      <p:cxnSp>
        <p:nvCxnSpPr>
          <p:cNvPr id="138" name="直線單箭頭接點 137">
            <a:extLst>
              <a:ext uri="{FF2B5EF4-FFF2-40B4-BE49-F238E27FC236}">
                <a16:creationId xmlns:a16="http://schemas.microsoft.com/office/drawing/2014/main" id="{2C8BFC6E-C393-41BF-BBD1-E176D03C8F39}"/>
              </a:ext>
            </a:extLst>
          </p:cNvPr>
          <p:cNvCxnSpPr>
            <a:cxnSpLocks/>
          </p:cNvCxnSpPr>
          <p:nvPr/>
        </p:nvCxnSpPr>
        <p:spPr>
          <a:xfrm>
            <a:off x="6100098" y="3863322"/>
            <a:ext cx="764254" cy="0"/>
          </a:xfrm>
          <a:prstGeom prst="straightConnector1">
            <a:avLst/>
          </a:prstGeom>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cxnSp>
      <p:grpSp>
        <p:nvGrpSpPr>
          <p:cNvPr id="21" name="群組 20">
            <a:extLst>
              <a:ext uri="{FF2B5EF4-FFF2-40B4-BE49-F238E27FC236}">
                <a16:creationId xmlns:a16="http://schemas.microsoft.com/office/drawing/2014/main" id="{014D6491-4DBF-41DE-914E-A3C9B84E6E9D}"/>
              </a:ext>
            </a:extLst>
          </p:cNvPr>
          <p:cNvGrpSpPr/>
          <p:nvPr/>
        </p:nvGrpSpPr>
        <p:grpSpPr>
          <a:xfrm>
            <a:off x="4113964" y="3107430"/>
            <a:ext cx="261067" cy="290752"/>
            <a:chOff x="2891587" y="3385999"/>
            <a:chExt cx="261067" cy="290752"/>
          </a:xfrm>
        </p:grpSpPr>
        <p:sp>
          <p:nvSpPr>
            <p:cNvPr id="143" name="等腰三角形 142">
              <a:extLst>
                <a:ext uri="{FF2B5EF4-FFF2-40B4-BE49-F238E27FC236}">
                  <a16:creationId xmlns:a16="http://schemas.microsoft.com/office/drawing/2014/main" id="{E37E6585-0ADB-45E1-BE29-54C0D8DA8F6E}"/>
                </a:ext>
              </a:extLst>
            </p:cNvPr>
            <p:cNvSpPr/>
            <p:nvPr/>
          </p:nvSpPr>
          <p:spPr>
            <a:xfrm rot="5400000">
              <a:off x="2836254" y="3441332"/>
              <a:ext cx="290752" cy="180086"/>
            </a:xfrm>
            <a:prstGeom prst="triangle">
              <a:avLst/>
            </a:prstGeom>
            <a:noFill/>
            <a:ln w="12700">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100">
                <a:solidFill>
                  <a:schemeClr val="tx1"/>
                </a:solidFill>
                <a:latin typeface="Times New Roman" panose="02020603050405020304" pitchFamily="18" charset="0"/>
                <a:cs typeface="Times New Roman" panose="02020603050405020304" pitchFamily="18" charset="0"/>
              </a:endParaRPr>
            </a:p>
          </p:txBody>
        </p:sp>
        <p:sp>
          <p:nvSpPr>
            <p:cNvPr id="144" name="橢圓 143">
              <a:extLst>
                <a:ext uri="{FF2B5EF4-FFF2-40B4-BE49-F238E27FC236}">
                  <a16:creationId xmlns:a16="http://schemas.microsoft.com/office/drawing/2014/main" id="{5691A65A-2DF2-4FAA-B76B-BCB306E29DFB}"/>
                </a:ext>
              </a:extLst>
            </p:cNvPr>
            <p:cNvSpPr/>
            <p:nvPr/>
          </p:nvSpPr>
          <p:spPr>
            <a:xfrm>
              <a:off x="3071673" y="3488358"/>
              <a:ext cx="80981" cy="86033"/>
            </a:xfrm>
            <a:prstGeom prst="ellipse">
              <a:avLst/>
            </a:prstGeom>
            <a:noFill/>
            <a:ln w="12700">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endParaRPr lang="zh-TW" altLang="en-US" sz="1100">
                <a:solidFill>
                  <a:schemeClr val="tx1"/>
                </a:solidFill>
                <a:latin typeface="Times New Roman" panose="02020603050405020304" pitchFamily="18" charset="0"/>
                <a:cs typeface="Times New Roman" panose="02020603050405020304" pitchFamily="18" charset="0"/>
              </a:endParaRPr>
            </a:p>
          </p:txBody>
        </p:sp>
      </p:grpSp>
      <p:cxnSp>
        <p:nvCxnSpPr>
          <p:cNvPr id="145" name="直線單箭頭接點 144">
            <a:extLst>
              <a:ext uri="{FF2B5EF4-FFF2-40B4-BE49-F238E27FC236}">
                <a16:creationId xmlns:a16="http://schemas.microsoft.com/office/drawing/2014/main" id="{943A60EB-550C-48FC-880D-688E6D3E48AE}"/>
              </a:ext>
            </a:extLst>
          </p:cNvPr>
          <p:cNvCxnSpPr>
            <a:cxnSpLocks/>
          </p:cNvCxnSpPr>
          <p:nvPr/>
        </p:nvCxnSpPr>
        <p:spPr>
          <a:xfrm>
            <a:off x="4375031" y="3252805"/>
            <a:ext cx="440557" cy="0"/>
          </a:xfrm>
          <a:prstGeom prst="straightConnector1">
            <a:avLst/>
          </a:prstGeom>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cxnSp>
      <p:cxnSp>
        <p:nvCxnSpPr>
          <p:cNvPr id="146" name="直線單箭頭接點 145">
            <a:extLst>
              <a:ext uri="{FF2B5EF4-FFF2-40B4-BE49-F238E27FC236}">
                <a16:creationId xmlns:a16="http://schemas.microsoft.com/office/drawing/2014/main" id="{5A8D05B3-7DE8-47C4-A34C-BC92A91B981F}"/>
              </a:ext>
            </a:extLst>
          </p:cNvPr>
          <p:cNvCxnSpPr>
            <a:cxnSpLocks/>
          </p:cNvCxnSpPr>
          <p:nvPr/>
        </p:nvCxnSpPr>
        <p:spPr>
          <a:xfrm>
            <a:off x="2632521" y="2578574"/>
            <a:ext cx="2193013" cy="0"/>
          </a:xfrm>
          <a:prstGeom prst="straightConnector1">
            <a:avLst/>
          </a:prstGeom>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cxnSp>
      <p:cxnSp>
        <p:nvCxnSpPr>
          <p:cNvPr id="147" name="直線單箭頭接點 146">
            <a:extLst>
              <a:ext uri="{FF2B5EF4-FFF2-40B4-BE49-F238E27FC236}">
                <a16:creationId xmlns:a16="http://schemas.microsoft.com/office/drawing/2014/main" id="{7AEA37FA-5572-4E07-B757-3852D794D9FB}"/>
              </a:ext>
            </a:extLst>
          </p:cNvPr>
          <p:cNvCxnSpPr>
            <a:cxnSpLocks/>
          </p:cNvCxnSpPr>
          <p:nvPr/>
        </p:nvCxnSpPr>
        <p:spPr>
          <a:xfrm>
            <a:off x="4384930" y="2792408"/>
            <a:ext cx="440557" cy="0"/>
          </a:xfrm>
          <a:prstGeom prst="straightConnector1">
            <a:avLst/>
          </a:prstGeom>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cxnSp>
      <p:cxnSp>
        <p:nvCxnSpPr>
          <p:cNvPr id="148" name="直線接點 147">
            <a:extLst>
              <a:ext uri="{FF2B5EF4-FFF2-40B4-BE49-F238E27FC236}">
                <a16:creationId xmlns:a16="http://schemas.microsoft.com/office/drawing/2014/main" id="{AB01A54D-9E08-4C84-A65D-1F283E07FEFB}"/>
              </a:ext>
            </a:extLst>
          </p:cNvPr>
          <p:cNvCxnSpPr>
            <a:cxnSpLocks/>
          </p:cNvCxnSpPr>
          <p:nvPr/>
        </p:nvCxnSpPr>
        <p:spPr>
          <a:xfrm flipH="1">
            <a:off x="4439812" y="5012531"/>
            <a:ext cx="3601" cy="341975"/>
          </a:xfrm>
          <a:prstGeom prst="line">
            <a:avLst/>
          </a:prstGeom>
          <a:ln w="12700">
            <a:solidFill>
              <a:srgbClr val="262626"/>
            </a:solidFill>
          </a:ln>
        </p:spPr>
        <p:style>
          <a:lnRef idx="1">
            <a:schemeClr val="accent1"/>
          </a:lnRef>
          <a:fillRef idx="0">
            <a:schemeClr val="accent1"/>
          </a:fillRef>
          <a:effectRef idx="0">
            <a:schemeClr val="accent1"/>
          </a:effectRef>
          <a:fontRef idx="minor">
            <a:schemeClr val="tx1"/>
          </a:fontRef>
        </p:style>
      </p:cxnSp>
      <p:cxnSp>
        <p:nvCxnSpPr>
          <p:cNvPr id="33" name="接點: 肘形 32">
            <a:extLst>
              <a:ext uri="{FF2B5EF4-FFF2-40B4-BE49-F238E27FC236}">
                <a16:creationId xmlns:a16="http://schemas.microsoft.com/office/drawing/2014/main" id="{1353A52D-4E55-4095-845A-6C3CE590514D}"/>
              </a:ext>
            </a:extLst>
          </p:cNvPr>
          <p:cNvCxnSpPr>
            <a:cxnSpLocks/>
          </p:cNvCxnSpPr>
          <p:nvPr/>
        </p:nvCxnSpPr>
        <p:spPr>
          <a:xfrm flipV="1">
            <a:off x="4431928" y="5062756"/>
            <a:ext cx="3235779" cy="285966"/>
          </a:xfrm>
          <a:prstGeom prst="bentConnector3">
            <a:avLst>
              <a:gd name="adj1" fmla="val 108137"/>
            </a:avLst>
          </a:prstGeom>
          <a:ln w="12700">
            <a:solidFill>
              <a:srgbClr val="262626"/>
            </a:solidFill>
          </a:ln>
        </p:spPr>
        <p:style>
          <a:lnRef idx="1">
            <a:schemeClr val="accent1"/>
          </a:lnRef>
          <a:fillRef idx="0">
            <a:schemeClr val="accent1"/>
          </a:fillRef>
          <a:effectRef idx="0">
            <a:schemeClr val="accent1"/>
          </a:effectRef>
          <a:fontRef idx="minor">
            <a:schemeClr val="tx1"/>
          </a:fontRef>
        </p:style>
      </p:cxnSp>
      <p:cxnSp>
        <p:nvCxnSpPr>
          <p:cNvPr id="152" name="直線接點 151">
            <a:extLst>
              <a:ext uri="{FF2B5EF4-FFF2-40B4-BE49-F238E27FC236}">
                <a16:creationId xmlns:a16="http://schemas.microsoft.com/office/drawing/2014/main" id="{82251C58-D9B0-4D6A-8201-8C9C9E378BF8}"/>
              </a:ext>
            </a:extLst>
          </p:cNvPr>
          <p:cNvCxnSpPr>
            <a:cxnSpLocks/>
          </p:cNvCxnSpPr>
          <p:nvPr/>
        </p:nvCxnSpPr>
        <p:spPr>
          <a:xfrm flipH="1">
            <a:off x="4060031" y="3971724"/>
            <a:ext cx="5475" cy="1502770"/>
          </a:xfrm>
          <a:prstGeom prst="line">
            <a:avLst/>
          </a:prstGeom>
          <a:ln w="12700">
            <a:solidFill>
              <a:srgbClr val="262626"/>
            </a:solidFill>
          </a:ln>
        </p:spPr>
        <p:style>
          <a:lnRef idx="1">
            <a:schemeClr val="accent1"/>
          </a:lnRef>
          <a:fillRef idx="0">
            <a:schemeClr val="accent1"/>
          </a:fillRef>
          <a:effectRef idx="0">
            <a:schemeClr val="accent1"/>
          </a:effectRef>
          <a:fontRef idx="minor">
            <a:schemeClr val="tx1"/>
          </a:fontRef>
        </p:style>
      </p:cxnSp>
      <p:cxnSp>
        <p:nvCxnSpPr>
          <p:cNvPr id="44" name="接點: 肘形 43">
            <a:extLst>
              <a:ext uri="{FF2B5EF4-FFF2-40B4-BE49-F238E27FC236}">
                <a16:creationId xmlns:a16="http://schemas.microsoft.com/office/drawing/2014/main" id="{6D3757F6-0E86-4C95-A164-6335619B4199}"/>
              </a:ext>
            </a:extLst>
          </p:cNvPr>
          <p:cNvCxnSpPr>
            <a:cxnSpLocks/>
          </p:cNvCxnSpPr>
          <p:nvPr/>
        </p:nvCxnSpPr>
        <p:spPr>
          <a:xfrm flipV="1">
            <a:off x="4059903" y="4900910"/>
            <a:ext cx="3607804" cy="574827"/>
          </a:xfrm>
          <a:prstGeom prst="bentConnector3">
            <a:avLst>
              <a:gd name="adj1" fmla="val 113785"/>
            </a:avLst>
          </a:prstGeom>
          <a:ln w="12700">
            <a:solidFill>
              <a:srgbClr val="262626"/>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61" name="文字方塊 160">
                <a:extLst>
                  <a:ext uri="{FF2B5EF4-FFF2-40B4-BE49-F238E27FC236}">
                    <a16:creationId xmlns:a16="http://schemas.microsoft.com/office/drawing/2014/main" id="{FCF784CC-0870-44F3-B4A8-3A3660B415A0}"/>
                  </a:ext>
                </a:extLst>
              </p:cNvPr>
              <p:cNvSpPr txBox="1"/>
              <p:nvPr/>
            </p:nvSpPr>
            <p:spPr>
              <a:xfrm>
                <a:off x="5295465" y="2186333"/>
                <a:ext cx="803355" cy="464419"/>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ctr">
                  <a:defRPr sz="1100">
                    <a:latin typeface="Times New Roman" panose="02020603050405020304" pitchFamily="18" charset="0"/>
                    <a:cs typeface="Times New Roman" panose="02020603050405020304" pitchFamily="18"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14:m>
                  <m:oMathPara xmlns:m="http://schemas.openxmlformats.org/officeDocument/2006/math">
                    <m:oMathParaPr>
                      <m:jc m:val="centerGroup"/>
                    </m:oMathParaPr>
                    <m:oMath xmlns:m="http://schemas.openxmlformats.org/officeDocument/2006/math">
                      <m:r>
                        <a:rPr lang="en-US" altLang="zh-TW" sz="1800" i="0" dirty="0" smtClean="0">
                          <a:solidFill>
                            <a:srgbClr val="262626"/>
                          </a:solidFill>
                          <a:latin typeface="Cambria Math" panose="02040503050406030204" pitchFamily="18" charset="0"/>
                        </a:rPr>
                        <m:t>⋮</m:t>
                      </m:r>
                    </m:oMath>
                  </m:oMathPara>
                </a14:m>
                <a:endParaRPr lang="zh-TW" altLang="en-US" sz="2000" dirty="0">
                  <a:solidFill>
                    <a:srgbClr val="262626"/>
                  </a:solidFill>
                </a:endParaRPr>
              </a:p>
            </p:txBody>
          </p:sp>
        </mc:Choice>
        <mc:Fallback>
          <p:sp>
            <p:nvSpPr>
              <p:cNvPr id="161" name="文字方塊 160">
                <a:extLst>
                  <a:ext uri="{FF2B5EF4-FFF2-40B4-BE49-F238E27FC236}">
                    <a16:creationId xmlns:a16="http://schemas.microsoft.com/office/drawing/2014/main" id="{FCF784CC-0870-44F3-B4A8-3A3660B415A0}"/>
                  </a:ext>
                </a:extLst>
              </p:cNvPr>
              <p:cNvSpPr txBox="1">
                <a:spLocks noRot="1" noChangeAspect="1" noMove="1" noResize="1" noEditPoints="1" noAdjustHandles="1" noChangeArrowheads="1" noChangeShapeType="1" noTextEdit="1"/>
              </p:cNvSpPr>
              <p:nvPr/>
            </p:nvSpPr>
            <p:spPr>
              <a:xfrm>
                <a:off x="5295465" y="2186333"/>
                <a:ext cx="803355" cy="464419"/>
              </a:xfrm>
              <a:prstGeom prst="rect">
                <a:avLst/>
              </a:prstGeom>
              <a:blipFill>
                <a:blip r:embed="rId3"/>
                <a:stretch>
                  <a:fillRect/>
                </a:stretch>
              </a:blipFill>
              <a:ln w="12700">
                <a:no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62" name="文字方塊 161">
                <a:extLst>
                  <a:ext uri="{FF2B5EF4-FFF2-40B4-BE49-F238E27FC236}">
                    <a16:creationId xmlns:a16="http://schemas.microsoft.com/office/drawing/2014/main" id="{0CA12DC8-DDE5-4B71-A530-3AED20921FDC}"/>
                  </a:ext>
                </a:extLst>
              </p:cNvPr>
              <p:cNvSpPr txBox="1"/>
              <p:nvPr/>
            </p:nvSpPr>
            <p:spPr>
              <a:xfrm>
                <a:off x="5296743" y="4132274"/>
                <a:ext cx="803355" cy="464419"/>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ctr">
                  <a:defRPr sz="1100">
                    <a:latin typeface="Times New Roman" panose="02020603050405020304" pitchFamily="18" charset="0"/>
                    <a:cs typeface="Times New Roman" panose="02020603050405020304" pitchFamily="18"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14:m>
                  <m:oMathPara xmlns:m="http://schemas.openxmlformats.org/officeDocument/2006/math">
                    <m:oMathParaPr>
                      <m:jc m:val="centerGroup"/>
                    </m:oMathParaPr>
                    <m:oMath xmlns:m="http://schemas.openxmlformats.org/officeDocument/2006/math">
                      <m:r>
                        <a:rPr lang="en-US" altLang="zh-TW" sz="1800" i="0" dirty="0" smtClean="0">
                          <a:solidFill>
                            <a:srgbClr val="262626"/>
                          </a:solidFill>
                          <a:latin typeface="Cambria Math" panose="02040503050406030204" pitchFamily="18" charset="0"/>
                        </a:rPr>
                        <m:t>⋮</m:t>
                      </m:r>
                    </m:oMath>
                  </m:oMathPara>
                </a14:m>
                <a:endParaRPr lang="zh-TW" altLang="en-US" sz="1800" dirty="0">
                  <a:solidFill>
                    <a:srgbClr val="262626"/>
                  </a:solidFill>
                </a:endParaRPr>
              </a:p>
            </p:txBody>
          </p:sp>
        </mc:Choice>
        <mc:Fallback xmlns="">
          <p:sp>
            <p:nvSpPr>
              <p:cNvPr id="162" name="文字方塊 161">
                <a:extLst>
                  <a:ext uri="{FF2B5EF4-FFF2-40B4-BE49-F238E27FC236}">
                    <a16:creationId xmlns:a16="http://schemas.microsoft.com/office/drawing/2014/main" id="{0CA12DC8-DDE5-4B71-A530-3AED20921FDC}"/>
                  </a:ext>
                </a:extLst>
              </p:cNvPr>
              <p:cNvSpPr txBox="1">
                <a:spLocks noRot="1" noChangeAspect="1" noMove="1" noResize="1" noEditPoints="1" noAdjustHandles="1" noChangeArrowheads="1" noChangeShapeType="1" noTextEdit="1"/>
              </p:cNvSpPr>
              <p:nvPr/>
            </p:nvSpPr>
            <p:spPr>
              <a:xfrm>
                <a:off x="5296743" y="4132274"/>
                <a:ext cx="803355" cy="464419"/>
              </a:xfrm>
              <a:prstGeom prst="rect">
                <a:avLst/>
              </a:prstGeom>
              <a:blipFill>
                <a:blip r:embed="rId4"/>
                <a:stretch>
                  <a:fillRect/>
                </a:stretch>
              </a:blipFill>
              <a:ln w="12700">
                <a:noFill/>
              </a:ln>
            </p:spPr>
            <p:txBody>
              <a:bodyPr/>
              <a:lstStyle/>
              <a:p>
                <a:r>
                  <a:rPr lang="zh-TW" altLang="en-US">
                    <a:noFill/>
                  </a:rPr>
                  <a:t> </a:t>
                </a:r>
              </a:p>
            </p:txBody>
          </p:sp>
        </mc:Fallback>
      </mc:AlternateContent>
      <p:cxnSp>
        <p:nvCxnSpPr>
          <p:cNvPr id="166" name="直線單箭頭接點 165">
            <a:extLst>
              <a:ext uri="{FF2B5EF4-FFF2-40B4-BE49-F238E27FC236}">
                <a16:creationId xmlns:a16="http://schemas.microsoft.com/office/drawing/2014/main" id="{B9F569DC-E70E-4255-9AD4-7C5BD4249989}"/>
              </a:ext>
            </a:extLst>
          </p:cNvPr>
          <p:cNvCxnSpPr>
            <a:cxnSpLocks/>
          </p:cNvCxnSpPr>
          <p:nvPr/>
        </p:nvCxnSpPr>
        <p:spPr>
          <a:xfrm>
            <a:off x="5129823" y="1757492"/>
            <a:ext cx="165642" cy="29"/>
          </a:xfrm>
          <a:prstGeom prst="straightConnector1">
            <a:avLst/>
          </a:prstGeom>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cxnSp>
      <p:cxnSp>
        <p:nvCxnSpPr>
          <p:cNvPr id="167" name="直線單箭頭接點 166">
            <a:extLst>
              <a:ext uri="{FF2B5EF4-FFF2-40B4-BE49-F238E27FC236}">
                <a16:creationId xmlns:a16="http://schemas.microsoft.com/office/drawing/2014/main" id="{AF1D7484-5314-483E-8420-C450DF318672}"/>
              </a:ext>
            </a:extLst>
          </p:cNvPr>
          <p:cNvCxnSpPr>
            <a:cxnSpLocks/>
          </p:cNvCxnSpPr>
          <p:nvPr/>
        </p:nvCxnSpPr>
        <p:spPr>
          <a:xfrm>
            <a:off x="5126382" y="994040"/>
            <a:ext cx="165642" cy="29"/>
          </a:xfrm>
          <a:prstGeom prst="straightConnector1">
            <a:avLst/>
          </a:prstGeom>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cxnSp>
      <p:cxnSp>
        <p:nvCxnSpPr>
          <p:cNvPr id="168" name="直線接點 167">
            <a:extLst>
              <a:ext uri="{FF2B5EF4-FFF2-40B4-BE49-F238E27FC236}">
                <a16:creationId xmlns:a16="http://schemas.microsoft.com/office/drawing/2014/main" id="{87F29BCA-FC37-4A94-BBAC-D58CA1D266A5}"/>
              </a:ext>
            </a:extLst>
          </p:cNvPr>
          <p:cNvCxnSpPr>
            <a:cxnSpLocks/>
          </p:cNvCxnSpPr>
          <p:nvPr/>
        </p:nvCxnSpPr>
        <p:spPr>
          <a:xfrm flipH="1">
            <a:off x="2875532" y="1606372"/>
            <a:ext cx="1950002" cy="2799"/>
          </a:xfrm>
          <a:prstGeom prst="line">
            <a:avLst/>
          </a:prstGeom>
          <a:ln w="12700">
            <a:solidFill>
              <a:srgbClr val="262626"/>
            </a:solidFill>
          </a:ln>
        </p:spPr>
        <p:style>
          <a:lnRef idx="1">
            <a:schemeClr val="accent1"/>
          </a:lnRef>
          <a:fillRef idx="0">
            <a:schemeClr val="accent1"/>
          </a:fillRef>
          <a:effectRef idx="0">
            <a:schemeClr val="accent1"/>
          </a:effectRef>
          <a:fontRef idx="minor">
            <a:schemeClr val="tx1"/>
          </a:fontRef>
        </p:style>
      </p:cxnSp>
      <p:cxnSp>
        <p:nvCxnSpPr>
          <p:cNvPr id="170" name="直線接點 169">
            <a:extLst>
              <a:ext uri="{FF2B5EF4-FFF2-40B4-BE49-F238E27FC236}">
                <a16:creationId xmlns:a16="http://schemas.microsoft.com/office/drawing/2014/main" id="{3E90138E-8706-4D79-AB1E-D432BB246A68}"/>
              </a:ext>
            </a:extLst>
          </p:cNvPr>
          <p:cNvCxnSpPr>
            <a:cxnSpLocks/>
          </p:cNvCxnSpPr>
          <p:nvPr/>
        </p:nvCxnSpPr>
        <p:spPr>
          <a:xfrm flipH="1">
            <a:off x="3090110" y="814284"/>
            <a:ext cx="1735424" cy="0"/>
          </a:xfrm>
          <a:prstGeom prst="line">
            <a:avLst/>
          </a:prstGeom>
          <a:ln w="12700">
            <a:solidFill>
              <a:srgbClr val="262626"/>
            </a:solidFill>
          </a:ln>
        </p:spPr>
        <p:style>
          <a:lnRef idx="1">
            <a:schemeClr val="accent1"/>
          </a:lnRef>
          <a:fillRef idx="0">
            <a:schemeClr val="accent1"/>
          </a:fillRef>
          <a:effectRef idx="0">
            <a:schemeClr val="accent1"/>
          </a:effectRef>
          <a:fontRef idx="minor">
            <a:schemeClr val="tx1"/>
          </a:fontRef>
        </p:style>
      </p:cxnSp>
      <p:cxnSp>
        <p:nvCxnSpPr>
          <p:cNvPr id="179" name="直線接點 178">
            <a:extLst>
              <a:ext uri="{FF2B5EF4-FFF2-40B4-BE49-F238E27FC236}">
                <a16:creationId xmlns:a16="http://schemas.microsoft.com/office/drawing/2014/main" id="{998CC70B-5BBD-4037-B663-703106002219}"/>
              </a:ext>
            </a:extLst>
          </p:cNvPr>
          <p:cNvCxnSpPr>
            <a:cxnSpLocks/>
          </p:cNvCxnSpPr>
          <p:nvPr/>
        </p:nvCxnSpPr>
        <p:spPr>
          <a:xfrm flipH="1">
            <a:off x="3089472" y="526252"/>
            <a:ext cx="638" cy="291206"/>
          </a:xfrm>
          <a:prstGeom prst="line">
            <a:avLst/>
          </a:prstGeom>
          <a:ln w="12700">
            <a:solidFill>
              <a:srgbClr val="262626"/>
            </a:solidFill>
          </a:ln>
        </p:spPr>
        <p:style>
          <a:lnRef idx="1">
            <a:schemeClr val="accent1"/>
          </a:lnRef>
          <a:fillRef idx="0">
            <a:schemeClr val="accent1"/>
          </a:fillRef>
          <a:effectRef idx="0">
            <a:schemeClr val="accent1"/>
          </a:effectRef>
          <a:fontRef idx="minor">
            <a:schemeClr val="tx1"/>
          </a:fontRef>
        </p:style>
      </p:cxnSp>
      <p:cxnSp>
        <p:nvCxnSpPr>
          <p:cNvPr id="456" name="接點: 肘形 455">
            <a:extLst>
              <a:ext uri="{FF2B5EF4-FFF2-40B4-BE49-F238E27FC236}">
                <a16:creationId xmlns:a16="http://schemas.microsoft.com/office/drawing/2014/main" id="{AABB142E-F2D6-4C4D-8387-D5218CBB2AF3}"/>
              </a:ext>
            </a:extLst>
          </p:cNvPr>
          <p:cNvCxnSpPr/>
          <p:nvPr/>
        </p:nvCxnSpPr>
        <p:spPr>
          <a:xfrm>
            <a:off x="3089472" y="526252"/>
            <a:ext cx="4578235" cy="432048"/>
          </a:xfrm>
          <a:prstGeom prst="bentConnector3">
            <a:avLst>
              <a:gd name="adj1" fmla="val 105480"/>
            </a:avLst>
          </a:prstGeom>
          <a:ln w="12700">
            <a:solidFill>
              <a:srgbClr val="262626"/>
            </a:solidFill>
          </a:ln>
        </p:spPr>
        <p:style>
          <a:lnRef idx="1">
            <a:schemeClr val="accent1"/>
          </a:lnRef>
          <a:fillRef idx="0">
            <a:schemeClr val="accent1"/>
          </a:fillRef>
          <a:effectRef idx="0">
            <a:schemeClr val="accent1"/>
          </a:effectRef>
          <a:fontRef idx="minor">
            <a:schemeClr val="tx1"/>
          </a:fontRef>
        </p:style>
      </p:cxnSp>
      <p:cxnSp>
        <p:nvCxnSpPr>
          <p:cNvPr id="190" name="直線接點 189">
            <a:extLst>
              <a:ext uri="{FF2B5EF4-FFF2-40B4-BE49-F238E27FC236}">
                <a16:creationId xmlns:a16="http://schemas.microsoft.com/office/drawing/2014/main" id="{B3E775E9-82C9-4B17-9248-2CD2EFED5415}"/>
              </a:ext>
            </a:extLst>
          </p:cNvPr>
          <p:cNvCxnSpPr>
            <a:cxnSpLocks/>
            <a:stCxn id="12" idx="1"/>
          </p:cNvCxnSpPr>
          <p:nvPr/>
        </p:nvCxnSpPr>
        <p:spPr>
          <a:xfrm flipH="1">
            <a:off x="3088834" y="1045982"/>
            <a:ext cx="478852" cy="0"/>
          </a:xfrm>
          <a:prstGeom prst="line">
            <a:avLst/>
          </a:prstGeom>
          <a:ln w="12700">
            <a:solidFill>
              <a:srgbClr val="262626"/>
            </a:solidFill>
          </a:ln>
        </p:spPr>
        <p:style>
          <a:lnRef idx="1">
            <a:schemeClr val="accent1"/>
          </a:lnRef>
          <a:fillRef idx="0">
            <a:schemeClr val="accent1"/>
          </a:fillRef>
          <a:effectRef idx="0">
            <a:schemeClr val="accent1"/>
          </a:effectRef>
          <a:fontRef idx="minor">
            <a:schemeClr val="tx1"/>
          </a:fontRef>
        </p:style>
      </p:cxnSp>
      <p:cxnSp>
        <p:nvCxnSpPr>
          <p:cNvPr id="193" name="直線接點 192">
            <a:extLst>
              <a:ext uri="{FF2B5EF4-FFF2-40B4-BE49-F238E27FC236}">
                <a16:creationId xmlns:a16="http://schemas.microsoft.com/office/drawing/2014/main" id="{D1A45BEA-7E34-4E0B-9002-E0AF682B2334}"/>
              </a:ext>
            </a:extLst>
          </p:cNvPr>
          <p:cNvCxnSpPr>
            <a:cxnSpLocks/>
          </p:cNvCxnSpPr>
          <p:nvPr/>
        </p:nvCxnSpPr>
        <p:spPr>
          <a:xfrm flipH="1">
            <a:off x="3088834" y="752192"/>
            <a:ext cx="638" cy="291206"/>
          </a:xfrm>
          <a:prstGeom prst="line">
            <a:avLst/>
          </a:prstGeom>
          <a:ln w="12700">
            <a:solidFill>
              <a:srgbClr val="262626"/>
            </a:solidFill>
          </a:ln>
        </p:spPr>
        <p:style>
          <a:lnRef idx="1">
            <a:schemeClr val="accent1"/>
          </a:lnRef>
          <a:fillRef idx="0">
            <a:schemeClr val="accent1"/>
          </a:fillRef>
          <a:effectRef idx="0">
            <a:schemeClr val="accent1"/>
          </a:effectRef>
          <a:fontRef idx="minor">
            <a:schemeClr val="tx1"/>
          </a:fontRef>
        </p:style>
      </p:cxnSp>
      <p:sp>
        <p:nvSpPr>
          <p:cNvPr id="196" name="橢圓 195">
            <a:extLst>
              <a:ext uri="{FF2B5EF4-FFF2-40B4-BE49-F238E27FC236}">
                <a16:creationId xmlns:a16="http://schemas.microsoft.com/office/drawing/2014/main" id="{A8C80090-6A31-4F0C-8661-A7DBB6060D5B}"/>
              </a:ext>
            </a:extLst>
          </p:cNvPr>
          <p:cNvSpPr/>
          <p:nvPr/>
        </p:nvSpPr>
        <p:spPr>
          <a:xfrm>
            <a:off x="2597595" y="2875878"/>
            <a:ext cx="45719" cy="45719"/>
          </a:xfrm>
          <a:prstGeom prst="ellipse">
            <a:avLst/>
          </a:prstGeom>
          <a:solidFill>
            <a:schemeClr val="tx1"/>
          </a:solidFill>
          <a:ln w="12700">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endParaRPr lang="zh-TW" altLang="en-US" sz="1100">
              <a:solidFill>
                <a:schemeClr val="tx1"/>
              </a:solidFill>
              <a:latin typeface="Times New Roman" panose="02020603050405020304" pitchFamily="18" charset="0"/>
              <a:cs typeface="Times New Roman" panose="02020603050405020304" pitchFamily="18" charset="0"/>
            </a:endParaRPr>
          </a:p>
        </p:txBody>
      </p:sp>
      <p:sp>
        <p:nvSpPr>
          <p:cNvPr id="197" name="橢圓 196">
            <a:extLst>
              <a:ext uri="{FF2B5EF4-FFF2-40B4-BE49-F238E27FC236}">
                <a16:creationId xmlns:a16="http://schemas.microsoft.com/office/drawing/2014/main" id="{4016FB7F-25FC-40A9-8F0C-E02181BEDEE0}"/>
              </a:ext>
            </a:extLst>
          </p:cNvPr>
          <p:cNvSpPr/>
          <p:nvPr/>
        </p:nvSpPr>
        <p:spPr>
          <a:xfrm>
            <a:off x="3065974" y="785843"/>
            <a:ext cx="45719" cy="45719"/>
          </a:xfrm>
          <a:prstGeom prst="ellipse">
            <a:avLst/>
          </a:prstGeom>
          <a:solidFill>
            <a:schemeClr val="tx1"/>
          </a:solidFill>
          <a:ln w="12700">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endParaRPr lang="zh-TW" altLang="en-US" sz="1100">
              <a:solidFill>
                <a:schemeClr val="tx1"/>
              </a:solidFill>
              <a:latin typeface="Times New Roman" panose="02020603050405020304" pitchFamily="18" charset="0"/>
              <a:cs typeface="Times New Roman" panose="02020603050405020304" pitchFamily="18" charset="0"/>
            </a:endParaRPr>
          </a:p>
        </p:txBody>
      </p:sp>
      <p:cxnSp>
        <p:nvCxnSpPr>
          <p:cNvPr id="198" name="直線接點 197">
            <a:extLst>
              <a:ext uri="{FF2B5EF4-FFF2-40B4-BE49-F238E27FC236}">
                <a16:creationId xmlns:a16="http://schemas.microsoft.com/office/drawing/2014/main" id="{AA375991-D56A-446A-93B0-C2DC068A1824}"/>
              </a:ext>
            </a:extLst>
          </p:cNvPr>
          <p:cNvCxnSpPr>
            <a:cxnSpLocks/>
          </p:cNvCxnSpPr>
          <p:nvPr/>
        </p:nvCxnSpPr>
        <p:spPr>
          <a:xfrm flipH="1">
            <a:off x="2880294" y="324760"/>
            <a:ext cx="638" cy="1281755"/>
          </a:xfrm>
          <a:prstGeom prst="line">
            <a:avLst/>
          </a:prstGeom>
          <a:ln w="12700">
            <a:solidFill>
              <a:srgbClr val="262626"/>
            </a:solidFill>
          </a:ln>
        </p:spPr>
        <p:style>
          <a:lnRef idx="1">
            <a:schemeClr val="accent1"/>
          </a:lnRef>
          <a:fillRef idx="0">
            <a:schemeClr val="accent1"/>
          </a:fillRef>
          <a:effectRef idx="0">
            <a:schemeClr val="accent1"/>
          </a:effectRef>
          <a:fontRef idx="minor">
            <a:schemeClr val="tx1"/>
          </a:fontRef>
        </p:style>
      </p:cxnSp>
      <p:cxnSp>
        <p:nvCxnSpPr>
          <p:cNvPr id="470" name="接點: 肘形 469">
            <a:extLst>
              <a:ext uri="{FF2B5EF4-FFF2-40B4-BE49-F238E27FC236}">
                <a16:creationId xmlns:a16="http://schemas.microsoft.com/office/drawing/2014/main" id="{92D69F73-7EB8-4333-B0EB-E6BA9E81C551}"/>
              </a:ext>
            </a:extLst>
          </p:cNvPr>
          <p:cNvCxnSpPr/>
          <p:nvPr/>
        </p:nvCxnSpPr>
        <p:spPr>
          <a:xfrm>
            <a:off x="2880613" y="324760"/>
            <a:ext cx="4787094" cy="1224136"/>
          </a:xfrm>
          <a:prstGeom prst="bentConnector3">
            <a:avLst>
              <a:gd name="adj1" fmla="val 108995"/>
            </a:avLst>
          </a:prstGeom>
          <a:ln w="12700">
            <a:solidFill>
              <a:srgbClr val="262626"/>
            </a:solidFill>
          </a:ln>
        </p:spPr>
        <p:style>
          <a:lnRef idx="1">
            <a:schemeClr val="accent1"/>
          </a:lnRef>
          <a:fillRef idx="0">
            <a:schemeClr val="accent1"/>
          </a:fillRef>
          <a:effectRef idx="0">
            <a:schemeClr val="accent1"/>
          </a:effectRef>
          <a:fontRef idx="minor">
            <a:schemeClr val="tx1"/>
          </a:fontRef>
        </p:style>
      </p:cxnSp>
      <p:cxnSp>
        <p:nvCxnSpPr>
          <p:cNvPr id="203" name="直線接點 202">
            <a:extLst>
              <a:ext uri="{FF2B5EF4-FFF2-40B4-BE49-F238E27FC236}">
                <a16:creationId xmlns:a16="http://schemas.microsoft.com/office/drawing/2014/main" id="{011BDA89-C8F5-4ED3-B03D-16037A08460A}"/>
              </a:ext>
            </a:extLst>
          </p:cNvPr>
          <p:cNvCxnSpPr>
            <a:cxnSpLocks/>
          </p:cNvCxnSpPr>
          <p:nvPr/>
        </p:nvCxnSpPr>
        <p:spPr>
          <a:xfrm>
            <a:off x="2880613" y="1542026"/>
            <a:ext cx="0" cy="284112"/>
          </a:xfrm>
          <a:prstGeom prst="line">
            <a:avLst/>
          </a:prstGeom>
          <a:ln w="12700">
            <a:solidFill>
              <a:srgbClr val="262626"/>
            </a:solidFill>
          </a:ln>
        </p:spPr>
        <p:style>
          <a:lnRef idx="1">
            <a:schemeClr val="accent1"/>
          </a:lnRef>
          <a:fillRef idx="0">
            <a:schemeClr val="accent1"/>
          </a:fillRef>
          <a:effectRef idx="0">
            <a:schemeClr val="accent1"/>
          </a:effectRef>
          <a:fontRef idx="minor">
            <a:schemeClr val="tx1"/>
          </a:fontRef>
        </p:style>
      </p:cxnSp>
      <p:cxnSp>
        <p:nvCxnSpPr>
          <p:cNvPr id="204" name="直線接點 203">
            <a:extLst>
              <a:ext uri="{FF2B5EF4-FFF2-40B4-BE49-F238E27FC236}">
                <a16:creationId xmlns:a16="http://schemas.microsoft.com/office/drawing/2014/main" id="{DDCE6B5E-6D42-476E-B6A8-B397540A4751}"/>
              </a:ext>
            </a:extLst>
          </p:cNvPr>
          <p:cNvCxnSpPr>
            <a:cxnSpLocks/>
            <a:stCxn id="106" idx="1"/>
          </p:cNvCxnSpPr>
          <p:nvPr/>
        </p:nvCxnSpPr>
        <p:spPr>
          <a:xfrm flipH="1">
            <a:off x="2880613" y="1826138"/>
            <a:ext cx="687073" cy="0"/>
          </a:xfrm>
          <a:prstGeom prst="line">
            <a:avLst/>
          </a:prstGeom>
          <a:ln w="12700">
            <a:solidFill>
              <a:srgbClr val="262626"/>
            </a:solidFill>
          </a:ln>
        </p:spPr>
        <p:style>
          <a:lnRef idx="1">
            <a:schemeClr val="accent1"/>
          </a:lnRef>
          <a:fillRef idx="0">
            <a:schemeClr val="accent1"/>
          </a:fillRef>
          <a:effectRef idx="0">
            <a:schemeClr val="accent1"/>
          </a:effectRef>
          <a:fontRef idx="minor">
            <a:schemeClr val="tx1"/>
          </a:fontRef>
        </p:style>
      </p:cxnSp>
      <p:sp>
        <p:nvSpPr>
          <p:cNvPr id="215" name="橢圓 214">
            <a:extLst>
              <a:ext uri="{FF2B5EF4-FFF2-40B4-BE49-F238E27FC236}">
                <a16:creationId xmlns:a16="http://schemas.microsoft.com/office/drawing/2014/main" id="{3F28DEA4-21D5-4BC5-800B-10B0191200C3}"/>
              </a:ext>
            </a:extLst>
          </p:cNvPr>
          <p:cNvSpPr/>
          <p:nvPr/>
        </p:nvSpPr>
        <p:spPr>
          <a:xfrm>
            <a:off x="2857114" y="1807062"/>
            <a:ext cx="45719" cy="45719"/>
          </a:xfrm>
          <a:prstGeom prst="ellipse">
            <a:avLst/>
          </a:prstGeom>
          <a:solidFill>
            <a:schemeClr val="tx1"/>
          </a:solidFill>
          <a:ln w="12700">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endParaRPr lang="zh-TW" altLang="en-US" sz="1100">
              <a:solidFill>
                <a:schemeClr val="tx1"/>
              </a:solidFill>
              <a:latin typeface="Times New Roman" panose="02020603050405020304" pitchFamily="18" charset="0"/>
              <a:cs typeface="Times New Roman" panose="02020603050405020304" pitchFamily="18" charset="0"/>
            </a:endParaRPr>
          </a:p>
        </p:txBody>
      </p:sp>
      <p:sp>
        <p:nvSpPr>
          <p:cNvPr id="216" name="橢圓 215">
            <a:extLst>
              <a:ext uri="{FF2B5EF4-FFF2-40B4-BE49-F238E27FC236}">
                <a16:creationId xmlns:a16="http://schemas.microsoft.com/office/drawing/2014/main" id="{2ABE4F5B-0A14-46FB-8B89-263E0106B50A}"/>
              </a:ext>
            </a:extLst>
          </p:cNvPr>
          <p:cNvSpPr/>
          <p:nvPr/>
        </p:nvSpPr>
        <p:spPr>
          <a:xfrm>
            <a:off x="2857114" y="1583512"/>
            <a:ext cx="45719" cy="45719"/>
          </a:xfrm>
          <a:prstGeom prst="ellipse">
            <a:avLst/>
          </a:prstGeom>
          <a:solidFill>
            <a:schemeClr val="tx1"/>
          </a:solidFill>
          <a:ln w="12700">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endParaRPr lang="zh-TW" altLang="en-US" sz="1100">
              <a:solidFill>
                <a:schemeClr val="tx1"/>
              </a:solidFill>
              <a:latin typeface="Times New Roman" panose="02020603050405020304" pitchFamily="18" charset="0"/>
              <a:cs typeface="Times New Roman" panose="02020603050405020304" pitchFamily="18" charset="0"/>
            </a:endParaRPr>
          </a:p>
        </p:txBody>
      </p:sp>
      <p:sp>
        <p:nvSpPr>
          <p:cNvPr id="217" name="橢圓 216">
            <a:extLst>
              <a:ext uri="{FF2B5EF4-FFF2-40B4-BE49-F238E27FC236}">
                <a16:creationId xmlns:a16="http://schemas.microsoft.com/office/drawing/2014/main" id="{2BC537A4-31CD-4DE1-B510-5319E127FBC7}"/>
              </a:ext>
            </a:extLst>
          </p:cNvPr>
          <p:cNvSpPr/>
          <p:nvPr/>
        </p:nvSpPr>
        <p:spPr>
          <a:xfrm>
            <a:off x="3065974" y="1020819"/>
            <a:ext cx="45719" cy="45719"/>
          </a:xfrm>
          <a:prstGeom prst="ellipse">
            <a:avLst/>
          </a:prstGeom>
          <a:solidFill>
            <a:schemeClr val="tx1"/>
          </a:solidFill>
          <a:ln w="12700">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endParaRPr lang="zh-TW" altLang="en-US" sz="1100">
              <a:solidFill>
                <a:schemeClr val="tx1"/>
              </a:solidFill>
              <a:latin typeface="Times New Roman" panose="02020603050405020304" pitchFamily="18" charset="0"/>
              <a:cs typeface="Times New Roman" panose="02020603050405020304" pitchFamily="18" charset="0"/>
            </a:endParaRPr>
          </a:p>
        </p:txBody>
      </p:sp>
      <p:cxnSp>
        <p:nvCxnSpPr>
          <p:cNvPr id="218" name="直線接點 217">
            <a:extLst>
              <a:ext uri="{FF2B5EF4-FFF2-40B4-BE49-F238E27FC236}">
                <a16:creationId xmlns:a16="http://schemas.microsoft.com/office/drawing/2014/main" id="{5C75CC8D-5FF7-46D5-AC90-72699A4B5F47}"/>
              </a:ext>
            </a:extLst>
          </p:cNvPr>
          <p:cNvCxnSpPr>
            <a:cxnSpLocks/>
          </p:cNvCxnSpPr>
          <p:nvPr/>
        </p:nvCxnSpPr>
        <p:spPr>
          <a:xfrm flipH="1">
            <a:off x="2622921" y="180744"/>
            <a:ext cx="1" cy="3083107"/>
          </a:xfrm>
          <a:prstGeom prst="line">
            <a:avLst/>
          </a:prstGeom>
          <a:ln w="12700">
            <a:solidFill>
              <a:srgbClr val="262626"/>
            </a:solidFill>
          </a:ln>
        </p:spPr>
        <p:style>
          <a:lnRef idx="1">
            <a:schemeClr val="accent1"/>
          </a:lnRef>
          <a:fillRef idx="0">
            <a:schemeClr val="accent1"/>
          </a:fillRef>
          <a:effectRef idx="0">
            <a:schemeClr val="accent1"/>
          </a:effectRef>
          <a:fontRef idx="minor">
            <a:schemeClr val="tx1"/>
          </a:fontRef>
        </p:style>
      </p:cxnSp>
      <p:cxnSp>
        <p:nvCxnSpPr>
          <p:cNvPr id="492" name="接點: 肘形 491">
            <a:extLst>
              <a:ext uri="{FF2B5EF4-FFF2-40B4-BE49-F238E27FC236}">
                <a16:creationId xmlns:a16="http://schemas.microsoft.com/office/drawing/2014/main" id="{FA54A2B7-B329-4F31-A411-89C60722A0CE}"/>
              </a:ext>
            </a:extLst>
          </p:cNvPr>
          <p:cNvCxnSpPr/>
          <p:nvPr/>
        </p:nvCxnSpPr>
        <p:spPr>
          <a:xfrm>
            <a:off x="2622921" y="180744"/>
            <a:ext cx="5044786" cy="1698697"/>
          </a:xfrm>
          <a:prstGeom prst="bentConnector3">
            <a:avLst>
              <a:gd name="adj1" fmla="val 111929"/>
            </a:avLst>
          </a:prstGeom>
          <a:ln w="12700">
            <a:solidFill>
              <a:srgbClr val="262626"/>
            </a:solidFill>
          </a:ln>
        </p:spPr>
        <p:style>
          <a:lnRef idx="1">
            <a:schemeClr val="accent1"/>
          </a:lnRef>
          <a:fillRef idx="0">
            <a:schemeClr val="accent1"/>
          </a:fillRef>
          <a:effectRef idx="0">
            <a:schemeClr val="accent1"/>
          </a:effectRef>
          <a:fontRef idx="minor">
            <a:schemeClr val="tx1"/>
          </a:fontRef>
        </p:style>
      </p:cxnSp>
      <p:sp>
        <p:nvSpPr>
          <p:cNvPr id="225" name="橢圓 224">
            <a:extLst>
              <a:ext uri="{FF2B5EF4-FFF2-40B4-BE49-F238E27FC236}">
                <a16:creationId xmlns:a16="http://schemas.microsoft.com/office/drawing/2014/main" id="{668933CD-60E2-4010-8B24-F63981FE272D}"/>
              </a:ext>
            </a:extLst>
          </p:cNvPr>
          <p:cNvSpPr/>
          <p:nvPr/>
        </p:nvSpPr>
        <p:spPr>
          <a:xfrm>
            <a:off x="2598959" y="2550400"/>
            <a:ext cx="45719" cy="45719"/>
          </a:xfrm>
          <a:prstGeom prst="ellipse">
            <a:avLst/>
          </a:prstGeom>
          <a:solidFill>
            <a:schemeClr val="tx1"/>
          </a:solidFill>
          <a:ln w="12700">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endParaRPr lang="zh-TW" altLang="en-US" sz="1100">
              <a:solidFill>
                <a:schemeClr val="tx1"/>
              </a:solidFill>
              <a:latin typeface="Times New Roman" panose="02020603050405020304" pitchFamily="18" charset="0"/>
              <a:cs typeface="Times New Roman" panose="02020603050405020304" pitchFamily="18" charset="0"/>
            </a:endParaRPr>
          </a:p>
        </p:txBody>
      </p:sp>
      <p:grpSp>
        <p:nvGrpSpPr>
          <p:cNvPr id="500" name="群組 499">
            <a:extLst>
              <a:ext uri="{FF2B5EF4-FFF2-40B4-BE49-F238E27FC236}">
                <a16:creationId xmlns:a16="http://schemas.microsoft.com/office/drawing/2014/main" id="{0467ECDF-1D9F-40CE-9BC5-5073536BD220}"/>
              </a:ext>
            </a:extLst>
          </p:cNvPr>
          <p:cNvGrpSpPr/>
          <p:nvPr/>
        </p:nvGrpSpPr>
        <p:grpSpPr>
          <a:xfrm>
            <a:off x="7687193" y="1852781"/>
            <a:ext cx="468001" cy="3096761"/>
            <a:chOff x="7688894" y="1861067"/>
            <a:chExt cx="468001" cy="3096761"/>
          </a:xfrm>
        </p:grpSpPr>
        <p:grpSp>
          <p:nvGrpSpPr>
            <p:cNvPr id="499" name="群組 498">
              <a:extLst>
                <a:ext uri="{FF2B5EF4-FFF2-40B4-BE49-F238E27FC236}">
                  <a16:creationId xmlns:a16="http://schemas.microsoft.com/office/drawing/2014/main" id="{813C87DD-86B5-4D8C-A212-64DAB8A1F828}"/>
                </a:ext>
              </a:extLst>
            </p:cNvPr>
            <p:cNvGrpSpPr/>
            <p:nvPr/>
          </p:nvGrpSpPr>
          <p:grpSpPr>
            <a:xfrm>
              <a:off x="7689351" y="1861067"/>
              <a:ext cx="467544" cy="2977343"/>
              <a:chOff x="7689351" y="1861067"/>
              <a:chExt cx="467544" cy="2977343"/>
            </a:xfrm>
          </p:grpSpPr>
          <p:grpSp>
            <p:nvGrpSpPr>
              <p:cNvPr id="497" name="群組 496">
                <a:extLst>
                  <a:ext uri="{FF2B5EF4-FFF2-40B4-BE49-F238E27FC236}">
                    <a16:creationId xmlns:a16="http://schemas.microsoft.com/office/drawing/2014/main" id="{C1A24D5B-A944-4877-9E44-02A49AC15BB7}"/>
                  </a:ext>
                </a:extLst>
              </p:cNvPr>
              <p:cNvGrpSpPr/>
              <p:nvPr/>
            </p:nvGrpSpPr>
            <p:grpSpPr>
              <a:xfrm>
                <a:off x="7689351" y="1861067"/>
                <a:ext cx="467544" cy="2423782"/>
                <a:chOff x="7706115" y="2014176"/>
                <a:chExt cx="467544" cy="2423782"/>
              </a:xfrm>
            </p:grpSpPr>
            <p:grpSp>
              <p:nvGrpSpPr>
                <p:cNvPr id="496" name="群組 495">
                  <a:extLst>
                    <a:ext uri="{FF2B5EF4-FFF2-40B4-BE49-F238E27FC236}">
                      <a16:creationId xmlns:a16="http://schemas.microsoft.com/office/drawing/2014/main" id="{E8F4F93A-E7AF-4527-B576-8130B1B2A6CC}"/>
                    </a:ext>
                  </a:extLst>
                </p:cNvPr>
                <p:cNvGrpSpPr/>
                <p:nvPr/>
              </p:nvGrpSpPr>
              <p:grpSpPr>
                <a:xfrm>
                  <a:off x="7706115" y="2014176"/>
                  <a:ext cx="467544" cy="930660"/>
                  <a:chOff x="7706115" y="2014176"/>
                  <a:chExt cx="467544" cy="930660"/>
                </a:xfrm>
              </p:grpSpPr>
              <p:grpSp>
                <p:nvGrpSpPr>
                  <p:cNvPr id="495" name="群組 494">
                    <a:extLst>
                      <a:ext uri="{FF2B5EF4-FFF2-40B4-BE49-F238E27FC236}">
                        <a16:creationId xmlns:a16="http://schemas.microsoft.com/office/drawing/2014/main" id="{7BF36E78-67AF-408C-88AB-806330AF957A}"/>
                      </a:ext>
                    </a:extLst>
                  </p:cNvPr>
                  <p:cNvGrpSpPr/>
                  <p:nvPr/>
                </p:nvGrpSpPr>
                <p:grpSpPr>
                  <a:xfrm>
                    <a:off x="7706115" y="2014176"/>
                    <a:ext cx="467544" cy="553998"/>
                    <a:chOff x="7625161" y="1950157"/>
                    <a:chExt cx="467544" cy="553998"/>
                  </a:xfrm>
                </p:grpSpPr>
                <mc:AlternateContent xmlns:mc="http://schemas.openxmlformats.org/markup-compatibility/2006" xmlns:a14="http://schemas.microsoft.com/office/drawing/2010/main">
                  <mc:Choice Requires="a14">
                    <p:sp>
                      <p:nvSpPr>
                        <p:cNvPr id="228" name="文字方塊 227">
                          <a:extLst>
                            <a:ext uri="{FF2B5EF4-FFF2-40B4-BE49-F238E27FC236}">
                              <a16:creationId xmlns:a16="http://schemas.microsoft.com/office/drawing/2014/main" id="{F1FE3E36-C57A-4B8B-B2A2-0273169BD5F7}"/>
                            </a:ext>
                          </a:extLst>
                        </p:cNvPr>
                        <p:cNvSpPr txBox="1"/>
                        <p:nvPr/>
                      </p:nvSpPr>
                      <p:spPr>
                        <a:xfrm>
                          <a:off x="7625161" y="1950157"/>
                          <a:ext cx="46754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TW" sz="1800" i="0" dirty="0" smtClean="0">
                                    <a:solidFill>
                                      <a:srgbClr val="262626"/>
                                    </a:solidFill>
                                    <a:latin typeface="Cambria Math" panose="02040503050406030204" pitchFamily="18" charset="0"/>
                                  </a:rPr>
                                  <m:t>⋮</m:t>
                                </m:r>
                              </m:oMath>
                            </m:oMathPara>
                          </a14:m>
                          <a:endParaRPr lang="en-US" altLang="zh-TW" sz="2000" dirty="0">
                            <a:solidFill>
                              <a:srgbClr val="262626"/>
                            </a:solidFill>
                          </a:endParaRPr>
                        </a:p>
                      </p:txBody>
                    </p:sp>
                  </mc:Choice>
                  <mc:Fallback xmlns="">
                    <p:sp>
                      <p:nvSpPr>
                        <p:cNvPr id="228" name="文字方塊 227">
                          <a:extLst>
                            <a:ext uri="{FF2B5EF4-FFF2-40B4-BE49-F238E27FC236}">
                              <a16:creationId xmlns:a16="http://schemas.microsoft.com/office/drawing/2014/main" id="{F1FE3E36-C57A-4B8B-B2A2-0273169BD5F7}"/>
                            </a:ext>
                          </a:extLst>
                        </p:cNvPr>
                        <p:cNvSpPr txBox="1">
                          <a:spLocks noRot="1" noChangeAspect="1" noMove="1" noResize="1" noEditPoints="1" noAdjustHandles="1" noChangeArrowheads="1" noChangeShapeType="1" noTextEdit="1"/>
                        </p:cNvSpPr>
                        <p:nvPr/>
                      </p:nvSpPr>
                      <p:spPr>
                        <a:xfrm>
                          <a:off x="7625161" y="1950157"/>
                          <a:ext cx="467544" cy="369332"/>
                        </a:xfrm>
                        <a:prstGeom prst="rect">
                          <a:avLst/>
                        </a:prstGeom>
                        <a:blipFill>
                          <a:blip r:embed="rId5"/>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29" name="文字方塊 228">
                          <a:extLst>
                            <a:ext uri="{FF2B5EF4-FFF2-40B4-BE49-F238E27FC236}">
                              <a16:creationId xmlns:a16="http://schemas.microsoft.com/office/drawing/2014/main" id="{A323C617-D584-498D-998E-BE305D51E181}"/>
                            </a:ext>
                          </a:extLst>
                        </p:cNvPr>
                        <p:cNvSpPr txBox="1"/>
                        <p:nvPr/>
                      </p:nvSpPr>
                      <p:spPr>
                        <a:xfrm>
                          <a:off x="7625161" y="2134823"/>
                          <a:ext cx="46754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TW" sz="1800" i="0" dirty="0" smtClean="0">
                                    <a:solidFill>
                                      <a:srgbClr val="262626"/>
                                    </a:solidFill>
                                    <a:latin typeface="Cambria Math" panose="02040503050406030204" pitchFamily="18" charset="0"/>
                                  </a:rPr>
                                  <m:t>⋮</m:t>
                                </m:r>
                              </m:oMath>
                            </m:oMathPara>
                          </a14:m>
                          <a:endParaRPr lang="en-US" altLang="zh-TW" sz="2000" dirty="0">
                            <a:solidFill>
                              <a:srgbClr val="262626"/>
                            </a:solidFill>
                          </a:endParaRPr>
                        </a:p>
                      </p:txBody>
                    </p:sp>
                  </mc:Choice>
                  <mc:Fallback xmlns="">
                    <p:sp>
                      <p:nvSpPr>
                        <p:cNvPr id="229" name="文字方塊 228">
                          <a:extLst>
                            <a:ext uri="{FF2B5EF4-FFF2-40B4-BE49-F238E27FC236}">
                              <a16:creationId xmlns:a16="http://schemas.microsoft.com/office/drawing/2014/main" id="{A323C617-D584-498D-998E-BE305D51E181}"/>
                            </a:ext>
                          </a:extLst>
                        </p:cNvPr>
                        <p:cNvSpPr txBox="1">
                          <a:spLocks noRot="1" noChangeAspect="1" noMove="1" noResize="1" noEditPoints="1" noAdjustHandles="1" noChangeArrowheads="1" noChangeShapeType="1" noTextEdit="1"/>
                        </p:cNvSpPr>
                        <p:nvPr/>
                      </p:nvSpPr>
                      <p:spPr>
                        <a:xfrm>
                          <a:off x="7625161" y="2134823"/>
                          <a:ext cx="467544" cy="369332"/>
                        </a:xfrm>
                        <a:prstGeom prst="rect">
                          <a:avLst/>
                        </a:prstGeom>
                        <a:blipFill>
                          <a:blip r:embed="rId6"/>
                          <a:stretch>
                            <a:fillRect/>
                          </a:stretch>
                        </a:blipFill>
                      </p:spPr>
                      <p:txBody>
                        <a:bodyPr/>
                        <a:lstStyle/>
                        <a:p>
                          <a:r>
                            <a:rPr lang="zh-TW" altLang="en-US">
                              <a:noFill/>
                            </a:rPr>
                            <a:t> </a:t>
                          </a:r>
                        </a:p>
                      </p:txBody>
                    </p:sp>
                  </mc:Fallback>
                </mc:AlternateContent>
              </p:grpSp>
              <p:grpSp>
                <p:nvGrpSpPr>
                  <p:cNvPr id="231" name="群組 230">
                    <a:extLst>
                      <a:ext uri="{FF2B5EF4-FFF2-40B4-BE49-F238E27FC236}">
                        <a16:creationId xmlns:a16="http://schemas.microsoft.com/office/drawing/2014/main" id="{610D1D67-B8DC-4175-82C3-0E64E6CEC39E}"/>
                      </a:ext>
                    </a:extLst>
                  </p:cNvPr>
                  <p:cNvGrpSpPr/>
                  <p:nvPr/>
                </p:nvGrpSpPr>
                <p:grpSpPr>
                  <a:xfrm>
                    <a:off x="7706115" y="2390838"/>
                    <a:ext cx="467544" cy="553998"/>
                    <a:chOff x="7625161" y="1950157"/>
                    <a:chExt cx="467544" cy="553998"/>
                  </a:xfrm>
                </p:grpSpPr>
                <mc:AlternateContent xmlns:mc="http://schemas.openxmlformats.org/markup-compatibility/2006" xmlns:a14="http://schemas.microsoft.com/office/drawing/2010/main">
                  <mc:Choice Requires="a14">
                    <p:sp>
                      <p:nvSpPr>
                        <p:cNvPr id="232" name="文字方塊 231">
                          <a:extLst>
                            <a:ext uri="{FF2B5EF4-FFF2-40B4-BE49-F238E27FC236}">
                              <a16:creationId xmlns:a16="http://schemas.microsoft.com/office/drawing/2014/main" id="{A6ABC57B-7315-4654-AB2E-BCCEE6170A4B}"/>
                            </a:ext>
                          </a:extLst>
                        </p:cNvPr>
                        <p:cNvSpPr txBox="1"/>
                        <p:nvPr/>
                      </p:nvSpPr>
                      <p:spPr>
                        <a:xfrm>
                          <a:off x="7625161" y="1950157"/>
                          <a:ext cx="46754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TW" sz="1800" i="0" dirty="0" smtClean="0">
                                    <a:solidFill>
                                      <a:srgbClr val="262626"/>
                                    </a:solidFill>
                                    <a:latin typeface="Cambria Math" panose="02040503050406030204" pitchFamily="18" charset="0"/>
                                  </a:rPr>
                                  <m:t>⋮</m:t>
                                </m:r>
                              </m:oMath>
                            </m:oMathPara>
                          </a14:m>
                          <a:endParaRPr lang="en-US" altLang="zh-TW" sz="2000" dirty="0">
                            <a:solidFill>
                              <a:srgbClr val="262626"/>
                            </a:solidFill>
                          </a:endParaRPr>
                        </a:p>
                      </p:txBody>
                    </p:sp>
                  </mc:Choice>
                  <mc:Fallback xmlns="">
                    <p:sp>
                      <p:nvSpPr>
                        <p:cNvPr id="232" name="文字方塊 231">
                          <a:extLst>
                            <a:ext uri="{FF2B5EF4-FFF2-40B4-BE49-F238E27FC236}">
                              <a16:creationId xmlns:a16="http://schemas.microsoft.com/office/drawing/2014/main" id="{A6ABC57B-7315-4654-AB2E-BCCEE6170A4B}"/>
                            </a:ext>
                          </a:extLst>
                        </p:cNvPr>
                        <p:cNvSpPr txBox="1">
                          <a:spLocks noRot="1" noChangeAspect="1" noMove="1" noResize="1" noEditPoints="1" noAdjustHandles="1" noChangeArrowheads="1" noChangeShapeType="1" noTextEdit="1"/>
                        </p:cNvSpPr>
                        <p:nvPr/>
                      </p:nvSpPr>
                      <p:spPr>
                        <a:xfrm>
                          <a:off x="7625161" y="1950157"/>
                          <a:ext cx="467544" cy="369332"/>
                        </a:xfrm>
                        <a:prstGeom prst="rect">
                          <a:avLst/>
                        </a:prstGeom>
                        <a:blipFill>
                          <a:blip r:embed="rId7"/>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33" name="文字方塊 232">
                          <a:extLst>
                            <a:ext uri="{FF2B5EF4-FFF2-40B4-BE49-F238E27FC236}">
                              <a16:creationId xmlns:a16="http://schemas.microsoft.com/office/drawing/2014/main" id="{80C59527-D25E-4B5A-AF23-2BBA524797E6}"/>
                            </a:ext>
                          </a:extLst>
                        </p:cNvPr>
                        <p:cNvSpPr txBox="1"/>
                        <p:nvPr/>
                      </p:nvSpPr>
                      <p:spPr>
                        <a:xfrm>
                          <a:off x="7625161" y="2134823"/>
                          <a:ext cx="46754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TW" sz="1800" i="0" dirty="0" smtClean="0">
                                    <a:solidFill>
                                      <a:srgbClr val="262626"/>
                                    </a:solidFill>
                                    <a:latin typeface="Cambria Math" panose="02040503050406030204" pitchFamily="18" charset="0"/>
                                  </a:rPr>
                                  <m:t>⋮</m:t>
                                </m:r>
                              </m:oMath>
                            </m:oMathPara>
                          </a14:m>
                          <a:endParaRPr lang="en-US" altLang="zh-TW" sz="2000" dirty="0">
                            <a:solidFill>
                              <a:srgbClr val="262626"/>
                            </a:solidFill>
                          </a:endParaRPr>
                        </a:p>
                      </p:txBody>
                    </p:sp>
                  </mc:Choice>
                  <mc:Fallback xmlns="">
                    <p:sp>
                      <p:nvSpPr>
                        <p:cNvPr id="233" name="文字方塊 232">
                          <a:extLst>
                            <a:ext uri="{FF2B5EF4-FFF2-40B4-BE49-F238E27FC236}">
                              <a16:creationId xmlns:a16="http://schemas.microsoft.com/office/drawing/2014/main" id="{80C59527-D25E-4B5A-AF23-2BBA524797E6}"/>
                            </a:ext>
                          </a:extLst>
                        </p:cNvPr>
                        <p:cNvSpPr txBox="1">
                          <a:spLocks noRot="1" noChangeAspect="1" noMove="1" noResize="1" noEditPoints="1" noAdjustHandles="1" noChangeArrowheads="1" noChangeShapeType="1" noTextEdit="1"/>
                        </p:cNvSpPr>
                        <p:nvPr/>
                      </p:nvSpPr>
                      <p:spPr>
                        <a:xfrm>
                          <a:off x="7625161" y="2134823"/>
                          <a:ext cx="467544" cy="369332"/>
                        </a:xfrm>
                        <a:prstGeom prst="rect">
                          <a:avLst/>
                        </a:prstGeom>
                        <a:blipFill>
                          <a:blip r:embed="rId8"/>
                          <a:stretch>
                            <a:fillRect/>
                          </a:stretch>
                        </a:blipFill>
                      </p:spPr>
                      <p:txBody>
                        <a:bodyPr/>
                        <a:lstStyle/>
                        <a:p>
                          <a:r>
                            <a:rPr lang="zh-TW" altLang="en-US">
                              <a:noFill/>
                            </a:rPr>
                            <a:t> </a:t>
                          </a:r>
                        </a:p>
                      </p:txBody>
                    </p:sp>
                  </mc:Fallback>
                </mc:AlternateContent>
              </p:grpSp>
            </p:grpSp>
            <p:grpSp>
              <p:nvGrpSpPr>
                <p:cNvPr id="235" name="群組 234">
                  <a:extLst>
                    <a:ext uri="{FF2B5EF4-FFF2-40B4-BE49-F238E27FC236}">
                      <a16:creationId xmlns:a16="http://schemas.microsoft.com/office/drawing/2014/main" id="{AB3507ED-EC93-4B61-9D4B-EBEF7EBFB961}"/>
                    </a:ext>
                  </a:extLst>
                </p:cNvPr>
                <p:cNvGrpSpPr/>
                <p:nvPr/>
              </p:nvGrpSpPr>
              <p:grpSpPr>
                <a:xfrm>
                  <a:off x="7706115" y="2767106"/>
                  <a:ext cx="467544" cy="930660"/>
                  <a:chOff x="7706115" y="2014176"/>
                  <a:chExt cx="467544" cy="930660"/>
                </a:xfrm>
              </p:grpSpPr>
              <p:grpSp>
                <p:nvGrpSpPr>
                  <p:cNvPr id="236" name="群組 235">
                    <a:extLst>
                      <a:ext uri="{FF2B5EF4-FFF2-40B4-BE49-F238E27FC236}">
                        <a16:creationId xmlns:a16="http://schemas.microsoft.com/office/drawing/2014/main" id="{D80C8A37-374E-4542-B228-4960BB88B9B9}"/>
                      </a:ext>
                    </a:extLst>
                  </p:cNvPr>
                  <p:cNvGrpSpPr/>
                  <p:nvPr/>
                </p:nvGrpSpPr>
                <p:grpSpPr>
                  <a:xfrm>
                    <a:off x="7706115" y="2014176"/>
                    <a:ext cx="467544" cy="553998"/>
                    <a:chOff x="7625161" y="1950157"/>
                    <a:chExt cx="467544" cy="553998"/>
                  </a:xfrm>
                </p:grpSpPr>
                <mc:AlternateContent xmlns:mc="http://schemas.openxmlformats.org/markup-compatibility/2006" xmlns:a14="http://schemas.microsoft.com/office/drawing/2010/main">
                  <mc:Choice Requires="a14">
                    <p:sp>
                      <p:nvSpPr>
                        <p:cNvPr id="240" name="文字方塊 239">
                          <a:extLst>
                            <a:ext uri="{FF2B5EF4-FFF2-40B4-BE49-F238E27FC236}">
                              <a16:creationId xmlns:a16="http://schemas.microsoft.com/office/drawing/2014/main" id="{105D1CC2-14BC-4381-9643-A8C7B631924C}"/>
                            </a:ext>
                          </a:extLst>
                        </p:cNvPr>
                        <p:cNvSpPr txBox="1"/>
                        <p:nvPr/>
                      </p:nvSpPr>
                      <p:spPr>
                        <a:xfrm>
                          <a:off x="7625161" y="1950157"/>
                          <a:ext cx="46754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TW" sz="1800" i="0" dirty="0" smtClean="0">
                                    <a:solidFill>
                                      <a:srgbClr val="262626"/>
                                    </a:solidFill>
                                    <a:latin typeface="Cambria Math" panose="02040503050406030204" pitchFamily="18" charset="0"/>
                                  </a:rPr>
                                  <m:t>⋮</m:t>
                                </m:r>
                              </m:oMath>
                            </m:oMathPara>
                          </a14:m>
                          <a:endParaRPr lang="en-US" altLang="zh-TW" sz="2000" dirty="0">
                            <a:solidFill>
                              <a:srgbClr val="262626"/>
                            </a:solidFill>
                          </a:endParaRPr>
                        </a:p>
                      </p:txBody>
                    </p:sp>
                  </mc:Choice>
                  <mc:Fallback xmlns="">
                    <p:sp>
                      <p:nvSpPr>
                        <p:cNvPr id="240" name="文字方塊 239">
                          <a:extLst>
                            <a:ext uri="{FF2B5EF4-FFF2-40B4-BE49-F238E27FC236}">
                              <a16:creationId xmlns:a16="http://schemas.microsoft.com/office/drawing/2014/main" id="{105D1CC2-14BC-4381-9643-A8C7B631924C}"/>
                            </a:ext>
                          </a:extLst>
                        </p:cNvPr>
                        <p:cNvSpPr txBox="1">
                          <a:spLocks noRot="1" noChangeAspect="1" noMove="1" noResize="1" noEditPoints="1" noAdjustHandles="1" noChangeArrowheads="1" noChangeShapeType="1" noTextEdit="1"/>
                        </p:cNvSpPr>
                        <p:nvPr/>
                      </p:nvSpPr>
                      <p:spPr>
                        <a:xfrm>
                          <a:off x="7625161" y="1950157"/>
                          <a:ext cx="467544" cy="369332"/>
                        </a:xfrm>
                        <a:prstGeom prst="rect">
                          <a:avLst/>
                        </a:prstGeom>
                        <a:blipFill>
                          <a:blip r:embed="rId9"/>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41" name="文字方塊 240">
                          <a:extLst>
                            <a:ext uri="{FF2B5EF4-FFF2-40B4-BE49-F238E27FC236}">
                              <a16:creationId xmlns:a16="http://schemas.microsoft.com/office/drawing/2014/main" id="{0CFEEA9C-FFD1-4346-8578-770411B1BE10}"/>
                            </a:ext>
                          </a:extLst>
                        </p:cNvPr>
                        <p:cNvSpPr txBox="1"/>
                        <p:nvPr/>
                      </p:nvSpPr>
                      <p:spPr>
                        <a:xfrm>
                          <a:off x="7625161" y="2134823"/>
                          <a:ext cx="46754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TW" sz="1800" i="0" dirty="0" smtClean="0">
                                    <a:solidFill>
                                      <a:srgbClr val="262626"/>
                                    </a:solidFill>
                                    <a:latin typeface="Cambria Math" panose="02040503050406030204" pitchFamily="18" charset="0"/>
                                  </a:rPr>
                                  <m:t>⋮</m:t>
                                </m:r>
                              </m:oMath>
                            </m:oMathPara>
                          </a14:m>
                          <a:endParaRPr lang="en-US" altLang="zh-TW" sz="2000" dirty="0">
                            <a:solidFill>
                              <a:srgbClr val="262626"/>
                            </a:solidFill>
                          </a:endParaRPr>
                        </a:p>
                      </p:txBody>
                    </p:sp>
                  </mc:Choice>
                  <mc:Fallback xmlns="">
                    <p:sp>
                      <p:nvSpPr>
                        <p:cNvPr id="241" name="文字方塊 240">
                          <a:extLst>
                            <a:ext uri="{FF2B5EF4-FFF2-40B4-BE49-F238E27FC236}">
                              <a16:creationId xmlns:a16="http://schemas.microsoft.com/office/drawing/2014/main" id="{0CFEEA9C-FFD1-4346-8578-770411B1BE10}"/>
                            </a:ext>
                          </a:extLst>
                        </p:cNvPr>
                        <p:cNvSpPr txBox="1">
                          <a:spLocks noRot="1" noChangeAspect="1" noMove="1" noResize="1" noEditPoints="1" noAdjustHandles="1" noChangeArrowheads="1" noChangeShapeType="1" noTextEdit="1"/>
                        </p:cNvSpPr>
                        <p:nvPr/>
                      </p:nvSpPr>
                      <p:spPr>
                        <a:xfrm>
                          <a:off x="7625161" y="2134823"/>
                          <a:ext cx="467544" cy="369332"/>
                        </a:xfrm>
                        <a:prstGeom prst="rect">
                          <a:avLst/>
                        </a:prstGeom>
                        <a:blipFill>
                          <a:blip r:embed="rId10"/>
                          <a:stretch>
                            <a:fillRect/>
                          </a:stretch>
                        </a:blipFill>
                      </p:spPr>
                      <p:txBody>
                        <a:bodyPr/>
                        <a:lstStyle/>
                        <a:p>
                          <a:r>
                            <a:rPr lang="zh-TW" altLang="en-US">
                              <a:noFill/>
                            </a:rPr>
                            <a:t> </a:t>
                          </a:r>
                        </a:p>
                      </p:txBody>
                    </p:sp>
                  </mc:Fallback>
                </mc:AlternateContent>
              </p:grpSp>
              <p:grpSp>
                <p:nvGrpSpPr>
                  <p:cNvPr id="237" name="群組 236">
                    <a:extLst>
                      <a:ext uri="{FF2B5EF4-FFF2-40B4-BE49-F238E27FC236}">
                        <a16:creationId xmlns:a16="http://schemas.microsoft.com/office/drawing/2014/main" id="{F79D42AC-012E-4142-97C0-EA6558DD6346}"/>
                      </a:ext>
                    </a:extLst>
                  </p:cNvPr>
                  <p:cNvGrpSpPr/>
                  <p:nvPr/>
                </p:nvGrpSpPr>
                <p:grpSpPr>
                  <a:xfrm>
                    <a:off x="7706115" y="2390838"/>
                    <a:ext cx="467544" cy="553998"/>
                    <a:chOff x="7625161" y="1950157"/>
                    <a:chExt cx="467544" cy="553998"/>
                  </a:xfrm>
                </p:grpSpPr>
                <mc:AlternateContent xmlns:mc="http://schemas.openxmlformats.org/markup-compatibility/2006" xmlns:a14="http://schemas.microsoft.com/office/drawing/2010/main">
                  <mc:Choice Requires="a14">
                    <p:sp>
                      <p:nvSpPr>
                        <p:cNvPr id="238" name="文字方塊 237">
                          <a:extLst>
                            <a:ext uri="{FF2B5EF4-FFF2-40B4-BE49-F238E27FC236}">
                              <a16:creationId xmlns:a16="http://schemas.microsoft.com/office/drawing/2014/main" id="{AD8887DF-C001-41FD-9E2D-C5A76A7AFE46}"/>
                            </a:ext>
                          </a:extLst>
                        </p:cNvPr>
                        <p:cNvSpPr txBox="1"/>
                        <p:nvPr/>
                      </p:nvSpPr>
                      <p:spPr>
                        <a:xfrm>
                          <a:off x="7625161" y="1950157"/>
                          <a:ext cx="46754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TW" sz="1800" i="0" dirty="0" smtClean="0">
                                    <a:solidFill>
                                      <a:srgbClr val="262626"/>
                                    </a:solidFill>
                                    <a:latin typeface="Cambria Math" panose="02040503050406030204" pitchFamily="18" charset="0"/>
                                  </a:rPr>
                                  <m:t>⋮</m:t>
                                </m:r>
                              </m:oMath>
                            </m:oMathPara>
                          </a14:m>
                          <a:endParaRPr lang="en-US" altLang="zh-TW" sz="2000" dirty="0">
                            <a:solidFill>
                              <a:srgbClr val="262626"/>
                            </a:solidFill>
                          </a:endParaRPr>
                        </a:p>
                      </p:txBody>
                    </p:sp>
                  </mc:Choice>
                  <mc:Fallback xmlns="">
                    <p:sp>
                      <p:nvSpPr>
                        <p:cNvPr id="238" name="文字方塊 237">
                          <a:extLst>
                            <a:ext uri="{FF2B5EF4-FFF2-40B4-BE49-F238E27FC236}">
                              <a16:creationId xmlns:a16="http://schemas.microsoft.com/office/drawing/2014/main" id="{AD8887DF-C001-41FD-9E2D-C5A76A7AFE46}"/>
                            </a:ext>
                          </a:extLst>
                        </p:cNvPr>
                        <p:cNvSpPr txBox="1">
                          <a:spLocks noRot="1" noChangeAspect="1" noMove="1" noResize="1" noEditPoints="1" noAdjustHandles="1" noChangeArrowheads="1" noChangeShapeType="1" noTextEdit="1"/>
                        </p:cNvSpPr>
                        <p:nvPr/>
                      </p:nvSpPr>
                      <p:spPr>
                        <a:xfrm>
                          <a:off x="7625161" y="1950157"/>
                          <a:ext cx="467544" cy="369332"/>
                        </a:xfrm>
                        <a:prstGeom prst="rect">
                          <a:avLst/>
                        </a:prstGeom>
                        <a:blipFill>
                          <a:blip r:embed="rId11"/>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39" name="文字方塊 238">
                          <a:extLst>
                            <a:ext uri="{FF2B5EF4-FFF2-40B4-BE49-F238E27FC236}">
                              <a16:creationId xmlns:a16="http://schemas.microsoft.com/office/drawing/2014/main" id="{F6805A82-9A7D-42AF-AFF4-98EF7ED2BA4D}"/>
                            </a:ext>
                          </a:extLst>
                        </p:cNvPr>
                        <p:cNvSpPr txBox="1"/>
                        <p:nvPr/>
                      </p:nvSpPr>
                      <p:spPr>
                        <a:xfrm>
                          <a:off x="7625161" y="2134823"/>
                          <a:ext cx="46754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TW" sz="1800" i="0" dirty="0" smtClean="0">
                                    <a:solidFill>
                                      <a:srgbClr val="262626"/>
                                    </a:solidFill>
                                    <a:latin typeface="Cambria Math" panose="02040503050406030204" pitchFamily="18" charset="0"/>
                                  </a:rPr>
                                  <m:t>⋮</m:t>
                                </m:r>
                              </m:oMath>
                            </m:oMathPara>
                          </a14:m>
                          <a:endParaRPr lang="en-US" altLang="zh-TW" sz="2000" dirty="0">
                            <a:solidFill>
                              <a:srgbClr val="262626"/>
                            </a:solidFill>
                          </a:endParaRPr>
                        </a:p>
                      </p:txBody>
                    </p:sp>
                  </mc:Choice>
                  <mc:Fallback xmlns="">
                    <p:sp>
                      <p:nvSpPr>
                        <p:cNvPr id="239" name="文字方塊 238">
                          <a:extLst>
                            <a:ext uri="{FF2B5EF4-FFF2-40B4-BE49-F238E27FC236}">
                              <a16:creationId xmlns:a16="http://schemas.microsoft.com/office/drawing/2014/main" id="{F6805A82-9A7D-42AF-AFF4-98EF7ED2BA4D}"/>
                            </a:ext>
                          </a:extLst>
                        </p:cNvPr>
                        <p:cNvSpPr txBox="1">
                          <a:spLocks noRot="1" noChangeAspect="1" noMove="1" noResize="1" noEditPoints="1" noAdjustHandles="1" noChangeArrowheads="1" noChangeShapeType="1" noTextEdit="1"/>
                        </p:cNvSpPr>
                        <p:nvPr/>
                      </p:nvSpPr>
                      <p:spPr>
                        <a:xfrm>
                          <a:off x="7625161" y="2134823"/>
                          <a:ext cx="467544" cy="369332"/>
                        </a:xfrm>
                        <a:prstGeom prst="rect">
                          <a:avLst/>
                        </a:prstGeom>
                        <a:blipFill>
                          <a:blip r:embed="rId12"/>
                          <a:stretch>
                            <a:fillRect/>
                          </a:stretch>
                        </a:blipFill>
                      </p:spPr>
                      <p:txBody>
                        <a:bodyPr/>
                        <a:lstStyle/>
                        <a:p>
                          <a:r>
                            <a:rPr lang="zh-TW" altLang="en-US">
                              <a:noFill/>
                            </a:rPr>
                            <a:t> </a:t>
                          </a:r>
                        </a:p>
                      </p:txBody>
                    </p:sp>
                  </mc:Fallback>
                </mc:AlternateContent>
              </p:grpSp>
            </p:grpSp>
            <p:grpSp>
              <p:nvGrpSpPr>
                <p:cNvPr id="242" name="群組 241">
                  <a:extLst>
                    <a:ext uri="{FF2B5EF4-FFF2-40B4-BE49-F238E27FC236}">
                      <a16:creationId xmlns:a16="http://schemas.microsoft.com/office/drawing/2014/main" id="{03AA35C3-6A16-4E4B-B5E9-387FC99AC65A}"/>
                    </a:ext>
                  </a:extLst>
                </p:cNvPr>
                <p:cNvGrpSpPr/>
                <p:nvPr/>
              </p:nvGrpSpPr>
              <p:grpSpPr>
                <a:xfrm>
                  <a:off x="7706115" y="3507298"/>
                  <a:ext cx="467544" cy="930660"/>
                  <a:chOff x="7706115" y="2014176"/>
                  <a:chExt cx="467544" cy="930660"/>
                </a:xfrm>
              </p:grpSpPr>
              <p:grpSp>
                <p:nvGrpSpPr>
                  <p:cNvPr id="243" name="群組 242">
                    <a:extLst>
                      <a:ext uri="{FF2B5EF4-FFF2-40B4-BE49-F238E27FC236}">
                        <a16:creationId xmlns:a16="http://schemas.microsoft.com/office/drawing/2014/main" id="{9B593C02-218B-4C6E-89E9-0DFE8F84C275}"/>
                      </a:ext>
                    </a:extLst>
                  </p:cNvPr>
                  <p:cNvGrpSpPr/>
                  <p:nvPr/>
                </p:nvGrpSpPr>
                <p:grpSpPr>
                  <a:xfrm>
                    <a:off x="7706115" y="2014176"/>
                    <a:ext cx="467544" cy="553998"/>
                    <a:chOff x="7625161" y="1950157"/>
                    <a:chExt cx="467544" cy="553998"/>
                  </a:xfrm>
                </p:grpSpPr>
                <mc:AlternateContent xmlns:mc="http://schemas.openxmlformats.org/markup-compatibility/2006" xmlns:a14="http://schemas.microsoft.com/office/drawing/2010/main">
                  <mc:Choice Requires="a14">
                    <p:sp>
                      <p:nvSpPr>
                        <p:cNvPr id="247" name="文字方塊 246">
                          <a:extLst>
                            <a:ext uri="{FF2B5EF4-FFF2-40B4-BE49-F238E27FC236}">
                              <a16:creationId xmlns:a16="http://schemas.microsoft.com/office/drawing/2014/main" id="{F1D43CB5-F7F0-4F68-93C5-6552ED03F1A7}"/>
                            </a:ext>
                          </a:extLst>
                        </p:cNvPr>
                        <p:cNvSpPr txBox="1"/>
                        <p:nvPr/>
                      </p:nvSpPr>
                      <p:spPr>
                        <a:xfrm>
                          <a:off x="7625161" y="1950157"/>
                          <a:ext cx="46754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TW" sz="1800" i="0" dirty="0" smtClean="0">
                                    <a:solidFill>
                                      <a:srgbClr val="262626"/>
                                    </a:solidFill>
                                    <a:latin typeface="Cambria Math" panose="02040503050406030204" pitchFamily="18" charset="0"/>
                                  </a:rPr>
                                  <m:t>⋮</m:t>
                                </m:r>
                              </m:oMath>
                            </m:oMathPara>
                          </a14:m>
                          <a:endParaRPr lang="en-US" altLang="zh-TW" sz="2000" dirty="0">
                            <a:solidFill>
                              <a:srgbClr val="262626"/>
                            </a:solidFill>
                          </a:endParaRPr>
                        </a:p>
                      </p:txBody>
                    </p:sp>
                  </mc:Choice>
                  <mc:Fallback xmlns="">
                    <p:sp>
                      <p:nvSpPr>
                        <p:cNvPr id="247" name="文字方塊 246">
                          <a:extLst>
                            <a:ext uri="{FF2B5EF4-FFF2-40B4-BE49-F238E27FC236}">
                              <a16:creationId xmlns:a16="http://schemas.microsoft.com/office/drawing/2014/main" id="{F1D43CB5-F7F0-4F68-93C5-6552ED03F1A7}"/>
                            </a:ext>
                          </a:extLst>
                        </p:cNvPr>
                        <p:cNvSpPr txBox="1">
                          <a:spLocks noRot="1" noChangeAspect="1" noMove="1" noResize="1" noEditPoints="1" noAdjustHandles="1" noChangeArrowheads="1" noChangeShapeType="1" noTextEdit="1"/>
                        </p:cNvSpPr>
                        <p:nvPr/>
                      </p:nvSpPr>
                      <p:spPr>
                        <a:xfrm>
                          <a:off x="7625161" y="1950157"/>
                          <a:ext cx="467544" cy="369332"/>
                        </a:xfrm>
                        <a:prstGeom prst="rect">
                          <a:avLst/>
                        </a:prstGeom>
                        <a:blipFill>
                          <a:blip r:embed="rId13"/>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48" name="文字方塊 247">
                          <a:extLst>
                            <a:ext uri="{FF2B5EF4-FFF2-40B4-BE49-F238E27FC236}">
                              <a16:creationId xmlns:a16="http://schemas.microsoft.com/office/drawing/2014/main" id="{38062A6A-769A-4B17-A188-84E825FA02DE}"/>
                            </a:ext>
                          </a:extLst>
                        </p:cNvPr>
                        <p:cNvSpPr txBox="1"/>
                        <p:nvPr/>
                      </p:nvSpPr>
                      <p:spPr>
                        <a:xfrm>
                          <a:off x="7625161" y="2134823"/>
                          <a:ext cx="46754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TW" sz="1800" i="0" dirty="0" smtClean="0">
                                    <a:solidFill>
                                      <a:srgbClr val="262626"/>
                                    </a:solidFill>
                                    <a:latin typeface="Cambria Math" panose="02040503050406030204" pitchFamily="18" charset="0"/>
                                  </a:rPr>
                                  <m:t>⋮</m:t>
                                </m:r>
                              </m:oMath>
                            </m:oMathPara>
                          </a14:m>
                          <a:endParaRPr lang="en-US" altLang="zh-TW" sz="2000" dirty="0">
                            <a:solidFill>
                              <a:srgbClr val="262626"/>
                            </a:solidFill>
                          </a:endParaRPr>
                        </a:p>
                      </p:txBody>
                    </p:sp>
                  </mc:Choice>
                  <mc:Fallback xmlns="">
                    <p:sp>
                      <p:nvSpPr>
                        <p:cNvPr id="248" name="文字方塊 247">
                          <a:extLst>
                            <a:ext uri="{FF2B5EF4-FFF2-40B4-BE49-F238E27FC236}">
                              <a16:creationId xmlns:a16="http://schemas.microsoft.com/office/drawing/2014/main" id="{38062A6A-769A-4B17-A188-84E825FA02DE}"/>
                            </a:ext>
                          </a:extLst>
                        </p:cNvPr>
                        <p:cNvSpPr txBox="1">
                          <a:spLocks noRot="1" noChangeAspect="1" noMove="1" noResize="1" noEditPoints="1" noAdjustHandles="1" noChangeArrowheads="1" noChangeShapeType="1" noTextEdit="1"/>
                        </p:cNvSpPr>
                        <p:nvPr/>
                      </p:nvSpPr>
                      <p:spPr>
                        <a:xfrm>
                          <a:off x="7625161" y="2134823"/>
                          <a:ext cx="467544" cy="369332"/>
                        </a:xfrm>
                        <a:prstGeom prst="rect">
                          <a:avLst/>
                        </a:prstGeom>
                        <a:blipFill>
                          <a:blip r:embed="rId14"/>
                          <a:stretch>
                            <a:fillRect/>
                          </a:stretch>
                        </a:blipFill>
                      </p:spPr>
                      <p:txBody>
                        <a:bodyPr/>
                        <a:lstStyle/>
                        <a:p>
                          <a:r>
                            <a:rPr lang="zh-TW" altLang="en-US">
                              <a:noFill/>
                            </a:rPr>
                            <a:t> </a:t>
                          </a:r>
                        </a:p>
                      </p:txBody>
                    </p:sp>
                  </mc:Fallback>
                </mc:AlternateContent>
              </p:grpSp>
              <p:grpSp>
                <p:nvGrpSpPr>
                  <p:cNvPr id="244" name="群組 243">
                    <a:extLst>
                      <a:ext uri="{FF2B5EF4-FFF2-40B4-BE49-F238E27FC236}">
                        <a16:creationId xmlns:a16="http://schemas.microsoft.com/office/drawing/2014/main" id="{B3F05D87-80E2-474A-92B5-A0E281871042}"/>
                      </a:ext>
                    </a:extLst>
                  </p:cNvPr>
                  <p:cNvGrpSpPr/>
                  <p:nvPr/>
                </p:nvGrpSpPr>
                <p:grpSpPr>
                  <a:xfrm>
                    <a:off x="7706115" y="2390838"/>
                    <a:ext cx="467544" cy="553998"/>
                    <a:chOff x="7625161" y="1950157"/>
                    <a:chExt cx="467544" cy="553998"/>
                  </a:xfrm>
                </p:grpSpPr>
                <mc:AlternateContent xmlns:mc="http://schemas.openxmlformats.org/markup-compatibility/2006" xmlns:a14="http://schemas.microsoft.com/office/drawing/2010/main">
                  <mc:Choice Requires="a14">
                    <p:sp>
                      <p:nvSpPr>
                        <p:cNvPr id="245" name="文字方塊 244">
                          <a:extLst>
                            <a:ext uri="{FF2B5EF4-FFF2-40B4-BE49-F238E27FC236}">
                              <a16:creationId xmlns:a16="http://schemas.microsoft.com/office/drawing/2014/main" id="{8AEB442E-2DDA-4A3D-9F42-F643CB9B3489}"/>
                            </a:ext>
                          </a:extLst>
                        </p:cNvPr>
                        <p:cNvSpPr txBox="1"/>
                        <p:nvPr/>
                      </p:nvSpPr>
                      <p:spPr>
                        <a:xfrm>
                          <a:off x="7625161" y="1950157"/>
                          <a:ext cx="46754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TW" sz="1800" i="0" dirty="0" smtClean="0">
                                    <a:solidFill>
                                      <a:srgbClr val="262626"/>
                                    </a:solidFill>
                                    <a:latin typeface="Cambria Math" panose="02040503050406030204" pitchFamily="18" charset="0"/>
                                  </a:rPr>
                                  <m:t>⋮</m:t>
                                </m:r>
                              </m:oMath>
                            </m:oMathPara>
                          </a14:m>
                          <a:endParaRPr lang="en-US" altLang="zh-TW" sz="2000" dirty="0">
                            <a:solidFill>
                              <a:srgbClr val="262626"/>
                            </a:solidFill>
                          </a:endParaRPr>
                        </a:p>
                      </p:txBody>
                    </p:sp>
                  </mc:Choice>
                  <mc:Fallback xmlns="">
                    <p:sp>
                      <p:nvSpPr>
                        <p:cNvPr id="245" name="文字方塊 244">
                          <a:extLst>
                            <a:ext uri="{FF2B5EF4-FFF2-40B4-BE49-F238E27FC236}">
                              <a16:creationId xmlns:a16="http://schemas.microsoft.com/office/drawing/2014/main" id="{8AEB442E-2DDA-4A3D-9F42-F643CB9B3489}"/>
                            </a:ext>
                          </a:extLst>
                        </p:cNvPr>
                        <p:cNvSpPr txBox="1">
                          <a:spLocks noRot="1" noChangeAspect="1" noMove="1" noResize="1" noEditPoints="1" noAdjustHandles="1" noChangeArrowheads="1" noChangeShapeType="1" noTextEdit="1"/>
                        </p:cNvSpPr>
                        <p:nvPr/>
                      </p:nvSpPr>
                      <p:spPr>
                        <a:xfrm>
                          <a:off x="7625161" y="1950157"/>
                          <a:ext cx="467544" cy="369332"/>
                        </a:xfrm>
                        <a:prstGeom prst="rect">
                          <a:avLst/>
                        </a:prstGeom>
                        <a:blipFill>
                          <a:blip r:embed="rId15"/>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46" name="文字方塊 245">
                          <a:extLst>
                            <a:ext uri="{FF2B5EF4-FFF2-40B4-BE49-F238E27FC236}">
                              <a16:creationId xmlns:a16="http://schemas.microsoft.com/office/drawing/2014/main" id="{E7FC9103-AEEE-4989-A008-625898D04B5D}"/>
                            </a:ext>
                          </a:extLst>
                        </p:cNvPr>
                        <p:cNvSpPr txBox="1"/>
                        <p:nvPr/>
                      </p:nvSpPr>
                      <p:spPr>
                        <a:xfrm>
                          <a:off x="7625161" y="2134823"/>
                          <a:ext cx="46754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TW" sz="1800" i="0" dirty="0" smtClean="0">
                                    <a:solidFill>
                                      <a:srgbClr val="262626"/>
                                    </a:solidFill>
                                    <a:latin typeface="Cambria Math" panose="02040503050406030204" pitchFamily="18" charset="0"/>
                                  </a:rPr>
                                  <m:t>⋮</m:t>
                                </m:r>
                              </m:oMath>
                            </m:oMathPara>
                          </a14:m>
                          <a:endParaRPr lang="en-US" altLang="zh-TW" sz="2000" dirty="0">
                            <a:solidFill>
                              <a:srgbClr val="262626"/>
                            </a:solidFill>
                          </a:endParaRPr>
                        </a:p>
                      </p:txBody>
                    </p:sp>
                  </mc:Choice>
                  <mc:Fallback xmlns="">
                    <p:sp>
                      <p:nvSpPr>
                        <p:cNvPr id="246" name="文字方塊 245">
                          <a:extLst>
                            <a:ext uri="{FF2B5EF4-FFF2-40B4-BE49-F238E27FC236}">
                              <a16:creationId xmlns:a16="http://schemas.microsoft.com/office/drawing/2014/main" id="{E7FC9103-AEEE-4989-A008-625898D04B5D}"/>
                            </a:ext>
                          </a:extLst>
                        </p:cNvPr>
                        <p:cNvSpPr txBox="1">
                          <a:spLocks noRot="1" noChangeAspect="1" noMove="1" noResize="1" noEditPoints="1" noAdjustHandles="1" noChangeArrowheads="1" noChangeShapeType="1" noTextEdit="1"/>
                        </p:cNvSpPr>
                        <p:nvPr/>
                      </p:nvSpPr>
                      <p:spPr>
                        <a:xfrm>
                          <a:off x="7625161" y="2134823"/>
                          <a:ext cx="467544" cy="369332"/>
                        </a:xfrm>
                        <a:prstGeom prst="rect">
                          <a:avLst/>
                        </a:prstGeom>
                        <a:blipFill>
                          <a:blip r:embed="rId16"/>
                          <a:stretch>
                            <a:fillRect/>
                          </a:stretch>
                        </a:blipFill>
                      </p:spPr>
                      <p:txBody>
                        <a:bodyPr/>
                        <a:lstStyle/>
                        <a:p>
                          <a:r>
                            <a:rPr lang="zh-TW" altLang="en-US">
                              <a:noFill/>
                            </a:rPr>
                            <a:t> </a:t>
                          </a:r>
                        </a:p>
                      </p:txBody>
                    </p:sp>
                  </mc:Fallback>
                </mc:AlternateContent>
              </p:grpSp>
            </p:grpSp>
          </p:grpSp>
          <mc:AlternateContent xmlns:mc="http://schemas.openxmlformats.org/markup-compatibility/2006" xmlns:a14="http://schemas.microsoft.com/office/drawing/2010/main">
            <mc:Choice Requires="a14">
              <p:sp>
                <p:nvSpPr>
                  <p:cNvPr id="257" name="文字方塊 256">
                    <a:extLst>
                      <a:ext uri="{FF2B5EF4-FFF2-40B4-BE49-F238E27FC236}">
                        <a16:creationId xmlns:a16="http://schemas.microsoft.com/office/drawing/2014/main" id="{7F76FBF3-F8CE-492A-85CE-DFEF14246E8B}"/>
                      </a:ext>
                    </a:extLst>
                  </p:cNvPr>
                  <p:cNvSpPr txBox="1"/>
                  <p:nvPr/>
                </p:nvSpPr>
                <p:spPr>
                  <a:xfrm>
                    <a:off x="7689351" y="4100183"/>
                    <a:ext cx="46754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TW" sz="1800" i="0" dirty="0" smtClean="0">
                              <a:solidFill>
                                <a:srgbClr val="262626"/>
                              </a:solidFill>
                              <a:latin typeface="Cambria Math" panose="02040503050406030204" pitchFamily="18" charset="0"/>
                            </a:rPr>
                            <m:t>⋮</m:t>
                          </m:r>
                        </m:oMath>
                      </m:oMathPara>
                    </a14:m>
                    <a:endParaRPr lang="en-US" altLang="zh-TW" sz="2000" dirty="0">
                      <a:solidFill>
                        <a:srgbClr val="262626"/>
                      </a:solidFill>
                    </a:endParaRPr>
                  </a:p>
                </p:txBody>
              </p:sp>
            </mc:Choice>
            <mc:Fallback xmlns="">
              <p:sp>
                <p:nvSpPr>
                  <p:cNvPr id="257" name="文字方塊 256">
                    <a:extLst>
                      <a:ext uri="{FF2B5EF4-FFF2-40B4-BE49-F238E27FC236}">
                        <a16:creationId xmlns:a16="http://schemas.microsoft.com/office/drawing/2014/main" id="{7F76FBF3-F8CE-492A-85CE-DFEF14246E8B}"/>
                      </a:ext>
                    </a:extLst>
                  </p:cNvPr>
                  <p:cNvSpPr txBox="1">
                    <a:spLocks noRot="1" noChangeAspect="1" noMove="1" noResize="1" noEditPoints="1" noAdjustHandles="1" noChangeArrowheads="1" noChangeShapeType="1" noTextEdit="1"/>
                  </p:cNvSpPr>
                  <p:nvPr/>
                </p:nvSpPr>
                <p:spPr>
                  <a:xfrm>
                    <a:off x="7689351" y="4100183"/>
                    <a:ext cx="467544" cy="369332"/>
                  </a:xfrm>
                  <a:prstGeom prst="rect">
                    <a:avLst/>
                  </a:prstGeom>
                  <a:blipFill>
                    <a:blip r:embed="rId17"/>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58" name="文字方塊 257">
                    <a:extLst>
                      <a:ext uri="{FF2B5EF4-FFF2-40B4-BE49-F238E27FC236}">
                        <a16:creationId xmlns:a16="http://schemas.microsoft.com/office/drawing/2014/main" id="{5AD73445-A280-46AD-9A99-CE77C055E8A8}"/>
                      </a:ext>
                    </a:extLst>
                  </p:cNvPr>
                  <p:cNvSpPr txBox="1"/>
                  <p:nvPr/>
                </p:nvSpPr>
                <p:spPr>
                  <a:xfrm>
                    <a:off x="7689351" y="4283215"/>
                    <a:ext cx="46754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TW" sz="1800" i="0" dirty="0" smtClean="0">
                              <a:solidFill>
                                <a:srgbClr val="262626"/>
                              </a:solidFill>
                              <a:latin typeface="Cambria Math" panose="02040503050406030204" pitchFamily="18" charset="0"/>
                            </a:rPr>
                            <m:t>⋮</m:t>
                          </m:r>
                        </m:oMath>
                      </m:oMathPara>
                    </a14:m>
                    <a:endParaRPr lang="en-US" altLang="zh-TW" sz="2000" dirty="0">
                      <a:solidFill>
                        <a:srgbClr val="262626"/>
                      </a:solidFill>
                    </a:endParaRPr>
                  </a:p>
                </p:txBody>
              </p:sp>
            </mc:Choice>
            <mc:Fallback xmlns="">
              <p:sp>
                <p:nvSpPr>
                  <p:cNvPr id="258" name="文字方塊 257">
                    <a:extLst>
                      <a:ext uri="{FF2B5EF4-FFF2-40B4-BE49-F238E27FC236}">
                        <a16:creationId xmlns:a16="http://schemas.microsoft.com/office/drawing/2014/main" id="{5AD73445-A280-46AD-9A99-CE77C055E8A8}"/>
                      </a:ext>
                    </a:extLst>
                  </p:cNvPr>
                  <p:cNvSpPr txBox="1">
                    <a:spLocks noRot="1" noChangeAspect="1" noMove="1" noResize="1" noEditPoints="1" noAdjustHandles="1" noChangeArrowheads="1" noChangeShapeType="1" noTextEdit="1"/>
                  </p:cNvSpPr>
                  <p:nvPr/>
                </p:nvSpPr>
                <p:spPr>
                  <a:xfrm>
                    <a:off x="7689351" y="4283215"/>
                    <a:ext cx="467544" cy="369332"/>
                  </a:xfrm>
                  <a:prstGeom prst="rect">
                    <a:avLst/>
                  </a:prstGeom>
                  <a:blipFill>
                    <a:blip r:embed="rId18"/>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59" name="文字方塊 258">
                    <a:extLst>
                      <a:ext uri="{FF2B5EF4-FFF2-40B4-BE49-F238E27FC236}">
                        <a16:creationId xmlns:a16="http://schemas.microsoft.com/office/drawing/2014/main" id="{E6FD3217-63F6-4A90-99C4-D30AC6EBD09E}"/>
                      </a:ext>
                    </a:extLst>
                  </p:cNvPr>
                  <p:cNvSpPr txBox="1"/>
                  <p:nvPr/>
                </p:nvSpPr>
                <p:spPr>
                  <a:xfrm>
                    <a:off x="7689351" y="4469078"/>
                    <a:ext cx="46754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TW" sz="1800" i="0" dirty="0" smtClean="0">
                              <a:solidFill>
                                <a:srgbClr val="262626"/>
                              </a:solidFill>
                              <a:latin typeface="Cambria Math" panose="02040503050406030204" pitchFamily="18" charset="0"/>
                            </a:rPr>
                            <m:t>⋮</m:t>
                          </m:r>
                        </m:oMath>
                      </m:oMathPara>
                    </a14:m>
                    <a:endParaRPr lang="en-US" altLang="zh-TW" sz="2000" dirty="0">
                      <a:solidFill>
                        <a:srgbClr val="262626"/>
                      </a:solidFill>
                    </a:endParaRPr>
                  </a:p>
                </p:txBody>
              </p:sp>
            </mc:Choice>
            <mc:Fallback xmlns="">
              <p:sp>
                <p:nvSpPr>
                  <p:cNvPr id="259" name="文字方塊 258">
                    <a:extLst>
                      <a:ext uri="{FF2B5EF4-FFF2-40B4-BE49-F238E27FC236}">
                        <a16:creationId xmlns:a16="http://schemas.microsoft.com/office/drawing/2014/main" id="{E6FD3217-63F6-4A90-99C4-D30AC6EBD09E}"/>
                      </a:ext>
                    </a:extLst>
                  </p:cNvPr>
                  <p:cNvSpPr txBox="1">
                    <a:spLocks noRot="1" noChangeAspect="1" noMove="1" noResize="1" noEditPoints="1" noAdjustHandles="1" noChangeArrowheads="1" noChangeShapeType="1" noTextEdit="1"/>
                  </p:cNvSpPr>
                  <p:nvPr/>
                </p:nvSpPr>
                <p:spPr>
                  <a:xfrm>
                    <a:off x="7689351" y="4469078"/>
                    <a:ext cx="467544" cy="369332"/>
                  </a:xfrm>
                  <a:prstGeom prst="rect">
                    <a:avLst/>
                  </a:prstGeom>
                  <a:blipFill>
                    <a:blip r:embed="rId19"/>
                    <a:stretch>
                      <a:fillRect/>
                    </a:stretch>
                  </a:blipFill>
                </p:spPr>
                <p:txBody>
                  <a:bodyPr/>
                  <a:lstStyle/>
                  <a:p>
                    <a:r>
                      <a:rPr lang="zh-TW" altLang="en-US">
                        <a:noFill/>
                      </a:rPr>
                      <a:t> </a:t>
                    </a:r>
                  </a:p>
                </p:txBody>
              </p:sp>
            </mc:Fallback>
          </mc:AlternateContent>
        </p:grpSp>
        <mc:AlternateContent xmlns:mc="http://schemas.openxmlformats.org/markup-compatibility/2006" xmlns:a14="http://schemas.microsoft.com/office/drawing/2010/main">
          <mc:Choice Requires="a14">
            <p:sp>
              <p:nvSpPr>
                <p:cNvPr id="260" name="文字方塊 259">
                  <a:extLst>
                    <a:ext uri="{FF2B5EF4-FFF2-40B4-BE49-F238E27FC236}">
                      <a16:creationId xmlns:a16="http://schemas.microsoft.com/office/drawing/2014/main" id="{ACEA4DD9-2F5F-4A06-87E9-49BAF28588E6}"/>
                    </a:ext>
                  </a:extLst>
                </p:cNvPr>
                <p:cNvSpPr txBox="1"/>
                <p:nvPr/>
              </p:nvSpPr>
              <p:spPr>
                <a:xfrm>
                  <a:off x="7688894" y="4588496"/>
                  <a:ext cx="46754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TW" sz="1800" i="0" dirty="0" smtClean="0">
                            <a:solidFill>
                              <a:srgbClr val="262626"/>
                            </a:solidFill>
                            <a:latin typeface="Cambria Math" panose="02040503050406030204" pitchFamily="18" charset="0"/>
                          </a:rPr>
                          <m:t>⋮</m:t>
                        </m:r>
                      </m:oMath>
                    </m:oMathPara>
                  </a14:m>
                  <a:endParaRPr lang="en-US" altLang="zh-TW" sz="2000" dirty="0">
                    <a:solidFill>
                      <a:srgbClr val="262626"/>
                    </a:solidFill>
                  </a:endParaRPr>
                </a:p>
              </p:txBody>
            </p:sp>
          </mc:Choice>
          <mc:Fallback xmlns="">
            <p:sp>
              <p:nvSpPr>
                <p:cNvPr id="260" name="文字方塊 259">
                  <a:extLst>
                    <a:ext uri="{FF2B5EF4-FFF2-40B4-BE49-F238E27FC236}">
                      <a16:creationId xmlns:a16="http://schemas.microsoft.com/office/drawing/2014/main" id="{ACEA4DD9-2F5F-4A06-87E9-49BAF28588E6}"/>
                    </a:ext>
                  </a:extLst>
                </p:cNvPr>
                <p:cNvSpPr txBox="1">
                  <a:spLocks noRot="1" noChangeAspect="1" noMove="1" noResize="1" noEditPoints="1" noAdjustHandles="1" noChangeArrowheads="1" noChangeShapeType="1" noTextEdit="1"/>
                </p:cNvSpPr>
                <p:nvPr/>
              </p:nvSpPr>
              <p:spPr>
                <a:xfrm>
                  <a:off x="7688894" y="4588496"/>
                  <a:ext cx="467544" cy="369332"/>
                </a:xfrm>
                <a:prstGeom prst="rect">
                  <a:avLst/>
                </a:prstGeom>
                <a:blipFill>
                  <a:blip r:embed="rId20"/>
                  <a:stretch>
                    <a:fillRect/>
                  </a:stretch>
                </a:blipFill>
              </p:spPr>
              <p:txBody>
                <a:bodyPr/>
                <a:lstStyle/>
                <a:p>
                  <a:r>
                    <a:rPr lang="zh-TW" altLang="en-US">
                      <a:noFill/>
                    </a:rPr>
                    <a:t> </a:t>
                  </a:r>
                </a:p>
              </p:txBody>
            </p:sp>
          </mc:Fallback>
        </mc:AlternateContent>
      </p:grpSp>
      <p:cxnSp>
        <p:nvCxnSpPr>
          <p:cNvPr id="265" name="直線接點 264">
            <a:extLst>
              <a:ext uri="{FF2B5EF4-FFF2-40B4-BE49-F238E27FC236}">
                <a16:creationId xmlns:a16="http://schemas.microsoft.com/office/drawing/2014/main" id="{8A8C88F8-C875-4C2F-9F3E-511DD5B83620}"/>
              </a:ext>
            </a:extLst>
          </p:cNvPr>
          <p:cNvCxnSpPr>
            <a:cxnSpLocks/>
          </p:cNvCxnSpPr>
          <p:nvPr/>
        </p:nvCxnSpPr>
        <p:spPr>
          <a:xfrm flipH="1">
            <a:off x="2622920" y="2904073"/>
            <a:ext cx="950504" cy="0"/>
          </a:xfrm>
          <a:prstGeom prst="line">
            <a:avLst/>
          </a:prstGeom>
          <a:ln w="12700">
            <a:solidFill>
              <a:srgbClr val="262626"/>
            </a:solidFill>
          </a:ln>
        </p:spPr>
        <p:style>
          <a:lnRef idx="1">
            <a:schemeClr val="accent1"/>
          </a:lnRef>
          <a:fillRef idx="0">
            <a:schemeClr val="accent1"/>
          </a:fillRef>
          <a:effectRef idx="0">
            <a:schemeClr val="accent1"/>
          </a:effectRef>
          <a:fontRef idx="minor">
            <a:schemeClr val="tx1"/>
          </a:fontRef>
        </p:style>
      </p:cxnSp>
      <p:sp>
        <p:nvSpPr>
          <p:cNvPr id="271" name="文字方塊 270">
            <a:extLst>
              <a:ext uri="{FF2B5EF4-FFF2-40B4-BE49-F238E27FC236}">
                <a16:creationId xmlns:a16="http://schemas.microsoft.com/office/drawing/2014/main" id="{6A8A09AC-BB5B-400F-A2A3-6C1F90FD0A7A}"/>
              </a:ext>
            </a:extLst>
          </p:cNvPr>
          <p:cNvSpPr txBox="1"/>
          <p:nvPr/>
        </p:nvSpPr>
        <p:spPr>
          <a:xfrm>
            <a:off x="3863122" y="2656809"/>
            <a:ext cx="648072" cy="26161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ctr">
              <a:defRPr sz="1100">
                <a:latin typeface="Times New Roman" panose="02020603050405020304" pitchFamily="18" charset="0"/>
                <a:cs typeface="Times New Roman" panose="02020603050405020304" pitchFamily="18"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zh-TW" sz="1400" dirty="0">
                <a:solidFill>
                  <a:srgbClr val="262626"/>
                </a:solidFill>
              </a:rPr>
              <a:t>1’b1</a:t>
            </a:r>
            <a:endParaRPr lang="zh-TW" altLang="en-US" sz="1400" dirty="0">
              <a:solidFill>
                <a:srgbClr val="262626"/>
              </a:solidFill>
            </a:endParaRPr>
          </a:p>
        </p:txBody>
      </p:sp>
      <p:cxnSp>
        <p:nvCxnSpPr>
          <p:cNvPr id="272" name="直線接點 271">
            <a:extLst>
              <a:ext uri="{FF2B5EF4-FFF2-40B4-BE49-F238E27FC236}">
                <a16:creationId xmlns:a16="http://schemas.microsoft.com/office/drawing/2014/main" id="{41750B0E-05EF-4029-8789-45C844B2E8B8}"/>
              </a:ext>
            </a:extLst>
          </p:cNvPr>
          <p:cNvCxnSpPr>
            <a:cxnSpLocks/>
            <a:stCxn id="143" idx="3"/>
          </p:cNvCxnSpPr>
          <p:nvPr/>
        </p:nvCxnSpPr>
        <p:spPr>
          <a:xfrm flipH="1" flipV="1">
            <a:off x="2622920" y="3252805"/>
            <a:ext cx="1491044" cy="1"/>
          </a:xfrm>
          <a:prstGeom prst="line">
            <a:avLst/>
          </a:prstGeom>
          <a:ln w="12700">
            <a:solidFill>
              <a:srgbClr val="262626"/>
            </a:solidFill>
          </a:ln>
        </p:spPr>
        <p:style>
          <a:lnRef idx="1">
            <a:schemeClr val="accent1"/>
          </a:lnRef>
          <a:fillRef idx="0">
            <a:schemeClr val="accent1"/>
          </a:fillRef>
          <a:effectRef idx="0">
            <a:schemeClr val="accent1"/>
          </a:effectRef>
          <a:fontRef idx="minor">
            <a:schemeClr val="tx1"/>
          </a:fontRef>
        </p:style>
      </p:cxnSp>
      <p:sp>
        <p:nvSpPr>
          <p:cNvPr id="275" name="橢圓 274">
            <a:extLst>
              <a:ext uri="{FF2B5EF4-FFF2-40B4-BE49-F238E27FC236}">
                <a16:creationId xmlns:a16="http://schemas.microsoft.com/office/drawing/2014/main" id="{A913652B-B2D8-4969-A2AB-E0313B52FDA4}"/>
              </a:ext>
            </a:extLst>
          </p:cNvPr>
          <p:cNvSpPr/>
          <p:nvPr/>
        </p:nvSpPr>
        <p:spPr>
          <a:xfrm>
            <a:off x="2598028" y="3231987"/>
            <a:ext cx="45719" cy="45719"/>
          </a:xfrm>
          <a:prstGeom prst="ellipse">
            <a:avLst/>
          </a:prstGeom>
          <a:solidFill>
            <a:schemeClr val="tx1"/>
          </a:solidFill>
          <a:ln w="12700">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endParaRPr lang="zh-TW" altLang="en-US" sz="1100">
              <a:solidFill>
                <a:schemeClr val="tx1"/>
              </a:solidFill>
              <a:latin typeface="Times New Roman" panose="02020603050405020304" pitchFamily="18" charset="0"/>
              <a:cs typeface="Times New Roman" panose="02020603050405020304" pitchFamily="18" charset="0"/>
            </a:endParaRPr>
          </a:p>
        </p:txBody>
      </p:sp>
      <p:cxnSp>
        <p:nvCxnSpPr>
          <p:cNvPr id="279" name="直線接點 278">
            <a:extLst>
              <a:ext uri="{FF2B5EF4-FFF2-40B4-BE49-F238E27FC236}">
                <a16:creationId xmlns:a16="http://schemas.microsoft.com/office/drawing/2014/main" id="{1544EAA7-A9ED-4315-A872-D0AA6FBD348D}"/>
              </a:ext>
            </a:extLst>
          </p:cNvPr>
          <p:cNvCxnSpPr>
            <a:cxnSpLocks/>
            <a:stCxn id="12" idx="3"/>
          </p:cNvCxnSpPr>
          <p:nvPr/>
        </p:nvCxnSpPr>
        <p:spPr>
          <a:xfrm flipH="1" flipV="1">
            <a:off x="2004360" y="1267071"/>
            <a:ext cx="1563326" cy="2029"/>
          </a:xfrm>
          <a:prstGeom prst="line">
            <a:avLst/>
          </a:prstGeom>
          <a:ln w="12700">
            <a:solidFill>
              <a:srgbClr val="262626"/>
            </a:solidFill>
          </a:ln>
        </p:spPr>
        <p:style>
          <a:lnRef idx="1">
            <a:schemeClr val="accent1"/>
          </a:lnRef>
          <a:fillRef idx="0">
            <a:schemeClr val="accent1"/>
          </a:fillRef>
          <a:effectRef idx="0">
            <a:schemeClr val="accent1"/>
          </a:effectRef>
          <a:fontRef idx="minor">
            <a:schemeClr val="tx1"/>
          </a:fontRef>
        </p:style>
      </p:cxnSp>
      <p:cxnSp>
        <p:nvCxnSpPr>
          <p:cNvPr id="284" name="直線接點 283">
            <a:extLst>
              <a:ext uri="{FF2B5EF4-FFF2-40B4-BE49-F238E27FC236}">
                <a16:creationId xmlns:a16="http://schemas.microsoft.com/office/drawing/2014/main" id="{C9D94600-3F25-4CF9-BBB8-B2C86768B147}"/>
              </a:ext>
            </a:extLst>
          </p:cNvPr>
          <p:cNvCxnSpPr>
            <a:cxnSpLocks/>
          </p:cNvCxnSpPr>
          <p:nvPr/>
        </p:nvCxnSpPr>
        <p:spPr>
          <a:xfrm flipH="1" flipV="1">
            <a:off x="2004360" y="2055243"/>
            <a:ext cx="1563326" cy="2029"/>
          </a:xfrm>
          <a:prstGeom prst="line">
            <a:avLst/>
          </a:prstGeom>
          <a:ln w="12700">
            <a:solidFill>
              <a:srgbClr val="262626"/>
            </a:solidFill>
          </a:ln>
        </p:spPr>
        <p:style>
          <a:lnRef idx="1">
            <a:schemeClr val="accent1"/>
          </a:lnRef>
          <a:fillRef idx="0">
            <a:schemeClr val="accent1"/>
          </a:fillRef>
          <a:effectRef idx="0">
            <a:schemeClr val="accent1"/>
          </a:effectRef>
          <a:fontRef idx="minor">
            <a:schemeClr val="tx1"/>
          </a:fontRef>
        </p:style>
      </p:cxnSp>
      <p:cxnSp>
        <p:nvCxnSpPr>
          <p:cNvPr id="285" name="直線接點 284">
            <a:extLst>
              <a:ext uri="{FF2B5EF4-FFF2-40B4-BE49-F238E27FC236}">
                <a16:creationId xmlns:a16="http://schemas.microsoft.com/office/drawing/2014/main" id="{0D6FE138-FFC1-4E73-A72E-4222BBB5BEC4}"/>
              </a:ext>
            </a:extLst>
          </p:cNvPr>
          <p:cNvCxnSpPr>
            <a:cxnSpLocks/>
          </p:cNvCxnSpPr>
          <p:nvPr/>
        </p:nvCxnSpPr>
        <p:spPr>
          <a:xfrm flipH="1" flipV="1">
            <a:off x="2004360" y="3129039"/>
            <a:ext cx="1563326" cy="2029"/>
          </a:xfrm>
          <a:prstGeom prst="line">
            <a:avLst/>
          </a:prstGeom>
          <a:ln w="12700">
            <a:solidFill>
              <a:srgbClr val="262626"/>
            </a:solidFill>
          </a:ln>
        </p:spPr>
        <p:style>
          <a:lnRef idx="1">
            <a:schemeClr val="accent1"/>
          </a:lnRef>
          <a:fillRef idx="0">
            <a:schemeClr val="accent1"/>
          </a:fillRef>
          <a:effectRef idx="0">
            <a:schemeClr val="accent1"/>
          </a:effectRef>
          <a:fontRef idx="minor">
            <a:schemeClr val="tx1"/>
          </a:fontRef>
        </p:style>
      </p:cxnSp>
      <p:cxnSp>
        <p:nvCxnSpPr>
          <p:cNvPr id="287" name="直線接點 286">
            <a:extLst>
              <a:ext uri="{FF2B5EF4-FFF2-40B4-BE49-F238E27FC236}">
                <a16:creationId xmlns:a16="http://schemas.microsoft.com/office/drawing/2014/main" id="{91EEC210-4766-4AAE-AED0-0B9A2818D105}"/>
              </a:ext>
            </a:extLst>
          </p:cNvPr>
          <p:cNvCxnSpPr>
            <a:cxnSpLocks/>
          </p:cNvCxnSpPr>
          <p:nvPr/>
        </p:nvCxnSpPr>
        <p:spPr>
          <a:xfrm>
            <a:off x="2002197" y="1267071"/>
            <a:ext cx="8572" cy="1861968"/>
          </a:xfrm>
          <a:prstGeom prst="line">
            <a:avLst/>
          </a:prstGeom>
          <a:ln w="12700">
            <a:solidFill>
              <a:srgbClr val="262626"/>
            </a:solidFill>
          </a:ln>
        </p:spPr>
        <p:style>
          <a:lnRef idx="1">
            <a:schemeClr val="accent1"/>
          </a:lnRef>
          <a:fillRef idx="0">
            <a:schemeClr val="accent1"/>
          </a:fillRef>
          <a:effectRef idx="0">
            <a:schemeClr val="accent1"/>
          </a:effectRef>
          <a:fontRef idx="minor">
            <a:schemeClr val="tx1"/>
          </a:fontRef>
        </p:style>
      </p:cxnSp>
      <p:cxnSp>
        <p:nvCxnSpPr>
          <p:cNvPr id="292" name="直線接點 291">
            <a:extLst>
              <a:ext uri="{FF2B5EF4-FFF2-40B4-BE49-F238E27FC236}">
                <a16:creationId xmlns:a16="http://schemas.microsoft.com/office/drawing/2014/main" id="{81CAB590-5048-4B5A-BA8D-381B3C230090}"/>
              </a:ext>
            </a:extLst>
          </p:cNvPr>
          <p:cNvCxnSpPr>
            <a:cxnSpLocks/>
          </p:cNvCxnSpPr>
          <p:nvPr/>
        </p:nvCxnSpPr>
        <p:spPr>
          <a:xfrm flipH="1" flipV="1">
            <a:off x="1455669" y="2055243"/>
            <a:ext cx="550814" cy="1"/>
          </a:xfrm>
          <a:prstGeom prst="line">
            <a:avLst/>
          </a:prstGeom>
          <a:ln w="12700">
            <a:solidFill>
              <a:srgbClr val="262626"/>
            </a:solidFill>
          </a:ln>
        </p:spPr>
        <p:style>
          <a:lnRef idx="1">
            <a:schemeClr val="accent1"/>
          </a:lnRef>
          <a:fillRef idx="0">
            <a:schemeClr val="accent1"/>
          </a:fillRef>
          <a:effectRef idx="0">
            <a:schemeClr val="accent1"/>
          </a:effectRef>
          <a:fontRef idx="minor">
            <a:schemeClr val="tx1"/>
          </a:fontRef>
        </p:style>
      </p:cxnSp>
      <p:cxnSp>
        <p:nvCxnSpPr>
          <p:cNvPr id="294" name="直線接點 293">
            <a:extLst>
              <a:ext uri="{FF2B5EF4-FFF2-40B4-BE49-F238E27FC236}">
                <a16:creationId xmlns:a16="http://schemas.microsoft.com/office/drawing/2014/main" id="{4E5AA431-2B7F-455B-8B77-5644919334BE}"/>
              </a:ext>
            </a:extLst>
          </p:cNvPr>
          <p:cNvCxnSpPr/>
          <p:nvPr/>
        </p:nvCxnSpPr>
        <p:spPr>
          <a:xfrm flipH="1">
            <a:off x="1642859" y="1947231"/>
            <a:ext cx="144016" cy="216024"/>
          </a:xfrm>
          <a:prstGeom prst="line">
            <a:avLst/>
          </a:prstGeom>
        </p:spPr>
        <p:style>
          <a:lnRef idx="1">
            <a:schemeClr val="dk1"/>
          </a:lnRef>
          <a:fillRef idx="0">
            <a:schemeClr val="dk1"/>
          </a:fillRef>
          <a:effectRef idx="0">
            <a:schemeClr val="dk1"/>
          </a:effectRef>
          <a:fontRef idx="minor">
            <a:schemeClr val="tx1"/>
          </a:fontRef>
        </p:style>
      </p:cxnSp>
      <p:sp>
        <p:nvSpPr>
          <p:cNvPr id="295" name="文字方塊 294">
            <a:extLst>
              <a:ext uri="{FF2B5EF4-FFF2-40B4-BE49-F238E27FC236}">
                <a16:creationId xmlns:a16="http://schemas.microsoft.com/office/drawing/2014/main" id="{8943B82B-42E5-45D9-917B-773797DBA686}"/>
              </a:ext>
            </a:extLst>
          </p:cNvPr>
          <p:cNvSpPr txBox="1"/>
          <p:nvPr/>
        </p:nvSpPr>
        <p:spPr>
          <a:xfrm>
            <a:off x="1537394" y="1696706"/>
            <a:ext cx="367027" cy="276999"/>
          </a:xfrm>
          <a:prstGeom prst="rect">
            <a:avLst/>
          </a:prstGeom>
          <a:noFill/>
        </p:spPr>
        <p:txBody>
          <a:bodyPr wrap="square">
            <a:spAutoFit/>
          </a:bodyPr>
          <a:lstStyle/>
          <a:p>
            <a:r>
              <a:rPr lang="en-US" altLang="zh-TW" sz="1200" dirty="0">
                <a:latin typeface="Times New Roman" panose="02020603050405020304" pitchFamily="18" charset="0"/>
                <a:cs typeface="Segoe UI" panose="020B0502040204020203" pitchFamily="34" charset="0"/>
              </a:rPr>
              <a:t>32</a:t>
            </a:r>
            <a:endParaRPr lang="zh-TW" altLang="en-US" sz="1200" dirty="0"/>
          </a:p>
        </p:txBody>
      </p:sp>
      <p:sp>
        <p:nvSpPr>
          <p:cNvPr id="296" name="文字方塊 295">
            <a:extLst>
              <a:ext uri="{FF2B5EF4-FFF2-40B4-BE49-F238E27FC236}">
                <a16:creationId xmlns:a16="http://schemas.microsoft.com/office/drawing/2014/main" id="{005C628E-F9D9-4441-9B14-C3293F4D7A8B}"/>
              </a:ext>
            </a:extLst>
          </p:cNvPr>
          <p:cNvSpPr txBox="1"/>
          <p:nvPr/>
        </p:nvSpPr>
        <p:spPr>
          <a:xfrm>
            <a:off x="1920285" y="981142"/>
            <a:ext cx="648072" cy="26161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ctr">
              <a:defRPr sz="1100">
                <a:latin typeface="Times New Roman" panose="02020603050405020304" pitchFamily="18" charset="0"/>
                <a:cs typeface="Times New Roman" panose="02020603050405020304" pitchFamily="18"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zh-TW" sz="1400" dirty="0">
                <a:solidFill>
                  <a:srgbClr val="262626"/>
                </a:solidFill>
              </a:rPr>
              <a:t>in[0]</a:t>
            </a:r>
            <a:endParaRPr lang="zh-TW" altLang="en-US" sz="1400" dirty="0">
              <a:solidFill>
                <a:srgbClr val="262626"/>
              </a:solidFill>
            </a:endParaRPr>
          </a:p>
        </p:txBody>
      </p:sp>
      <p:sp>
        <p:nvSpPr>
          <p:cNvPr id="297" name="文字方塊 296">
            <a:extLst>
              <a:ext uri="{FF2B5EF4-FFF2-40B4-BE49-F238E27FC236}">
                <a16:creationId xmlns:a16="http://schemas.microsoft.com/office/drawing/2014/main" id="{49C60E1C-4064-4D8D-BD1D-127587634B58}"/>
              </a:ext>
            </a:extLst>
          </p:cNvPr>
          <p:cNvSpPr txBox="1"/>
          <p:nvPr/>
        </p:nvSpPr>
        <p:spPr>
          <a:xfrm>
            <a:off x="1920285" y="1771305"/>
            <a:ext cx="648072" cy="26161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ctr">
              <a:defRPr sz="1100">
                <a:latin typeface="Times New Roman" panose="02020603050405020304" pitchFamily="18" charset="0"/>
                <a:cs typeface="Times New Roman" panose="02020603050405020304" pitchFamily="18"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zh-TW" sz="1400" dirty="0">
                <a:solidFill>
                  <a:srgbClr val="262626"/>
                </a:solidFill>
              </a:rPr>
              <a:t>in[1]</a:t>
            </a:r>
            <a:endParaRPr lang="zh-TW" altLang="en-US" sz="1400" dirty="0">
              <a:solidFill>
                <a:srgbClr val="262626"/>
              </a:solidFill>
            </a:endParaRPr>
          </a:p>
        </p:txBody>
      </p:sp>
      <p:sp>
        <p:nvSpPr>
          <p:cNvPr id="298" name="文字方塊 297">
            <a:extLst>
              <a:ext uri="{FF2B5EF4-FFF2-40B4-BE49-F238E27FC236}">
                <a16:creationId xmlns:a16="http://schemas.microsoft.com/office/drawing/2014/main" id="{6CCD7002-34DE-4886-A545-E4075E4AEA60}"/>
              </a:ext>
            </a:extLst>
          </p:cNvPr>
          <p:cNvSpPr txBox="1"/>
          <p:nvPr/>
        </p:nvSpPr>
        <p:spPr>
          <a:xfrm>
            <a:off x="1957531" y="2857500"/>
            <a:ext cx="648072" cy="26161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ctr">
              <a:defRPr sz="1100">
                <a:latin typeface="Times New Roman" panose="02020603050405020304" pitchFamily="18" charset="0"/>
                <a:cs typeface="Times New Roman" panose="02020603050405020304" pitchFamily="18"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zh-TW" sz="1400" dirty="0">
                <a:solidFill>
                  <a:srgbClr val="262626"/>
                </a:solidFill>
              </a:rPr>
              <a:t>in[31]</a:t>
            </a:r>
            <a:endParaRPr lang="zh-TW" altLang="en-US" sz="1400" dirty="0">
              <a:solidFill>
                <a:srgbClr val="262626"/>
              </a:solidFill>
            </a:endParaRPr>
          </a:p>
        </p:txBody>
      </p:sp>
      <p:sp>
        <p:nvSpPr>
          <p:cNvPr id="116" name="流程圖: 人工作業 115">
            <a:extLst>
              <a:ext uri="{FF2B5EF4-FFF2-40B4-BE49-F238E27FC236}">
                <a16:creationId xmlns:a16="http://schemas.microsoft.com/office/drawing/2014/main" id="{31AEAE36-BF4C-4174-AE10-F909008F3BE3}"/>
              </a:ext>
            </a:extLst>
          </p:cNvPr>
          <p:cNvSpPr/>
          <p:nvPr/>
        </p:nvSpPr>
        <p:spPr>
          <a:xfrm rot="16200000">
            <a:off x="4632405" y="3673251"/>
            <a:ext cx="694661" cy="308663"/>
          </a:xfrm>
          <a:prstGeom prst="flowChartManualOperation">
            <a:avLst/>
          </a:prstGeom>
          <a:noFill/>
          <a:ln w="12700">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endParaRPr lang="zh-TW" altLang="en-US" sz="1100" dirty="0">
              <a:solidFill>
                <a:schemeClr val="tx1"/>
              </a:solidFill>
              <a:latin typeface="Times New Roman" panose="02020603050405020304" pitchFamily="18" charset="0"/>
              <a:cs typeface="Times New Roman" panose="02020603050405020304" pitchFamily="18" charset="0"/>
            </a:endParaRPr>
          </a:p>
        </p:txBody>
      </p:sp>
      <p:sp>
        <p:nvSpPr>
          <p:cNvPr id="117" name="流程圖: 人工作業 116">
            <a:extLst>
              <a:ext uri="{FF2B5EF4-FFF2-40B4-BE49-F238E27FC236}">
                <a16:creationId xmlns:a16="http://schemas.microsoft.com/office/drawing/2014/main" id="{0155DBA6-04A0-43D5-B326-9D29353FD5BF}"/>
              </a:ext>
            </a:extLst>
          </p:cNvPr>
          <p:cNvSpPr/>
          <p:nvPr/>
        </p:nvSpPr>
        <p:spPr>
          <a:xfrm rot="16200000">
            <a:off x="4624720" y="4695312"/>
            <a:ext cx="694661" cy="308663"/>
          </a:xfrm>
          <a:prstGeom prst="flowChartManualOperation">
            <a:avLst/>
          </a:prstGeom>
          <a:noFill/>
          <a:ln w="12700">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endParaRPr lang="zh-TW" altLang="en-US" sz="1100" dirty="0">
              <a:solidFill>
                <a:schemeClr val="tx1"/>
              </a:solidFill>
              <a:latin typeface="Times New Roman" panose="02020603050405020304" pitchFamily="18" charset="0"/>
              <a:cs typeface="Times New Roman" panose="02020603050405020304" pitchFamily="18" charset="0"/>
            </a:endParaRPr>
          </a:p>
        </p:txBody>
      </p:sp>
      <p:cxnSp>
        <p:nvCxnSpPr>
          <p:cNvPr id="118" name="直線單箭頭接點 117">
            <a:extLst>
              <a:ext uri="{FF2B5EF4-FFF2-40B4-BE49-F238E27FC236}">
                <a16:creationId xmlns:a16="http://schemas.microsoft.com/office/drawing/2014/main" id="{5E457FA9-B686-4313-982B-C5369747CF92}"/>
              </a:ext>
            </a:extLst>
          </p:cNvPr>
          <p:cNvCxnSpPr>
            <a:cxnSpLocks/>
          </p:cNvCxnSpPr>
          <p:nvPr/>
        </p:nvCxnSpPr>
        <p:spPr>
          <a:xfrm>
            <a:off x="5129823" y="3818904"/>
            <a:ext cx="165642" cy="29"/>
          </a:xfrm>
          <a:prstGeom prst="straightConnector1">
            <a:avLst/>
          </a:prstGeom>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直線單箭頭接點 118">
            <a:extLst>
              <a:ext uri="{FF2B5EF4-FFF2-40B4-BE49-F238E27FC236}">
                <a16:creationId xmlns:a16="http://schemas.microsoft.com/office/drawing/2014/main" id="{DF899803-1B2B-49FB-ABB5-26BB0695C63E}"/>
              </a:ext>
            </a:extLst>
          </p:cNvPr>
          <p:cNvCxnSpPr>
            <a:cxnSpLocks/>
          </p:cNvCxnSpPr>
          <p:nvPr/>
        </p:nvCxnSpPr>
        <p:spPr>
          <a:xfrm>
            <a:off x="5126382" y="4853010"/>
            <a:ext cx="165642" cy="29"/>
          </a:xfrm>
          <a:prstGeom prst="straightConnector1">
            <a:avLst/>
          </a:prstGeom>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cxnSp>
      <p:cxnSp>
        <p:nvCxnSpPr>
          <p:cNvPr id="131" name="直線單箭頭接點 130">
            <a:extLst>
              <a:ext uri="{FF2B5EF4-FFF2-40B4-BE49-F238E27FC236}">
                <a16:creationId xmlns:a16="http://schemas.microsoft.com/office/drawing/2014/main" id="{32DC50AD-64B8-4B3C-88F1-198F6E45FA5F}"/>
              </a:ext>
            </a:extLst>
          </p:cNvPr>
          <p:cNvCxnSpPr>
            <a:cxnSpLocks/>
          </p:cNvCxnSpPr>
          <p:nvPr/>
        </p:nvCxnSpPr>
        <p:spPr>
          <a:xfrm>
            <a:off x="4575944" y="3659840"/>
            <a:ext cx="253098" cy="0"/>
          </a:xfrm>
          <a:prstGeom prst="straightConnector1">
            <a:avLst/>
          </a:prstGeom>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cxnSp>
      <p:sp>
        <p:nvSpPr>
          <p:cNvPr id="132" name="文字方塊 131">
            <a:extLst>
              <a:ext uri="{FF2B5EF4-FFF2-40B4-BE49-F238E27FC236}">
                <a16:creationId xmlns:a16="http://schemas.microsoft.com/office/drawing/2014/main" id="{F23D9414-A6B1-4A9D-A22C-318668DA7402}"/>
              </a:ext>
            </a:extLst>
          </p:cNvPr>
          <p:cNvSpPr txBox="1"/>
          <p:nvPr/>
        </p:nvSpPr>
        <p:spPr>
          <a:xfrm>
            <a:off x="4050995" y="3518445"/>
            <a:ext cx="648072" cy="26161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ctr">
              <a:defRPr sz="1100">
                <a:latin typeface="Times New Roman" panose="02020603050405020304" pitchFamily="18" charset="0"/>
                <a:cs typeface="Times New Roman" panose="02020603050405020304" pitchFamily="18"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zh-TW" sz="1400" dirty="0">
                <a:solidFill>
                  <a:srgbClr val="262626"/>
                </a:solidFill>
              </a:rPr>
              <a:t>1’b0</a:t>
            </a:r>
            <a:endParaRPr lang="zh-TW" altLang="en-US" sz="1400" dirty="0">
              <a:solidFill>
                <a:srgbClr val="262626"/>
              </a:solidFill>
            </a:endParaRPr>
          </a:p>
        </p:txBody>
      </p:sp>
      <p:cxnSp>
        <p:nvCxnSpPr>
          <p:cNvPr id="134" name="直線單箭頭接點 133">
            <a:extLst>
              <a:ext uri="{FF2B5EF4-FFF2-40B4-BE49-F238E27FC236}">
                <a16:creationId xmlns:a16="http://schemas.microsoft.com/office/drawing/2014/main" id="{9CF13FBE-19A3-46CC-A1C0-C8DDF94503DD}"/>
              </a:ext>
            </a:extLst>
          </p:cNvPr>
          <p:cNvCxnSpPr>
            <a:cxnSpLocks/>
          </p:cNvCxnSpPr>
          <p:nvPr/>
        </p:nvCxnSpPr>
        <p:spPr>
          <a:xfrm>
            <a:off x="4563244" y="4682190"/>
            <a:ext cx="253098" cy="0"/>
          </a:xfrm>
          <a:prstGeom prst="straightConnector1">
            <a:avLst/>
          </a:prstGeom>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cxnSp>
      <p:sp>
        <p:nvSpPr>
          <p:cNvPr id="139" name="文字方塊 138">
            <a:extLst>
              <a:ext uri="{FF2B5EF4-FFF2-40B4-BE49-F238E27FC236}">
                <a16:creationId xmlns:a16="http://schemas.microsoft.com/office/drawing/2014/main" id="{6F45E157-2BAA-4093-8599-78339681EE0C}"/>
              </a:ext>
            </a:extLst>
          </p:cNvPr>
          <p:cNvSpPr txBox="1"/>
          <p:nvPr/>
        </p:nvSpPr>
        <p:spPr>
          <a:xfrm>
            <a:off x="4038295" y="4540795"/>
            <a:ext cx="648072" cy="26161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ctr">
              <a:defRPr sz="1100">
                <a:latin typeface="Times New Roman" panose="02020603050405020304" pitchFamily="18" charset="0"/>
                <a:cs typeface="Times New Roman" panose="02020603050405020304" pitchFamily="18"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zh-TW" sz="1400" dirty="0">
                <a:solidFill>
                  <a:srgbClr val="262626"/>
                </a:solidFill>
              </a:rPr>
              <a:t>1’b0</a:t>
            </a:r>
            <a:endParaRPr lang="zh-TW" altLang="en-US" sz="1400" dirty="0">
              <a:solidFill>
                <a:srgbClr val="262626"/>
              </a:solidFill>
            </a:endParaRPr>
          </a:p>
        </p:txBody>
      </p:sp>
    </p:spTree>
    <p:extLst>
      <p:ext uri="{BB962C8B-B14F-4D97-AF65-F5344CB8AC3E}">
        <p14:creationId xmlns:p14="http://schemas.microsoft.com/office/powerpoint/2010/main" val="120133890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a:extLst>
              <a:ext uri="{FF2B5EF4-FFF2-40B4-BE49-F238E27FC236}">
                <a16:creationId xmlns:a16="http://schemas.microsoft.com/office/drawing/2014/main" id="{444D8C64-AE1C-419D-8EB4-85B9DB1513BD}"/>
              </a:ext>
            </a:extLst>
          </p:cNvPr>
          <p:cNvSpPr/>
          <p:nvPr/>
        </p:nvSpPr>
        <p:spPr>
          <a:xfrm>
            <a:off x="0" y="5593804"/>
            <a:ext cx="10160000" cy="144016"/>
          </a:xfrm>
          <a:prstGeom prst="rect">
            <a:avLst/>
          </a:prstGeom>
          <a:solidFill>
            <a:srgbClr val="1954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4" name="五边形 3"/>
          <p:cNvSpPr/>
          <p:nvPr/>
        </p:nvSpPr>
        <p:spPr>
          <a:xfrm>
            <a:off x="0" y="0"/>
            <a:ext cx="2084411" cy="576064"/>
          </a:xfrm>
          <a:prstGeom prst="homePlate">
            <a:avLst/>
          </a:prstGeom>
          <a:solidFill>
            <a:srgbClr val="1954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SHA3</a:t>
            </a:r>
            <a:r>
              <a:rPr lang="zh-TW" altLang="en-US" b="1" dirty="0">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FSM</a:t>
            </a:r>
            <a:endParaRPr lang="zh-CN" altLang="en-US" b="1"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109" name="投影片編號版面配置區 108">
            <a:extLst>
              <a:ext uri="{FF2B5EF4-FFF2-40B4-BE49-F238E27FC236}">
                <a16:creationId xmlns:a16="http://schemas.microsoft.com/office/drawing/2014/main" id="{07869FFF-F26E-49B8-BE54-01298AFC9042}"/>
              </a:ext>
            </a:extLst>
          </p:cNvPr>
          <p:cNvSpPr>
            <a:spLocks noGrp="1"/>
          </p:cNvSpPr>
          <p:nvPr>
            <p:ph type="sldNum" sz="quarter" idx="12"/>
          </p:nvPr>
        </p:nvSpPr>
        <p:spPr/>
        <p:txBody>
          <a:bodyPr/>
          <a:lstStyle/>
          <a:p>
            <a:fld id="{64CE74CF-356A-4169-9D6E-C5675D7456C1}" type="slidenum">
              <a:rPr lang="zh-CN" altLang="en-US" smtClean="0"/>
              <a:t>51</a:t>
            </a:fld>
            <a:endParaRPr lang="zh-CN" altLang="en-US"/>
          </a:p>
        </p:txBody>
      </p:sp>
      <p:sp>
        <p:nvSpPr>
          <p:cNvPr id="2" name="橢圓 1">
            <a:extLst>
              <a:ext uri="{FF2B5EF4-FFF2-40B4-BE49-F238E27FC236}">
                <a16:creationId xmlns:a16="http://schemas.microsoft.com/office/drawing/2014/main" id="{E3EAABBB-0E7F-407B-A680-8E6044BDA79F}"/>
              </a:ext>
            </a:extLst>
          </p:cNvPr>
          <p:cNvSpPr>
            <a:spLocks noChangeAspect="1"/>
          </p:cNvSpPr>
          <p:nvPr/>
        </p:nvSpPr>
        <p:spPr>
          <a:xfrm>
            <a:off x="2074241" y="1355068"/>
            <a:ext cx="1080120" cy="942903"/>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dirty="0">
                <a:solidFill>
                  <a:srgbClr val="262626"/>
                </a:solidFill>
              </a:rPr>
              <a:t>IDLE</a:t>
            </a:r>
            <a:endParaRPr lang="zh-TW" altLang="en-US" sz="1400" dirty="0">
              <a:solidFill>
                <a:srgbClr val="262626"/>
              </a:solidFill>
            </a:endParaRPr>
          </a:p>
        </p:txBody>
      </p:sp>
      <p:sp>
        <p:nvSpPr>
          <p:cNvPr id="116" name="橢圓 115">
            <a:extLst>
              <a:ext uri="{FF2B5EF4-FFF2-40B4-BE49-F238E27FC236}">
                <a16:creationId xmlns:a16="http://schemas.microsoft.com/office/drawing/2014/main" id="{40EEBD49-087C-448B-A0EA-FC1FC2148DC6}"/>
              </a:ext>
            </a:extLst>
          </p:cNvPr>
          <p:cNvSpPr>
            <a:spLocks noChangeAspect="1"/>
          </p:cNvSpPr>
          <p:nvPr/>
        </p:nvSpPr>
        <p:spPr>
          <a:xfrm>
            <a:off x="3916559" y="1355068"/>
            <a:ext cx="1080120" cy="942903"/>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dirty="0">
                <a:solidFill>
                  <a:srgbClr val="262626"/>
                </a:solidFill>
              </a:rPr>
              <a:t>INPUT</a:t>
            </a:r>
            <a:endParaRPr lang="zh-TW" altLang="en-US" sz="1400" dirty="0">
              <a:solidFill>
                <a:srgbClr val="262626"/>
              </a:solidFill>
            </a:endParaRPr>
          </a:p>
        </p:txBody>
      </p:sp>
      <p:sp>
        <p:nvSpPr>
          <p:cNvPr id="117" name="橢圓 116">
            <a:extLst>
              <a:ext uri="{FF2B5EF4-FFF2-40B4-BE49-F238E27FC236}">
                <a16:creationId xmlns:a16="http://schemas.microsoft.com/office/drawing/2014/main" id="{3105B44E-7A7A-46CB-9A99-1F7DFD73D9A0}"/>
              </a:ext>
            </a:extLst>
          </p:cNvPr>
          <p:cNvSpPr>
            <a:spLocks noChangeAspect="1"/>
          </p:cNvSpPr>
          <p:nvPr/>
        </p:nvSpPr>
        <p:spPr>
          <a:xfrm>
            <a:off x="5758877" y="1355068"/>
            <a:ext cx="1080120" cy="942903"/>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dirty="0">
                <a:solidFill>
                  <a:srgbClr val="262626"/>
                </a:solidFill>
              </a:rPr>
              <a:t>PAD</a:t>
            </a:r>
            <a:endParaRPr lang="zh-TW" altLang="en-US" sz="1400" dirty="0">
              <a:solidFill>
                <a:srgbClr val="262626"/>
              </a:solidFill>
            </a:endParaRPr>
          </a:p>
        </p:txBody>
      </p:sp>
      <p:sp>
        <p:nvSpPr>
          <p:cNvPr id="118" name="橢圓 117">
            <a:extLst>
              <a:ext uri="{FF2B5EF4-FFF2-40B4-BE49-F238E27FC236}">
                <a16:creationId xmlns:a16="http://schemas.microsoft.com/office/drawing/2014/main" id="{DC92E463-7F5D-4F2B-9C62-D41A00D83A17}"/>
              </a:ext>
            </a:extLst>
          </p:cNvPr>
          <p:cNvSpPr>
            <a:spLocks noChangeAspect="1"/>
          </p:cNvSpPr>
          <p:nvPr/>
        </p:nvSpPr>
        <p:spPr>
          <a:xfrm>
            <a:off x="5758877" y="3001516"/>
            <a:ext cx="1080120" cy="942903"/>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dirty="0">
                <a:solidFill>
                  <a:srgbClr val="262626"/>
                </a:solidFill>
              </a:rPr>
              <a:t>ROUND</a:t>
            </a:r>
            <a:endParaRPr lang="zh-TW" altLang="en-US" sz="1400" dirty="0">
              <a:solidFill>
                <a:srgbClr val="262626"/>
              </a:solidFill>
            </a:endParaRPr>
          </a:p>
        </p:txBody>
      </p:sp>
      <p:sp>
        <p:nvSpPr>
          <p:cNvPr id="119" name="橢圓 118">
            <a:extLst>
              <a:ext uri="{FF2B5EF4-FFF2-40B4-BE49-F238E27FC236}">
                <a16:creationId xmlns:a16="http://schemas.microsoft.com/office/drawing/2014/main" id="{34371E8F-FC01-4006-BA57-E3796702433A}"/>
              </a:ext>
            </a:extLst>
          </p:cNvPr>
          <p:cNvSpPr>
            <a:spLocks noChangeAspect="1"/>
          </p:cNvSpPr>
          <p:nvPr/>
        </p:nvSpPr>
        <p:spPr>
          <a:xfrm>
            <a:off x="3912069" y="3005262"/>
            <a:ext cx="1080120" cy="942903"/>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dirty="0">
                <a:solidFill>
                  <a:srgbClr val="262626"/>
                </a:solidFill>
              </a:rPr>
              <a:t>WRITEMEM</a:t>
            </a:r>
            <a:endParaRPr lang="zh-TW" altLang="en-US" sz="1400" dirty="0">
              <a:solidFill>
                <a:srgbClr val="262626"/>
              </a:solidFill>
            </a:endParaRPr>
          </a:p>
        </p:txBody>
      </p:sp>
      <p:cxnSp>
        <p:nvCxnSpPr>
          <p:cNvPr id="5" name="直線單箭頭接點 4">
            <a:extLst>
              <a:ext uri="{FF2B5EF4-FFF2-40B4-BE49-F238E27FC236}">
                <a16:creationId xmlns:a16="http://schemas.microsoft.com/office/drawing/2014/main" id="{97376250-97C6-4BAA-97C2-E14F00E7D866}"/>
              </a:ext>
            </a:extLst>
          </p:cNvPr>
          <p:cNvCxnSpPr>
            <a:stCxn id="2" idx="6"/>
            <a:endCxn id="116" idx="2"/>
          </p:cNvCxnSpPr>
          <p:nvPr/>
        </p:nvCxnSpPr>
        <p:spPr>
          <a:xfrm>
            <a:off x="3154361" y="1826520"/>
            <a:ext cx="762198"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23" name="直線單箭頭接點 122">
            <a:extLst>
              <a:ext uri="{FF2B5EF4-FFF2-40B4-BE49-F238E27FC236}">
                <a16:creationId xmlns:a16="http://schemas.microsoft.com/office/drawing/2014/main" id="{03E3F703-9802-4AE4-8C53-4C1D271717FF}"/>
              </a:ext>
            </a:extLst>
          </p:cNvPr>
          <p:cNvCxnSpPr>
            <a:cxnSpLocks/>
            <a:stCxn id="116" idx="6"/>
            <a:endCxn id="117" idx="2"/>
          </p:cNvCxnSpPr>
          <p:nvPr/>
        </p:nvCxnSpPr>
        <p:spPr>
          <a:xfrm>
            <a:off x="4996679" y="1826520"/>
            <a:ext cx="762198"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3" name="接點: 肘形 12">
            <a:extLst>
              <a:ext uri="{FF2B5EF4-FFF2-40B4-BE49-F238E27FC236}">
                <a16:creationId xmlns:a16="http://schemas.microsoft.com/office/drawing/2014/main" id="{78F2DC5F-E28B-4AE4-AF74-FEF12BD68C2C}"/>
              </a:ext>
            </a:extLst>
          </p:cNvPr>
          <p:cNvCxnSpPr>
            <a:stCxn id="117" idx="6"/>
            <a:endCxn id="118" idx="6"/>
          </p:cNvCxnSpPr>
          <p:nvPr/>
        </p:nvCxnSpPr>
        <p:spPr>
          <a:xfrm>
            <a:off x="6838997" y="1826520"/>
            <a:ext cx="12700" cy="1646448"/>
          </a:xfrm>
          <a:prstGeom prst="bentConnector3">
            <a:avLst>
              <a:gd name="adj1" fmla="val 1800000"/>
            </a:avLst>
          </a:prstGeom>
          <a:ln w="12700">
            <a:tailEnd type="triangle"/>
          </a:ln>
        </p:spPr>
        <p:style>
          <a:lnRef idx="1">
            <a:schemeClr val="dk1"/>
          </a:lnRef>
          <a:fillRef idx="0">
            <a:schemeClr val="dk1"/>
          </a:fillRef>
          <a:effectRef idx="0">
            <a:schemeClr val="dk1"/>
          </a:effectRef>
          <a:fontRef idx="minor">
            <a:schemeClr val="tx1"/>
          </a:fontRef>
        </p:style>
      </p:cxnSp>
      <p:cxnSp>
        <p:nvCxnSpPr>
          <p:cNvPr id="131" name="直線單箭頭接點 130">
            <a:extLst>
              <a:ext uri="{FF2B5EF4-FFF2-40B4-BE49-F238E27FC236}">
                <a16:creationId xmlns:a16="http://schemas.microsoft.com/office/drawing/2014/main" id="{A31B3AD2-05A3-4F82-9C4A-160949CDFE87}"/>
              </a:ext>
            </a:extLst>
          </p:cNvPr>
          <p:cNvCxnSpPr>
            <a:cxnSpLocks/>
            <a:stCxn id="118" idx="2"/>
            <a:endCxn id="119" idx="6"/>
          </p:cNvCxnSpPr>
          <p:nvPr/>
        </p:nvCxnSpPr>
        <p:spPr>
          <a:xfrm flipH="1">
            <a:off x="4992189" y="3472968"/>
            <a:ext cx="766688" cy="3746"/>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36" name="接點: 肘形 35">
            <a:extLst>
              <a:ext uri="{FF2B5EF4-FFF2-40B4-BE49-F238E27FC236}">
                <a16:creationId xmlns:a16="http://schemas.microsoft.com/office/drawing/2014/main" id="{B1CEC40D-4388-495B-8E6D-68C77563BC64}"/>
              </a:ext>
            </a:extLst>
          </p:cNvPr>
          <p:cNvCxnSpPr>
            <a:stCxn id="119" idx="2"/>
            <a:endCxn id="2" idx="4"/>
          </p:cNvCxnSpPr>
          <p:nvPr/>
        </p:nvCxnSpPr>
        <p:spPr>
          <a:xfrm rot="10800000">
            <a:off x="2614301" y="2297972"/>
            <a:ext cx="1297768" cy="1178743"/>
          </a:xfrm>
          <a:prstGeom prst="bentConnector2">
            <a:avLst/>
          </a:prstGeom>
          <a:ln w="12700">
            <a:tailEnd type="triangle"/>
          </a:ln>
        </p:spPr>
        <p:style>
          <a:lnRef idx="1">
            <a:schemeClr val="dk1"/>
          </a:lnRef>
          <a:fillRef idx="0">
            <a:schemeClr val="dk1"/>
          </a:fillRef>
          <a:effectRef idx="0">
            <a:schemeClr val="dk1"/>
          </a:effectRef>
          <a:fontRef idx="minor">
            <a:schemeClr val="tx1"/>
          </a:fontRef>
        </p:style>
      </p:cxnSp>
      <p:cxnSp>
        <p:nvCxnSpPr>
          <p:cNvPr id="38" name="直線單箭頭接點 37">
            <a:extLst>
              <a:ext uri="{FF2B5EF4-FFF2-40B4-BE49-F238E27FC236}">
                <a16:creationId xmlns:a16="http://schemas.microsoft.com/office/drawing/2014/main" id="{93BB1A1D-A798-4CFC-9060-04DD93691AA2}"/>
              </a:ext>
            </a:extLst>
          </p:cNvPr>
          <p:cNvCxnSpPr>
            <a:cxnSpLocks/>
            <a:endCxn id="2" idx="0"/>
          </p:cNvCxnSpPr>
          <p:nvPr/>
        </p:nvCxnSpPr>
        <p:spPr>
          <a:xfrm>
            <a:off x="2614301" y="1057300"/>
            <a:ext cx="0" cy="297768"/>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151" name="文字方塊 150">
            <a:extLst>
              <a:ext uri="{FF2B5EF4-FFF2-40B4-BE49-F238E27FC236}">
                <a16:creationId xmlns:a16="http://schemas.microsoft.com/office/drawing/2014/main" id="{E058F689-5381-497A-9C94-112AAA526FF3}"/>
              </a:ext>
            </a:extLst>
          </p:cNvPr>
          <p:cNvSpPr txBox="1"/>
          <p:nvPr/>
        </p:nvSpPr>
        <p:spPr>
          <a:xfrm>
            <a:off x="1982133" y="718773"/>
            <a:ext cx="1513985" cy="417422"/>
          </a:xfrm>
          <a:prstGeom prst="rect">
            <a:avLst/>
          </a:prstGeom>
          <a:noFill/>
        </p:spPr>
        <p:txBody>
          <a:bodyPr wrap="square" rtlCol="0">
            <a:spAutoFit/>
          </a:bodyPr>
          <a:lstStyle/>
          <a:p>
            <a:pPr lvl="1">
              <a:lnSpc>
                <a:spcPct val="150000"/>
              </a:lnSpc>
              <a:spcBef>
                <a:spcPts val="500"/>
              </a:spcBef>
            </a:pPr>
            <a:r>
              <a:rPr lang="en-US" altLang="zh-TW" sz="1600" dirty="0" err="1">
                <a:latin typeface="Times New Roman" panose="02020603050405020304" pitchFamily="18" charset="0"/>
                <a:cs typeface="Segoe UI" panose="020B0502040204020203" pitchFamily="34" charset="0"/>
              </a:rPr>
              <a:t>rst</a:t>
            </a:r>
            <a:endParaRPr lang="en-US" altLang="zh-TW" sz="2000" dirty="0">
              <a:latin typeface="Times New Roman" panose="02020603050405020304" pitchFamily="18" charset="0"/>
              <a:cs typeface="Segoe UI" panose="020B0502040204020203" pitchFamily="34" charset="0"/>
            </a:endParaRPr>
          </a:p>
        </p:txBody>
      </p:sp>
      <p:cxnSp>
        <p:nvCxnSpPr>
          <p:cNvPr id="42" name="接點: 肘形 41">
            <a:extLst>
              <a:ext uri="{FF2B5EF4-FFF2-40B4-BE49-F238E27FC236}">
                <a16:creationId xmlns:a16="http://schemas.microsoft.com/office/drawing/2014/main" id="{15533C90-3556-455B-A086-2C1D216AF551}"/>
              </a:ext>
            </a:extLst>
          </p:cNvPr>
          <p:cNvCxnSpPr>
            <a:cxnSpLocks/>
          </p:cNvCxnSpPr>
          <p:nvPr/>
        </p:nvCxnSpPr>
        <p:spPr>
          <a:xfrm rot="5400000" flipH="1" flipV="1">
            <a:off x="5364681" y="3021759"/>
            <a:ext cx="3746" cy="1846808"/>
          </a:xfrm>
          <a:prstGeom prst="bentConnector3">
            <a:avLst>
              <a:gd name="adj1" fmla="val -12840657"/>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接點: 肘形 47">
            <a:extLst>
              <a:ext uri="{FF2B5EF4-FFF2-40B4-BE49-F238E27FC236}">
                <a16:creationId xmlns:a16="http://schemas.microsoft.com/office/drawing/2014/main" id="{4D4C0331-72A9-4083-BFCB-B4AE4B841FFB}"/>
              </a:ext>
            </a:extLst>
          </p:cNvPr>
          <p:cNvCxnSpPr>
            <a:stCxn id="116" idx="6"/>
            <a:endCxn id="116" idx="0"/>
          </p:cNvCxnSpPr>
          <p:nvPr/>
        </p:nvCxnSpPr>
        <p:spPr>
          <a:xfrm flipH="1" flipV="1">
            <a:off x="4456619" y="1355068"/>
            <a:ext cx="540060" cy="471452"/>
          </a:xfrm>
          <a:prstGeom prst="bentConnector4">
            <a:avLst>
              <a:gd name="adj1" fmla="val -42329"/>
              <a:gd name="adj2" fmla="val 148488"/>
            </a:avLst>
          </a:prstGeom>
          <a:ln w="12700">
            <a:tailEnd type="triangle"/>
          </a:ln>
        </p:spPr>
        <p:style>
          <a:lnRef idx="1">
            <a:schemeClr val="dk1"/>
          </a:lnRef>
          <a:fillRef idx="0">
            <a:schemeClr val="dk1"/>
          </a:fillRef>
          <a:effectRef idx="0">
            <a:schemeClr val="dk1"/>
          </a:effectRef>
          <a:fontRef idx="minor">
            <a:schemeClr val="tx1"/>
          </a:fontRef>
        </p:style>
      </p:cxnSp>
      <p:cxnSp>
        <p:nvCxnSpPr>
          <p:cNvPr id="55" name="接點: 肘形 54">
            <a:extLst>
              <a:ext uri="{FF2B5EF4-FFF2-40B4-BE49-F238E27FC236}">
                <a16:creationId xmlns:a16="http://schemas.microsoft.com/office/drawing/2014/main" id="{A7FE50D7-8FC8-4DB8-955C-7388D3D0E7CA}"/>
              </a:ext>
            </a:extLst>
          </p:cNvPr>
          <p:cNvCxnSpPr>
            <a:cxnSpLocks/>
            <a:stCxn id="118" idx="2"/>
          </p:cNvCxnSpPr>
          <p:nvPr/>
        </p:nvCxnSpPr>
        <p:spPr>
          <a:xfrm rot="10800000">
            <a:off x="5532249" y="2644094"/>
            <a:ext cx="226628" cy="828875"/>
          </a:xfrm>
          <a:prstGeom prst="bentConnector2">
            <a:avLst/>
          </a:prstGeom>
          <a:ln w="12700">
            <a:solidFill>
              <a:srgbClr val="262626"/>
            </a:solidFill>
          </a:ln>
        </p:spPr>
        <p:style>
          <a:lnRef idx="1">
            <a:schemeClr val="accent1"/>
          </a:lnRef>
          <a:fillRef idx="0">
            <a:schemeClr val="accent1"/>
          </a:fillRef>
          <a:effectRef idx="0">
            <a:schemeClr val="accent1"/>
          </a:effectRef>
          <a:fontRef idx="minor">
            <a:schemeClr val="tx1"/>
          </a:fontRef>
        </p:style>
      </p:cxnSp>
      <p:cxnSp>
        <p:nvCxnSpPr>
          <p:cNvPr id="58" name="接點: 肘形 57">
            <a:extLst>
              <a:ext uri="{FF2B5EF4-FFF2-40B4-BE49-F238E27FC236}">
                <a16:creationId xmlns:a16="http://schemas.microsoft.com/office/drawing/2014/main" id="{C324827F-62D8-4069-9232-FE92CFAA6AC2}"/>
              </a:ext>
            </a:extLst>
          </p:cNvPr>
          <p:cNvCxnSpPr>
            <a:cxnSpLocks/>
            <a:endCxn id="116" idx="4"/>
          </p:cNvCxnSpPr>
          <p:nvPr/>
        </p:nvCxnSpPr>
        <p:spPr>
          <a:xfrm rot="10800000">
            <a:off x="4456619" y="2297972"/>
            <a:ext cx="1072644" cy="348803"/>
          </a:xfrm>
          <a:prstGeom prst="bentConnector2">
            <a:avLst/>
          </a:prstGeom>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cxnSp>
      <p:cxnSp>
        <p:nvCxnSpPr>
          <p:cNvPr id="20" name="接點: 肘形 19">
            <a:extLst>
              <a:ext uri="{FF2B5EF4-FFF2-40B4-BE49-F238E27FC236}">
                <a16:creationId xmlns:a16="http://schemas.microsoft.com/office/drawing/2014/main" id="{8BF8C1D9-060D-4AC9-86E0-BDBC7A24FE15}"/>
              </a:ext>
            </a:extLst>
          </p:cNvPr>
          <p:cNvCxnSpPr/>
          <p:nvPr/>
        </p:nvCxnSpPr>
        <p:spPr>
          <a:xfrm>
            <a:off x="5529263" y="3472968"/>
            <a:ext cx="760695" cy="680676"/>
          </a:xfrm>
          <a:prstGeom prst="bentConnector3">
            <a:avLst>
              <a:gd name="adj1" fmla="val 540"/>
            </a:avLst>
          </a:prstGeom>
          <a:ln w="127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41546884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a:extLst>
              <a:ext uri="{FF2B5EF4-FFF2-40B4-BE49-F238E27FC236}">
                <a16:creationId xmlns:a16="http://schemas.microsoft.com/office/drawing/2014/main" id="{444D8C64-AE1C-419D-8EB4-85B9DB1513BD}"/>
              </a:ext>
            </a:extLst>
          </p:cNvPr>
          <p:cNvSpPr/>
          <p:nvPr/>
        </p:nvSpPr>
        <p:spPr>
          <a:xfrm>
            <a:off x="0" y="5593804"/>
            <a:ext cx="10160000" cy="144016"/>
          </a:xfrm>
          <a:prstGeom prst="rect">
            <a:avLst/>
          </a:prstGeom>
          <a:solidFill>
            <a:srgbClr val="1954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4" name="五边形 3"/>
          <p:cNvSpPr/>
          <p:nvPr/>
        </p:nvSpPr>
        <p:spPr>
          <a:xfrm>
            <a:off x="0" y="0"/>
            <a:ext cx="2631728" cy="576064"/>
          </a:xfrm>
          <a:prstGeom prst="homePlate">
            <a:avLst/>
          </a:prstGeom>
          <a:solidFill>
            <a:srgbClr val="1954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SHA3</a:t>
            </a:r>
            <a:r>
              <a:rPr lang="zh-TW" altLang="en-US" b="1" dirty="0">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b="1" dirty="0" err="1">
                <a:latin typeface="Times New Roman" panose="02020603050405020304" pitchFamily="18" charset="0"/>
                <a:ea typeface="微軟正黑體" panose="020B0604030504040204" pitchFamily="34" charset="-120"/>
                <a:cs typeface="Times New Roman" panose="02020603050405020304" pitchFamily="18" charset="0"/>
              </a:rPr>
              <a:t>RTLsimulation</a:t>
            </a:r>
            <a:endParaRPr lang="zh-CN" altLang="en-US" b="1"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109" name="投影片編號版面配置區 108">
            <a:extLst>
              <a:ext uri="{FF2B5EF4-FFF2-40B4-BE49-F238E27FC236}">
                <a16:creationId xmlns:a16="http://schemas.microsoft.com/office/drawing/2014/main" id="{07869FFF-F26E-49B8-BE54-01298AFC9042}"/>
              </a:ext>
            </a:extLst>
          </p:cNvPr>
          <p:cNvSpPr>
            <a:spLocks noGrp="1"/>
          </p:cNvSpPr>
          <p:nvPr>
            <p:ph type="sldNum" sz="quarter" idx="12"/>
          </p:nvPr>
        </p:nvSpPr>
        <p:spPr/>
        <p:txBody>
          <a:bodyPr/>
          <a:lstStyle/>
          <a:p>
            <a:fld id="{64CE74CF-356A-4169-9D6E-C5675D7456C1}" type="slidenum">
              <a:rPr lang="zh-CN" altLang="en-US" smtClean="0"/>
              <a:t>52</a:t>
            </a:fld>
            <a:endParaRPr lang="zh-CN" altLang="en-US"/>
          </a:p>
        </p:txBody>
      </p:sp>
      <p:pic>
        <p:nvPicPr>
          <p:cNvPr id="3" name="圖片 2">
            <a:extLst>
              <a:ext uri="{FF2B5EF4-FFF2-40B4-BE49-F238E27FC236}">
                <a16:creationId xmlns:a16="http://schemas.microsoft.com/office/drawing/2014/main" id="{927C2C74-D6A6-4BA7-A5C5-BC7F95838CE9}"/>
              </a:ext>
            </a:extLst>
          </p:cNvPr>
          <p:cNvPicPr>
            <a:picLocks noChangeAspect="1"/>
          </p:cNvPicPr>
          <p:nvPr/>
        </p:nvPicPr>
        <p:blipFill>
          <a:blip r:embed="rId3"/>
          <a:stretch>
            <a:fillRect/>
          </a:stretch>
        </p:blipFill>
        <p:spPr>
          <a:xfrm>
            <a:off x="151001" y="697260"/>
            <a:ext cx="9857998" cy="1318221"/>
          </a:xfrm>
          <a:prstGeom prst="rect">
            <a:avLst/>
          </a:prstGeom>
        </p:spPr>
      </p:pic>
      <p:pic>
        <p:nvPicPr>
          <p:cNvPr id="7" name="圖片 6">
            <a:extLst>
              <a:ext uri="{FF2B5EF4-FFF2-40B4-BE49-F238E27FC236}">
                <a16:creationId xmlns:a16="http://schemas.microsoft.com/office/drawing/2014/main" id="{FB188AF2-514C-4E28-A43D-50976088DE13}"/>
              </a:ext>
            </a:extLst>
          </p:cNvPr>
          <p:cNvPicPr>
            <a:picLocks noChangeAspect="1"/>
          </p:cNvPicPr>
          <p:nvPr/>
        </p:nvPicPr>
        <p:blipFill>
          <a:blip r:embed="rId4"/>
          <a:stretch>
            <a:fillRect/>
          </a:stretch>
        </p:blipFill>
        <p:spPr>
          <a:xfrm>
            <a:off x="151001" y="2111153"/>
            <a:ext cx="9857998" cy="1370347"/>
          </a:xfrm>
          <a:prstGeom prst="rect">
            <a:avLst/>
          </a:prstGeom>
        </p:spPr>
      </p:pic>
      <p:pic>
        <p:nvPicPr>
          <p:cNvPr id="9" name="圖片 8">
            <a:extLst>
              <a:ext uri="{FF2B5EF4-FFF2-40B4-BE49-F238E27FC236}">
                <a16:creationId xmlns:a16="http://schemas.microsoft.com/office/drawing/2014/main" id="{3999C46D-D8E2-4006-8EC2-6C8FA5ECF407}"/>
              </a:ext>
            </a:extLst>
          </p:cNvPr>
          <p:cNvPicPr>
            <a:picLocks noChangeAspect="1"/>
          </p:cNvPicPr>
          <p:nvPr/>
        </p:nvPicPr>
        <p:blipFill rotWithShape="1">
          <a:blip r:embed="rId5"/>
          <a:srcRect b="48521"/>
          <a:stretch/>
        </p:blipFill>
        <p:spPr>
          <a:xfrm>
            <a:off x="186596" y="3478849"/>
            <a:ext cx="946490" cy="2084521"/>
          </a:xfrm>
          <a:prstGeom prst="rect">
            <a:avLst/>
          </a:prstGeom>
        </p:spPr>
      </p:pic>
      <p:pic>
        <p:nvPicPr>
          <p:cNvPr id="120" name="圖片 119">
            <a:extLst>
              <a:ext uri="{FF2B5EF4-FFF2-40B4-BE49-F238E27FC236}">
                <a16:creationId xmlns:a16="http://schemas.microsoft.com/office/drawing/2014/main" id="{5D015C88-F5FE-40EB-A50B-DB92199E5F04}"/>
              </a:ext>
            </a:extLst>
          </p:cNvPr>
          <p:cNvPicPr>
            <a:picLocks noChangeAspect="1"/>
          </p:cNvPicPr>
          <p:nvPr/>
        </p:nvPicPr>
        <p:blipFill rotWithShape="1">
          <a:blip r:embed="rId5"/>
          <a:srcRect t="50949"/>
          <a:stretch/>
        </p:blipFill>
        <p:spPr>
          <a:xfrm>
            <a:off x="1567255" y="3552349"/>
            <a:ext cx="946489" cy="1986198"/>
          </a:xfrm>
          <a:prstGeom prst="rect">
            <a:avLst/>
          </a:prstGeom>
        </p:spPr>
      </p:pic>
      <p:pic>
        <p:nvPicPr>
          <p:cNvPr id="11" name="圖片 10">
            <a:extLst>
              <a:ext uri="{FF2B5EF4-FFF2-40B4-BE49-F238E27FC236}">
                <a16:creationId xmlns:a16="http://schemas.microsoft.com/office/drawing/2014/main" id="{A35AEDCD-04FD-432C-B3CD-D167345146D2}"/>
              </a:ext>
            </a:extLst>
          </p:cNvPr>
          <p:cNvPicPr>
            <a:picLocks noChangeAspect="1"/>
          </p:cNvPicPr>
          <p:nvPr/>
        </p:nvPicPr>
        <p:blipFill rotWithShape="1">
          <a:blip r:embed="rId6"/>
          <a:srcRect b="52016"/>
          <a:stretch/>
        </p:blipFill>
        <p:spPr>
          <a:xfrm>
            <a:off x="2991768" y="3585358"/>
            <a:ext cx="3212859" cy="1659831"/>
          </a:xfrm>
          <a:prstGeom prst="rect">
            <a:avLst/>
          </a:prstGeom>
        </p:spPr>
      </p:pic>
      <p:pic>
        <p:nvPicPr>
          <p:cNvPr id="123" name="圖片 122">
            <a:extLst>
              <a:ext uri="{FF2B5EF4-FFF2-40B4-BE49-F238E27FC236}">
                <a16:creationId xmlns:a16="http://schemas.microsoft.com/office/drawing/2014/main" id="{BC05EB2F-0FCC-4022-A8E6-3251F3FA8E3C}"/>
              </a:ext>
            </a:extLst>
          </p:cNvPr>
          <p:cNvPicPr>
            <a:picLocks noChangeAspect="1"/>
          </p:cNvPicPr>
          <p:nvPr/>
        </p:nvPicPr>
        <p:blipFill rotWithShape="1">
          <a:blip r:embed="rId6"/>
          <a:srcRect t="50591" b="1425"/>
          <a:stretch/>
        </p:blipFill>
        <p:spPr>
          <a:xfrm>
            <a:off x="6439141" y="3577172"/>
            <a:ext cx="3212859" cy="1659831"/>
          </a:xfrm>
          <a:prstGeom prst="rect">
            <a:avLst/>
          </a:prstGeom>
        </p:spPr>
      </p:pic>
    </p:spTree>
    <p:extLst>
      <p:ext uri="{BB962C8B-B14F-4D97-AF65-F5344CB8AC3E}">
        <p14:creationId xmlns:p14="http://schemas.microsoft.com/office/powerpoint/2010/main" val="139604448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p:nvPr/>
        </p:nvSpPr>
        <p:spPr>
          <a:xfrm rot="2700000">
            <a:off x="4180956" y="1715715"/>
            <a:ext cx="2437108" cy="2437108"/>
          </a:xfrm>
          <a:prstGeom prst="roundRect">
            <a:avLst/>
          </a:prstGeom>
          <a:gradFill>
            <a:gsLst>
              <a:gs pos="0">
                <a:srgbClr val="FFFFFF"/>
              </a:gs>
              <a:gs pos="100000">
                <a:schemeClr val="bg1">
                  <a:lumMod val="95000"/>
                </a:schemeClr>
              </a:gs>
            </a:gsLst>
            <a:lin ang="15000000" scaled="0"/>
          </a:gradFill>
          <a:ln w="25400">
            <a:gradFill>
              <a:gsLst>
                <a:gs pos="0">
                  <a:schemeClr val="bg1"/>
                </a:gs>
                <a:gs pos="100000">
                  <a:schemeClr val="bg1">
                    <a:lumMod val="95000"/>
                  </a:schemeClr>
                </a:gs>
              </a:gsLst>
              <a:lin ang="5400000" scaled="1"/>
            </a:gradFill>
          </a:ln>
          <a:effectLst>
            <a:outerShdw blurRad="63500" sx="103000" sy="103000" algn="ctr"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solidFill>
                <a:prstClr val="white"/>
              </a:solidFill>
            </a:endParaRPr>
          </a:p>
        </p:txBody>
      </p:sp>
      <p:sp>
        <p:nvSpPr>
          <p:cNvPr id="5" name="椭圆 4"/>
          <p:cNvSpPr/>
          <p:nvPr/>
        </p:nvSpPr>
        <p:spPr>
          <a:xfrm>
            <a:off x="3750404" y="1285162"/>
            <a:ext cx="3298213" cy="3298213"/>
          </a:xfrm>
          <a:prstGeom prst="ellipse">
            <a:avLst/>
          </a:prstGeom>
          <a:noFill/>
          <a:ln w="28575">
            <a:solidFill>
              <a:srgbClr val="1954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solidFill>
                <a:prstClr val="white"/>
              </a:solidFill>
            </a:endParaRPr>
          </a:p>
        </p:txBody>
      </p:sp>
      <p:grpSp>
        <p:nvGrpSpPr>
          <p:cNvPr id="7" name="组合 6"/>
          <p:cNvGrpSpPr/>
          <p:nvPr/>
        </p:nvGrpSpPr>
        <p:grpSpPr>
          <a:xfrm>
            <a:off x="4125471" y="1784393"/>
            <a:ext cx="2579022" cy="2311635"/>
            <a:chOff x="4950565" y="2141272"/>
            <a:chExt cx="3094826" cy="2773962"/>
          </a:xfrm>
          <a:solidFill>
            <a:srgbClr val="19547C"/>
          </a:solidFill>
        </p:grpSpPr>
        <p:sp>
          <p:nvSpPr>
            <p:cNvPr id="44" name="椭圆 43"/>
            <p:cNvSpPr/>
            <p:nvPr/>
          </p:nvSpPr>
          <p:spPr>
            <a:xfrm>
              <a:off x="4950565" y="2141272"/>
              <a:ext cx="151884" cy="15188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solidFill>
                  <a:prstClr val="white"/>
                </a:solidFill>
              </a:endParaRPr>
            </a:p>
          </p:txBody>
        </p:sp>
        <p:sp>
          <p:nvSpPr>
            <p:cNvPr id="45" name="椭圆 44"/>
            <p:cNvSpPr/>
            <p:nvPr/>
          </p:nvSpPr>
          <p:spPr>
            <a:xfrm>
              <a:off x="7893507" y="4763350"/>
              <a:ext cx="151884" cy="15188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solidFill>
                  <a:prstClr val="white"/>
                </a:solidFill>
              </a:endParaRPr>
            </a:p>
          </p:txBody>
        </p:sp>
      </p:grpSp>
      <p:grpSp>
        <p:nvGrpSpPr>
          <p:cNvPr id="6" name="组合 5"/>
          <p:cNvGrpSpPr/>
          <p:nvPr/>
        </p:nvGrpSpPr>
        <p:grpSpPr>
          <a:xfrm>
            <a:off x="4127691" y="1784394"/>
            <a:ext cx="2570183" cy="2331898"/>
            <a:chOff x="4953229" y="2141272"/>
            <a:chExt cx="3084220" cy="2798278"/>
          </a:xfrm>
        </p:grpSpPr>
        <p:sp>
          <p:nvSpPr>
            <p:cNvPr id="46" name="椭圆 45"/>
            <p:cNvSpPr/>
            <p:nvPr/>
          </p:nvSpPr>
          <p:spPr>
            <a:xfrm>
              <a:off x="4953229" y="4787666"/>
              <a:ext cx="151884" cy="151884"/>
            </a:xfrm>
            <a:prstGeom prst="ellipse">
              <a:avLst/>
            </a:prstGeom>
            <a:solidFill>
              <a:srgbClr val="1847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solidFill>
                  <a:prstClr val="white"/>
                </a:solidFill>
              </a:endParaRPr>
            </a:p>
          </p:txBody>
        </p:sp>
        <p:sp>
          <p:nvSpPr>
            <p:cNvPr id="47" name="椭圆 46"/>
            <p:cNvSpPr/>
            <p:nvPr/>
          </p:nvSpPr>
          <p:spPr>
            <a:xfrm>
              <a:off x="7885565" y="2141272"/>
              <a:ext cx="151884" cy="151884"/>
            </a:xfrm>
            <a:prstGeom prst="ellipse">
              <a:avLst/>
            </a:prstGeom>
            <a:solidFill>
              <a:srgbClr val="1847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solidFill>
                  <a:prstClr val="white"/>
                </a:solidFill>
              </a:endParaRPr>
            </a:p>
          </p:txBody>
        </p:sp>
      </p:grpSp>
      <p:sp>
        <p:nvSpPr>
          <p:cNvPr id="20" name="矩形 19"/>
          <p:cNvSpPr/>
          <p:nvPr/>
        </p:nvSpPr>
        <p:spPr>
          <a:xfrm>
            <a:off x="4061611" y="2712071"/>
            <a:ext cx="2675796" cy="451342"/>
          </a:xfrm>
          <a:prstGeom prst="rect">
            <a:avLst/>
          </a:prstGeom>
          <a:ln>
            <a:noFill/>
          </a:ln>
        </p:spPr>
        <p:txBody>
          <a:bodyPr wrap="square">
            <a:spAutoFit/>
          </a:bodyPr>
          <a:lstStyle/>
          <a:p>
            <a:pPr algn="ctr"/>
            <a:r>
              <a:rPr lang="en-US" altLang="zh-TW" sz="2333" b="1" dirty="0">
                <a:solidFill>
                  <a:srgbClr val="19547C"/>
                </a:solidFill>
                <a:latin typeface="Times New Roman" panose="02020603050405020304" pitchFamily="18" charset="0"/>
                <a:ea typeface="Open Sans" panose="020B0606030504020204" pitchFamily="34" charset="0"/>
                <a:cs typeface="Times New Roman" panose="02020603050405020304" pitchFamily="18" charset="0"/>
              </a:rPr>
              <a:t>NTT Architecture </a:t>
            </a:r>
          </a:p>
        </p:txBody>
      </p:sp>
      <p:sp>
        <p:nvSpPr>
          <p:cNvPr id="22" name="矩形 21"/>
          <p:cNvSpPr/>
          <p:nvPr/>
        </p:nvSpPr>
        <p:spPr>
          <a:xfrm rot="13500000">
            <a:off x="2664928" y="2375060"/>
            <a:ext cx="1118411" cy="1118413"/>
          </a:xfrm>
          <a:prstGeom prst="rect">
            <a:avLst/>
          </a:prstGeom>
          <a:solidFill>
            <a:srgbClr val="1954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solidFill>
                <a:prstClr val="white"/>
              </a:solidFill>
            </a:endParaRPr>
          </a:p>
        </p:txBody>
      </p:sp>
      <p:sp>
        <p:nvSpPr>
          <p:cNvPr id="23" name="矩形 22"/>
          <p:cNvSpPr/>
          <p:nvPr/>
        </p:nvSpPr>
        <p:spPr>
          <a:xfrm>
            <a:off x="2789559" y="2588017"/>
            <a:ext cx="869149" cy="707886"/>
          </a:xfrm>
          <a:prstGeom prst="rect">
            <a:avLst/>
          </a:prstGeom>
        </p:spPr>
        <p:txBody>
          <a:bodyPr wrap="none">
            <a:spAutoFit/>
          </a:bodyPr>
          <a:lstStyle/>
          <a:p>
            <a:pPr algn="ctr"/>
            <a:r>
              <a:rPr lang="en-US" altLang="zh-CN" sz="4000" dirty="0">
                <a:solidFill>
                  <a:prstClr val="white"/>
                </a:solidFill>
                <a:latin typeface="Times New Roman" panose="02020603050405020304" pitchFamily="18" charset="0"/>
                <a:ea typeface="Open Sans" panose="020B0606030504020204" pitchFamily="34" charset="0"/>
                <a:cs typeface="Times New Roman" panose="02020603050405020304" pitchFamily="18" charset="0"/>
              </a:rPr>
              <a:t>4-2</a:t>
            </a:r>
            <a:endParaRPr lang="zh-CN" altLang="en-US" sz="4000" dirty="0">
              <a:solidFill>
                <a:prstClr val="white"/>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0602846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a:extLst>
              <a:ext uri="{FF2B5EF4-FFF2-40B4-BE49-F238E27FC236}">
                <a16:creationId xmlns:a16="http://schemas.microsoft.com/office/drawing/2014/main" id="{444D8C64-AE1C-419D-8EB4-85B9DB1513BD}"/>
              </a:ext>
            </a:extLst>
          </p:cNvPr>
          <p:cNvSpPr/>
          <p:nvPr/>
        </p:nvSpPr>
        <p:spPr>
          <a:xfrm>
            <a:off x="0" y="5593804"/>
            <a:ext cx="10160000" cy="144016"/>
          </a:xfrm>
          <a:prstGeom prst="rect">
            <a:avLst/>
          </a:prstGeom>
          <a:solidFill>
            <a:srgbClr val="1954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4" name="五边形 3"/>
          <p:cNvSpPr/>
          <p:nvPr/>
        </p:nvSpPr>
        <p:spPr>
          <a:xfrm>
            <a:off x="0" y="0"/>
            <a:ext cx="3495824" cy="576064"/>
          </a:xfrm>
          <a:prstGeom prst="homePlate">
            <a:avLst/>
          </a:prstGeom>
          <a:solidFill>
            <a:srgbClr val="1954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TW" altLang="en-US" b="1" dirty="0">
                <a:latin typeface="Times New Roman" panose="02020603050405020304" pitchFamily="18" charset="0"/>
                <a:ea typeface="微軟正黑體" panose="020B0604030504040204" pitchFamily="34" charset="-120"/>
                <a:cs typeface="Times New Roman" panose="02020603050405020304" pitchFamily="18" charset="0"/>
              </a:rPr>
              <a:t>論文與</a:t>
            </a: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203</a:t>
            </a:r>
            <a:r>
              <a:rPr lang="zh-TW" altLang="en-US" b="1" dirty="0">
                <a:latin typeface="Times New Roman" panose="02020603050405020304" pitchFamily="18" charset="0"/>
                <a:ea typeface="微軟正黑體" panose="020B0604030504040204" pitchFamily="34" charset="-120"/>
                <a:cs typeface="Times New Roman" panose="02020603050405020304" pitchFamily="18" charset="0"/>
              </a:rPr>
              <a:t>差別</a:t>
            </a:r>
            <a:endParaRPr lang="zh-CN" altLang="en-US" b="1"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109" name="投影片編號版面配置區 108">
            <a:extLst>
              <a:ext uri="{FF2B5EF4-FFF2-40B4-BE49-F238E27FC236}">
                <a16:creationId xmlns:a16="http://schemas.microsoft.com/office/drawing/2014/main" id="{07869FFF-F26E-49B8-BE54-01298AFC9042}"/>
              </a:ext>
            </a:extLst>
          </p:cNvPr>
          <p:cNvSpPr>
            <a:spLocks noGrp="1"/>
          </p:cNvSpPr>
          <p:nvPr>
            <p:ph type="sldNum" sz="quarter" idx="12"/>
          </p:nvPr>
        </p:nvSpPr>
        <p:spPr/>
        <p:txBody>
          <a:bodyPr/>
          <a:lstStyle/>
          <a:p>
            <a:fld id="{64CE74CF-356A-4169-9D6E-C5675D7456C1}" type="slidenum">
              <a:rPr lang="zh-CN" altLang="en-US" smtClean="0"/>
              <a:t>54</a:t>
            </a:fld>
            <a:endParaRPr lang="zh-CN" altLang="en-US"/>
          </a:p>
        </p:txBody>
      </p:sp>
      <p:sp>
        <p:nvSpPr>
          <p:cNvPr id="6" name="文字方塊 5">
            <a:extLst>
              <a:ext uri="{FF2B5EF4-FFF2-40B4-BE49-F238E27FC236}">
                <a16:creationId xmlns:a16="http://schemas.microsoft.com/office/drawing/2014/main" id="{BD6D5883-42D1-4F37-9C44-96648D690726}"/>
              </a:ext>
            </a:extLst>
          </p:cNvPr>
          <p:cNvSpPr txBox="1"/>
          <p:nvPr/>
        </p:nvSpPr>
        <p:spPr>
          <a:xfrm>
            <a:off x="0" y="697260"/>
            <a:ext cx="9976544" cy="1424108"/>
          </a:xfrm>
          <a:prstGeom prst="rect">
            <a:avLst/>
          </a:prstGeom>
          <a:noFill/>
        </p:spPr>
        <p:txBody>
          <a:bodyPr wrap="square" rtlCol="0">
            <a:spAutoFit/>
          </a:bodyPr>
          <a:lstStyle/>
          <a:p>
            <a:pPr marL="685800" lvl="1" indent="-228600">
              <a:lnSpc>
                <a:spcPct val="150000"/>
              </a:lnSpc>
              <a:spcBef>
                <a:spcPts val="500"/>
              </a:spcBef>
              <a:buFont typeface="Arial" panose="020B0604020202020204" pitchFamily="34" charset="0"/>
              <a:buChar char="•"/>
            </a:pPr>
            <a:r>
              <a:rPr lang="zh-TW" altLang="en-US" dirty="0"/>
              <a:t>論文是使用</a:t>
            </a:r>
            <a:r>
              <a:rPr lang="en-US" altLang="zh-TW" dirty="0"/>
              <a:t>DIF</a:t>
            </a:r>
            <a:r>
              <a:rPr lang="zh-TW" altLang="en-US" dirty="0"/>
              <a:t> </a:t>
            </a:r>
            <a:r>
              <a:rPr lang="en-US" altLang="zh-TW" dirty="0"/>
              <a:t>NTT</a:t>
            </a:r>
            <a:r>
              <a:rPr lang="zh-TW" altLang="en-US" dirty="0"/>
              <a:t>，但</a:t>
            </a:r>
            <a:r>
              <a:rPr lang="en-US" altLang="zh-TW" dirty="0"/>
              <a:t>203</a:t>
            </a:r>
            <a:r>
              <a:rPr lang="zh-TW" altLang="en-US" dirty="0"/>
              <a:t>是使用</a:t>
            </a:r>
            <a:r>
              <a:rPr lang="en-US" altLang="zh-TW" dirty="0"/>
              <a:t>DIT NTT</a:t>
            </a:r>
            <a:r>
              <a:rPr lang="zh-TW" altLang="en-US" dirty="0"/>
              <a:t>，但沒差，加減乘法順序改一下</a:t>
            </a:r>
            <a:r>
              <a:rPr lang="en-US" altLang="zh-TW" dirty="0"/>
              <a:t>”</a:t>
            </a:r>
            <a:r>
              <a:rPr lang="zh-TW" altLang="en-US" dirty="0"/>
              <a:t>應該</a:t>
            </a:r>
            <a:r>
              <a:rPr lang="en-US" altLang="zh-TW" dirty="0"/>
              <a:t>”</a:t>
            </a:r>
            <a:r>
              <a:rPr lang="zh-TW" altLang="en-US" dirty="0"/>
              <a:t>會對</a:t>
            </a:r>
            <a:endParaRPr lang="en-US" altLang="zh-TW" dirty="0"/>
          </a:p>
          <a:p>
            <a:pPr marL="685800" lvl="1" indent="-228600">
              <a:lnSpc>
                <a:spcPct val="150000"/>
              </a:lnSpc>
              <a:spcBef>
                <a:spcPts val="500"/>
              </a:spcBef>
              <a:buFont typeface="Arial" panose="020B0604020202020204" pitchFamily="34" charset="0"/>
              <a:buChar char="•"/>
            </a:pPr>
            <a:r>
              <a:rPr lang="zh-TW" altLang="en-US" dirty="0"/>
              <a:t>論文的</a:t>
            </a:r>
            <a:r>
              <a:rPr lang="en-US" altLang="zh-TW" dirty="0"/>
              <a:t>MR</a:t>
            </a:r>
            <a:r>
              <a:rPr lang="zh-TW" altLang="en-US" dirty="0"/>
              <a:t>使用</a:t>
            </a:r>
            <a:r>
              <a:rPr lang="en-US" altLang="zh-TW" dirty="0"/>
              <a:t>Shift-Add-Multiply-Subtract-Subtract (SAMS2)</a:t>
            </a:r>
            <a:r>
              <a:rPr lang="zh-TW" altLang="en-US" dirty="0"/>
              <a:t>，但他的</a:t>
            </a:r>
            <a:r>
              <a:rPr lang="en-US" altLang="zh-TW" dirty="0"/>
              <a:t>q = 7691</a:t>
            </a:r>
            <a:r>
              <a:rPr lang="zh-TW" altLang="en-US" dirty="0"/>
              <a:t> 因此我用不了</a:t>
            </a:r>
            <a:endParaRPr lang="en-US" altLang="zh-TW" dirty="0"/>
          </a:p>
          <a:p>
            <a:pPr marL="685800" lvl="1" indent="-228600">
              <a:lnSpc>
                <a:spcPct val="150000"/>
              </a:lnSpc>
              <a:spcBef>
                <a:spcPts val="500"/>
              </a:spcBef>
              <a:buFont typeface="Arial" panose="020B0604020202020204" pitchFamily="34" charset="0"/>
              <a:buChar char="•"/>
            </a:pPr>
            <a:r>
              <a:rPr lang="zh-TW" altLang="en-US" dirty="0"/>
              <a:t>有沒有機會將</a:t>
            </a:r>
            <a:r>
              <a:rPr lang="en-US" altLang="zh-TW" dirty="0"/>
              <a:t>NTT</a:t>
            </a:r>
            <a:r>
              <a:rPr lang="zh-TW" altLang="en-US" dirty="0"/>
              <a:t>和</a:t>
            </a:r>
            <a:r>
              <a:rPr lang="en-US" altLang="zh-TW" dirty="0"/>
              <a:t>INTT</a:t>
            </a:r>
            <a:r>
              <a:rPr lang="zh-TW" altLang="en-US" dirty="0"/>
              <a:t>塞在一起</a:t>
            </a:r>
          </a:p>
        </p:txBody>
      </p:sp>
    </p:spTree>
    <p:extLst>
      <p:ext uri="{BB962C8B-B14F-4D97-AF65-F5344CB8AC3E}">
        <p14:creationId xmlns:p14="http://schemas.microsoft.com/office/powerpoint/2010/main" val="376237130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a:extLst>
              <a:ext uri="{FF2B5EF4-FFF2-40B4-BE49-F238E27FC236}">
                <a16:creationId xmlns:a16="http://schemas.microsoft.com/office/drawing/2014/main" id="{444D8C64-AE1C-419D-8EB4-85B9DB1513BD}"/>
              </a:ext>
            </a:extLst>
          </p:cNvPr>
          <p:cNvSpPr/>
          <p:nvPr/>
        </p:nvSpPr>
        <p:spPr>
          <a:xfrm>
            <a:off x="0" y="5593804"/>
            <a:ext cx="10160000" cy="144016"/>
          </a:xfrm>
          <a:prstGeom prst="rect">
            <a:avLst/>
          </a:prstGeom>
          <a:solidFill>
            <a:srgbClr val="1954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4" name="五边形 3"/>
          <p:cNvSpPr/>
          <p:nvPr/>
        </p:nvSpPr>
        <p:spPr>
          <a:xfrm>
            <a:off x="0" y="0"/>
            <a:ext cx="3495824" cy="576064"/>
          </a:xfrm>
          <a:prstGeom prst="homePlate">
            <a:avLst/>
          </a:prstGeom>
          <a:solidFill>
            <a:srgbClr val="1954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Fully-parallel NTT architecture</a:t>
            </a:r>
            <a:endParaRPr lang="zh-CN" altLang="en-US" b="1"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109" name="投影片編號版面配置區 108">
            <a:extLst>
              <a:ext uri="{FF2B5EF4-FFF2-40B4-BE49-F238E27FC236}">
                <a16:creationId xmlns:a16="http://schemas.microsoft.com/office/drawing/2014/main" id="{07869FFF-F26E-49B8-BE54-01298AFC9042}"/>
              </a:ext>
            </a:extLst>
          </p:cNvPr>
          <p:cNvSpPr>
            <a:spLocks noGrp="1"/>
          </p:cNvSpPr>
          <p:nvPr>
            <p:ph type="sldNum" sz="quarter" idx="12"/>
          </p:nvPr>
        </p:nvSpPr>
        <p:spPr/>
        <p:txBody>
          <a:bodyPr/>
          <a:lstStyle/>
          <a:p>
            <a:fld id="{64CE74CF-356A-4169-9D6E-C5675D7456C1}" type="slidenum">
              <a:rPr lang="zh-CN" altLang="en-US" smtClean="0"/>
              <a:t>55</a:t>
            </a:fld>
            <a:endParaRPr lang="zh-CN" altLang="en-US"/>
          </a:p>
        </p:txBody>
      </p:sp>
      <p:pic>
        <p:nvPicPr>
          <p:cNvPr id="3" name="圖片 2">
            <a:extLst>
              <a:ext uri="{FF2B5EF4-FFF2-40B4-BE49-F238E27FC236}">
                <a16:creationId xmlns:a16="http://schemas.microsoft.com/office/drawing/2014/main" id="{99EC871C-7B3C-4488-AC2A-C44CFA656EED}"/>
              </a:ext>
            </a:extLst>
          </p:cNvPr>
          <p:cNvPicPr>
            <a:picLocks noChangeAspect="1"/>
          </p:cNvPicPr>
          <p:nvPr/>
        </p:nvPicPr>
        <p:blipFill>
          <a:blip r:embed="rId3"/>
          <a:stretch>
            <a:fillRect/>
          </a:stretch>
        </p:blipFill>
        <p:spPr>
          <a:xfrm>
            <a:off x="1493059" y="906436"/>
            <a:ext cx="7173882" cy="4390532"/>
          </a:xfrm>
          <a:prstGeom prst="rect">
            <a:avLst/>
          </a:prstGeom>
        </p:spPr>
      </p:pic>
    </p:spTree>
    <p:extLst>
      <p:ext uri="{BB962C8B-B14F-4D97-AF65-F5344CB8AC3E}">
        <p14:creationId xmlns:p14="http://schemas.microsoft.com/office/powerpoint/2010/main" val="210438600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a:extLst>
              <a:ext uri="{FF2B5EF4-FFF2-40B4-BE49-F238E27FC236}">
                <a16:creationId xmlns:a16="http://schemas.microsoft.com/office/drawing/2014/main" id="{444D8C64-AE1C-419D-8EB4-85B9DB1513BD}"/>
              </a:ext>
            </a:extLst>
          </p:cNvPr>
          <p:cNvSpPr/>
          <p:nvPr/>
        </p:nvSpPr>
        <p:spPr>
          <a:xfrm>
            <a:off x="0" y="5593804"/>
            <a:ext cx="10160000" cy="144016"/>
          </a:xfrm>
          <a:prstGeom prst="rect">
            <a:avLst/>
          </a:prstGeom>
          <a:solidFill>
            <a:srgbClr val="1954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4" name="五边形 3"/>
          <p:cNvSpPr/>
          <p:nvPr/>
        </p:nvSpPr>
        <p:spPr>
          <a:xfrm>
            <a:off x="0" y="0"/>
            <a:ext cx="5656064" cy="576064"/>
          </a:xfrm>
          <a:prstGeom prst="homePlate">
            <a:avLst/>
          </a:prstGeom>
          <a:solidFill>
            <a:srgbClr val="1954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SDF (Single-path delay feedback) NTT architecture</a:t>
            </a:r>
            <a:endParaRPr lang="zh-CN" altLang="en-US" b="1"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109" name="投影片編號版面配置區 108">
            <a:extLst>
              <a:ext uri="{FF2B5EF4-FFF2-40B4-BE49-F238E27FC236}">
                <a16:creationId xmlns:a16="http://schemas.microsoft.com/office/drawing/2014/main" id="{07869FFF-F26E-49B8-BE54-01298AFC9042}"/>
              </a:ext>
            </a:extLst>
          </p:cNvPr>
          <p:cNvSpPr>
            <a:spLocks noGrp="1"/>
          </p:cNvSpPr>
          <p:nvPr>
            <p:ph type="sldNum" sz="quarter" idx="12"/>
          </p:nvPr>
        </p:nvSpPr>
        <p:spPr/>
        <p:txBody>
          <a:bodyPr/>
          <a:lstStyle/>
          <a:p>
            <a:fld id="{64CE74CF-356A-4169-9D6E-C5675D7456C1}" type="slidenum">
              <a:rPr lang="zh-CN" altLang="en-US" smtClean="0"/>
              <a:t>56</a:t>
            </a:fld>
            <a:endParaRPr lang="zh-CN" altLang="en-US"/>
          </a:p>
        </p:txBody>
      </p:sp>
      <p:pic>
        <p:nvPicPr>
          <p:cNvPr id="5" name="圖片 4">
            <a:extLst>
              <a:ext uri="{FF2B5EF4-FFF2-40B4-BE49-F238E27FC236}">
                <a16:creationId xmlns:a16="http://schemas.microsoft.com/office/drawing/2014/main" id="{F72BA21E-D6FF-4345-B9B0-25FE421C86F7}"/>
              </a:ext>
            </a:extLst>
          </p:cNvPr>
          <p:cNvPicPr>
            <a:picLocks noChangeAspect="1"/>
          </p:cNvPicPr>
          <p:nvPr/>
        </p:nvPicPr>
        <p:blipFill>
          <a:blip r:embed="rId3"/>
          <a:stretch>
            <a:fillRect/>
          </a:stretch>
        </p:blipFill>
        <p:spPr>
          <a:xfrm>
            <a:off x="739800" y="2065412"/>
            <a:ext cx="8680400" cy="1878686"/>
          </a:xfrm>
          <a:prstGeom prst="rect">
            <a:avLst/>
          </a:prstGeom>
        </p:spPr>
      </p:pic>
    </p:spTree>
    <p:extLst>
      <p:ext uri="{BB962C8B-B14F-4D97-AF65-F5344CB8AC3E}">
        <p14:creationId xmlns:p14="http://schemas.microsoft.com/office/powerpoint/2010/main" val="415885140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a:extLst>
              <a:ext uri="{FF2B5EF4-FFF2-40B4-BE49-F238E27FC236}">
                <a16:creationId xmlns:a16="http://schemas.microsoft.com/office/drawing/2014/main" id="{444D8C64-AE1C-419D-8EB4-85B9DB1513BD}"/>
              </a:ext>
            </a:extLst>
          </p:cNvPr>
          <p:cNvSpPr/>
          <p:nvPr/>
        </p:nvSpPr>
        <p:spPr>
          <a:xfrm>
            <a:off x="0" y="5593804"/>
            <a:ext cx="10160000" cy="144016"/>
          </a:xfrm>
          <a:prstGeom prst="rect">
            <a:avLst/>
          </a:prstGeom>
          <a:solidFill>
            <a:srgbClr val="1954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4" name="五边形 3"/>
          <p:cNvSpPr/>
          <p:nvPr/>
        </p:nvSpPr>
        <p:spPr>
          <a:xfrm>
            <a:off x="0" y="0"/>
            <a:ext cx="5534329" cy="576064"/>
          </a:xfrm>
          <a:prstGeom prst="homePlate">
            <a:avLst/>
          </a:prstGeom>
          <a:solidFill>
            <a:srgbClr val="1954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MDF (</a:t>
            </a:r>
            <a:r>
              <a:rPr lang="en-US" altLang="zh-TW" b="1" dirty="0" err="1">
                <a:latin typeface="Times New Roman" panose="02020603050405020304" pitchFamily="18" charset="0"/>
                <a:ea typeface="微軟正黑體" panose="020B0604030504040204" pitchFamily="34" charset="-120"/>
                <a:cs typeface="Times New Roman" panose="02020603050405020304" pitchFamily="18" charset="0"/>
              </a:rPr>
              <a:t>Muti</a:t>
            </a: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-path delay feedback) NTT architecture</a:t>
            </a:r>
            <a:endParaRPr lang="zh-CN" altLang="en-US" b="1"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109" name="投影片編號版面配置區 108">
            <a:extLst>
              <a:ext uri="{FF2B5EF4-FFF2-40B4-BE49-F238E27FC236}">
                <a16:creationId xmlns:a16="http://schemas.microsoft.com/office/drawing/2014/main" id="{07869FFF-F26E-49B8-BE54-01298AFC9042}"/>
              </a:ext>
            </a:extLst>
          </p:cNvPr>
          <p:cNvSpPr>
            <a:spLocks noGrp="1"/>
          </p:cNvSpPr>
          <p:nvPr>
            <p:ph type="sldNum" sz="quarter" idx="12"/>
          </p:nvPr>
        </p:nvSpPr>
        <p:spPr/>
        <p:txBody>
          <a:bodyPr/>
          <a:lstStyle/>
          <a:p>
            <a:fld id="{64CE74CF-356A-4169-9D6E-C5675D7456C1}" type="slidenum">
              <a:rPr lang="zh-CN" altLang="en-US" smtClean="0"/>
              <a:t>57</a:t>
            </a:fld>
            <a:endParaRPr lang="zh-CN" altLang="en-US"/>
          </a:p>
        </p:txBody>
      </p:sp>
      <p:pic>
        <p:nvPicPr>
          <p:cNvPr id="3" name="圖片 2">
            <a:extLst>
              <a:ext uri="{FF2B5EF4-FFF2-40B4-BE49-F238E27FC236}">
                <a16:creationId xmlns:a16="http://schemas.microsoft.com/office/drawing/2014/main" id="{395C6277-B60D-42CB-AC39-41A6C0358517}"/>
              </a:ext>
            </a:extLst>
          </p:cNvPr>
          <p:cNvPicPr>
            <a:picLocks noChangeAspect="1"/>
          </p:cNvPicPr>
          <p:nvPr/>
        </p:nvPicPr>
        <p:blipFill>
          <a:blip r:embed="rId3"/>
          <a:stretch>
            <a:fillRect/>
          </a:stretch>
        </p:blipFill>
        <p:spPr>
          <a:xfrm>
            <a:off x="1911648" y="796503"/>
            <a:ext cx="5534329" cy="4495132"/>
          </a:xfrm>
          <a:prstGeom prst="rect">
            <a:avLst/>
          </a:prstGeom>
        </p:spPr>
      </p:pic>
    </p:spTree>
    <p:extLst>
      <p:ext uri="{BB962C8B-B14F-4D97-AF65-F5344CB8AC3E}">
        <p14:creationId xmlns:p14="http://schemas.microsoft.com/office/powerpoint/2010/main" val="35919449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a:extLst>
              <a:ext uri="{FF2B5EF4-FFF2-40B4-BE49-F238E27FC236}">
                <a16:creationId xmlns:a16="http://schemas.microsoft.com/office/drawing/2014/main" id="{444D8C64-AE1C-419D-8EB4-85B9DB1513BD}"/>
              </a:ext>
            </a:extLst>
          </p:cNvPr>
          <p:cNvSpPr/>
          <p:nvPr/>
        </p:nvSpPr>
        <p:spPr>
          <a:xfrm>
            <a:off x="0" y="5593804"/>
            <a:ext cx="10160000" cy="144016"/>
          </a:xfrm>
          <a:prstGeom prst="rect">
            <a:avLst/>
          </a:prstGeom>
          <a:solidFill>
            <a:srgbClr val="1954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4" name="五边形 3"/>
          <p:cNvSpPr/>
          <p:nvPr/>
        </p:nvSpPr>
        <p:spPr>
          <a:xfrm>
            <a:off x="0" y="0"/>
            <a:ext cx="5800080" cy="576064"/>
          </a:xfrm>
          <a:prstGeom prst="homePlate">
            <a:avLst/>
          </a:prstGeom>
          <a:solidFill>
            <a:srgbClr val="1954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SDC (Single-path delay commutator) NTT architecture</a:t>
            </a:r>
            <a:endParaRPr lang="zh-CN" altLang="en-US" b="1"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109" name="投影片編號版面配置區 108">
            <a:extLst>
              <a:ext uri="{FF2B5EF4-FFF2-40B4-BE49-F238E27FC236}">
                <a16:creationId xmlns:a16="http://schemas.microsoft.com/office/drawing/2014/main" id="{07869FFF-F26E-49B8-BE54-01298AFC9042}"/>
              </a:ext>
            </a:extLst>
          </p:cNvPr>
          <p:cNvSpPr>
            <a:spLocks noGrp="1"/>
          </p:cNvSpPr>
          <p:nvPr>
            <p:ph type="sldNum" sz="quarter" idx="12"/>
          </p:nvPr>
        </p:nvSpPr>
        <p:spPr/>
        <p:txBody>
          <a:bodyPr/>
          <a:lstStyle/>
          <a:p>
            <a:fld id="{64CE74CF-356A-4169-9D6E-C5675D7456C1}" type="slidenum">
              <a:rPr lang="zh-CN" altLang="en-US" smtClean="0"/>
              <a:t>58</a:t>
            </a:fld>
            <a:endParaRPr lang="zh-CN" altLang="en-US"/>
          </a:p>
        </p:txBody>
      </p:sp>
      <p:pic>
        <p:nvPicPr>
          <p:cNvPr id="9" name="圖片 8">
            <a:extLst>
              <a:ext uri="{FF2B5EF4-FFF2-40B4-BE49-F238E27FC236}">
                <a16:creationId xmlns:a16="http://schemas.microsoft.com/office/drawing/2014/main" id="{5C587458-5F46-43D5-A4F0-AFAFA536CE11}"/>
              </a:ext>
            </a:extLst>
          </p:cNvPr>
          <p:cNvPicPr>
            <a:picLocks noChangeAspect="1"/>
          </p:cNvPicPr>
          <p:nvPr/>
        </p:nvPicPr>
        <p:blipFill rotWithShape="1">
          <a:blip r:embed="rId3"/>
          <a:srcRect l="1097" r="1097"/>
          <a:stretch/>
        </p:blipFill>
        <p:spPr>
          <a:xfrm>
            <a:off x="163736" y="3755015"/>
            <a:ext cx="9832528" cy="1276343"/>
          </a:xfrm>
          <a:prstGeom prst="rect">
            <a:avLst/>
          </a:prstGeom>
        </p:spPr>
      </p:pic>
    </p:spTree>
    <p:extLst>
      <p:ext uri="{BB962C8B-B14F-4D97-AF65-F5344CB8AC3E}">
        <p14:creationId xmlns:p14="http://schemas.microsoft.com/office/powerpoint/2010/main" val="292464401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a:extLst>
              <a:ext uri="{FF2B5EF4-FFF2-40B4-BE49-F238E27FC236}">
                <a16:creationId xmlns:a16="http://schemas.microsoft.com/office/drawing/2014/main" id="{444D8C64-AE1C-419D-8EB4-85B9DB1513BD}"/>
              </a:ext>
            </a:extLst>
          </p:cNvPr>
          <p:cNvSpPr/>
          <p:nvPr/>
        </p:nvSpPr>
        <p:spPr>
          <a:xfrm>
            <a:off x="0" y="5593804"/>
            <a:ext cx="10160000" cy="144016"/>
          </a:xfrm>
          <a:prstGeom prst="rect">
            <a:avLst/>
          </a:prstGeom>
          <a:solidFill>
            <a:srgbClr val="1954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4" name="五边形 3"/>
          <p:cNvSpPr/>
          <p:nvPr/>
        </p:nvSpPr>
        <p:spPr>
          <a:xfrm>
            <a:off x="0" y="0"/>
            <a:ext cx="5872088" cy="576064"/>
          </a:xfrm>
          <a:prstGeom prst="homePlate">
            <a:avLst/>
          </a:prstGeom>
          <a:solidFill>
            <a:srgbClr val="1954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MDC (</a:t>
            </a:r>
            <a:r>
              <a:rPr lang="en-US" altLang="zh-TW" b="1" dirty="0" err="1">
                <a:latin typeface="Times New Roman" panose="02020603050405020304" pitchFamily="18" charset="0"/>
                <a:ea typeface="微軟正黑體" panose="020B0604030504040204" pitchFamily="34" charset="-120"/>
                <a:cs typeface="Times New Roman" panose="02020603050405020304" pitchFamily="18" charset="0"/>
              </a:rPr>
              <a:t>Muti</a:t>
            </a: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-path delay commutator) NTT architecture</a:t>
            </a:r>
            <a:endParaRPr lang="zh-CN" altLang="en-US" b="1"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109" name="投影片編號版面配置區 108">
            <a:extLst>
              <a:ext uri="{FF2B5EF4-FFF2-40B4-BE49-F238E27FC236}">
                <a16:creationId xmlns:a16="http://schemas.microsoft.com/office/drawing/2014/main" id="{07869FFF-F26E-49B8-BE54-01298AFC9042}"/>
              </a:ext>
            </a:extLst>
          </p:cNvPr>
          <p:cNvSpPr>
            <a:spLocks noGrp="1"/>
          </p:cNvSpPr>
          <p:nvPr>
            <p:ph type="sldNum" sz="quarter" idx="12"/>
          </p:nvPr>
        </p:nvSpPr>
        <p:spPr/>
        <p:txBody>
          <a:bodyPr/>
          <a:lstStyle/>
          <a:p>
            <a:fld id="{64CE74CF-356A-4169-9D6E-C5675D7456C1}" type="slidenum">
              <a:rPr lang="zh-CN" altLang="en-US" smtClean="0"/>
              <a:t>59</a:t>
            </a:fld>
            <a:endParaRPr lang="zh-CN" altLang="en-US"/>
          </a:p>
        </p:txBody>
      </p:sp>
      <p:pic>
        <p:nvPicPr>
          <p:cNvPr id="6" name="圖片 5">
            <a:extLst>
              <a:ext uri="{FF2B5EF4-FFF2-40B4-BE49-F238E27FC236}">
                <a16:creationId xmlns:a16="http://schemas.microsoft.com/office/drawing/2014/main" id="{F58EF36A-8986-48A8-8C01-383120BABA0E}"/>
              </a:ext>
            </a:extLst>
          </p:cNvPr>
          <p:cNvPicPr>
            <a:picLocks noChangeAspect="1"/>
          </p:cNvPicPr>
          <p:nvPr/>
        </p:nvPicPr>
        <p:blipFill>
          <a:blip r:embed="rId3"/>
          <a:stretch>
            <a:fillRect/>
          </a:stretch>
        </p:blipFill>
        <p:spPr>
          <a:xfrm>
            <a:off x="2557175" y="2761529"/>
            <a:ext cx="5045649" cy="2535439"/>
          </a:xfrm>
          <a:prstGeom prst="rect">
            <a:avLst/>
          </a:prstGeom>
        </p:spPr>
      </p:pic>
      <p:pic>
        <p:nvPicPr>
          <p:cNvPr id="5" name="圖片 4">
            <a:extLst>
              <a:ext uri="{FF2B5EF4-FFF2-40B4-BE49-F238E27FC236}">
                <a16:creationId xmlns:a16="http://schemas.microsoft.com/office/drawing/2014/main" id="{6838C6D3-23C5-41DE-9299-F46DDC6055BF}"/>
              </a:ext>
            </a:extLst>
          </p:cNvPr>
          <p:cNvPicPr>
            <a:picLocks noChangeAspect="1"/>
          </p:cNvPicPr>
          <p:nvPr/>
        </p:nvPicPr>
        <p:blipFill>
          <a:blip r:embed="rId4"/>
          <a:stretch>
            <a:fillRect/>
          </a:stretch>
        </p:blipFill>
        <p:spPr>
          <a:xfrm>
            <a:off x="399480" y="1046021"/>
            <a:ext cx="9361040" cy="1416473"/>
          </a:xfrm>
          <a:prstGeom prst="rect">
            <a:avLst/>
          </a:prstGeom>
        </p:spPr>
      </p:pic>
    </p:spTree>
    <p:extLst>
      <p:ext uri="{BB962C8B-B14F-4D97-AF65-F5344CB8AC3E}">
        <p14:creationId xmlns:p14="http://schemas.microsoft.com/office/powerpoint/2010/main" val="14023696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a:extLst>
              <a:ext uri="{FF2B5EF4-FFF2-40B4-BE49-F238E27FC236}">
                <a16:creationId xmlns:a16="http://schemas.microsoft.com/office/drawing/2014/main" id="{444D8C64-AE1C-419D-8EB4-85B9DB1513BD}"/>
              </a:ext>
            </a:extLst>
          </p:cNvPr>
          <p:cNvSpPr/>
          <p:nvPr/>
        </p:nvSpPr>
        <p:spPr>
          <a:xfrm>
            <a:off x="0" y="5593804"/>
            <a:ext cx="10160000" cy="144016"/>
          </a:xfrm>
          <a:prstGeom prst="rect">
            <a:avLst/>
          </a:prstGeom>
          <a:solidFill>
            <a:srgbClr val="1954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17" name="文字方塊 16">
            <a:extLst>
              <a:ext uri="{FF2B5EF4-FFF2-40B4-BE49-F238E27FC236}">
                <a16:creationId xmlns:a16="http://schemas.microsoft.com/office/drawing/2014/main" id="{BE3CCF74-590F-497D-805B-FA47E18F79DE}"/>
              </a:ext>
            </a:extLst>
          </p:cNvPr>
          <p:cNvSpPr txBox="1"/>
          <p:nvPr/>
        </p:nvSpPr>
        <p:spPr>
          <a:xfrm>
            <a:off x="9752632" y="5341995"/>
            <a:ext cx="261611" cy="276999"/>
          </a:xfrm>
          <a:prstGeom prst="rect">
            <a:avLst/>
          </a:prstGeom>
          <a:solidFill>
            <a:srgbClr val="F2F2F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rtlCol="0">
            <a:spAutoFit/>
          </a:bodyPr>
          <a:lstStyle/>
          <a:p>
            <a:pPr algn="ctr"/>
            <a:fld id="{E545861F-E096-40B0-9341-4258F016607A}" type="slidenum">
              <a:rPr lang="en-US" altLang="zh-TW" sz="1200" smtClean="0">
                <a:latin typeface="Times New Roman" panose="02020603050405020304" pitchFamily="18" charset="0"/>
                <a:ea typeface="微軟正黑體" panose="020B0604030504040204" pitchFamily="34" charset="-120"/>
                <a:cs typeface="Times New Roman" panose="02020603050405020304" pitchFamily="18" charset="0"/>
              </a:rPr>
              <a:t>6</a:t>
            </a:fld>
            <a:endParaRPr lang="zh-TW" altLang="en-US" sz="1200"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4" name="五边形 3"/>
          <p:cNvSpPr/>
          <p:nvPr/>
        </p:nvSpPr>
        <p:spPr>
          <a:xfrm>
            <a:off x="0" y="0"/>
            <a:ext cx="3419872" cy="576064"/>
          </a:xfrm>
          <a:prstGeom prst="homePlate">
            <a:avLst/>
          </a:prstGeom>
          <a:solidFill>
            <a:srgbClr val="1954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Security Levels</a:t>
            </a:r>
            <a:endParaRPr lang="zh-CN" altLang="en-US" b="1"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6" name="文字方塊 5">
            <a:extLst>
              <a:ext uri="{FF2B5EF4-FFF2-40B4-BE49-F238E27FC236}">
                <a16:creationId xmlns:a16="http://schemas.microsoft.com/office/drawing/2014/main" id="{288A8F03-FC88-46DE-A0B5-9785EAEF26A2}"/>
              </a:ext>
            </a:extLst>
          </p:cNvPr>
          <p:cNvSpPr txBox="1"/>
          <p:nvPr/>
        </p:nvSpPr>
        <p:spPr>
          <a:xfrm>
            <a:off x="543496" y="714959"/>
            <a:ext cx="8363006" cy="498663"/>
          </a:xfrm>
          <a:prstGeom prst="rect">
            <a:avLst/>
          </a:prstGeom>
          <a:noFill/>
        </p:spPr>
        <p:txBody>
          <a:bodyPr wrap="square" rtlCol="0">
            <a:spAutoFit/>
          </a:bodyPr>
          <a:lstStyle/>
          <a:p>
            <a:pPr marL="685800" lvl="1" indent="-228600">
              <a:lnSpc>
                <a:spcPct val="150000"/>
              </a:lnSpc>
              <a:spcBef>
                <a:spcPts val="500"/>
              </a:spcBef>
              <a:buFont typeface="Arial" panose="020B0604020202020204" pitchFamily="34" charset="0"/>
              <a:buChar char="•"/>
            </a:pPr>
            <a:endParaRPr lang="en-US" altLang="zh-TW" sz="2000" dirty="0">
              <a:latin typeface="Times New Roman" panose="02020603050405020304" pitchFamily="18" charset="0"/>
              <a:cs typeface="Segoe UI" panose="020B0502040204020203" pitchFamily="34" charset="0"/>
            </a:endParaRPr>
          </a:p>
        </p:txBody>
      </p:sp>
      <p:graphicFrame>
        <p:nvGraphicFramePr>
          <p:cNvPr id="7" name="表格 7">
            <a:extLst>
              <a:ext uri="{FF2B5EF4-FFF2-40B4-BE49-F238E27FC236}">
                <a16:creationId xmlns:a16="http://schemas.microsoft.com/office/drawing/2014/main" id="{8ED7450E-97D0-4D68-B946-ADD37913AF1F}"/>
              </a:ext>
            </a:extLst>
          </p:cNvPr>
          <p:cNvGraphicFramePr>
            <a:graphicFrameLocks noGrp="1"/>
          </p:cNvGraphicFramePr>
          <p:nvPr>
            <p:extLst>
              <p:ext uri="{D42A27DB-BD31-4B8C-83A1-F6EECF244321}">
                <p14:modId xmlns:p14="http://schemas.microsoft.com/office/powerpoint/2010/main" val="1521966489"/>
              </p:ext>
            </p:extLst>
          </p:nvPr>
        </p:nvGraphicFramePr>
        <p:xfrm>
          <a:off x="1221252" y="973840"/>
          <a:ext cx="8139196" cy="2225040"/>
        </p:xfrm>
        <a:graphic>
          <a:graphicData uri="http://schemas.openxmlformats.org/drawingml/2006/table">
            <a:tbl>
              <a:tblPr firstRow="1" bandRow="1">
                <a:tableStyleId>{5C22544A-7EE6-4342-B048-85BDC9FD1C3A}</a:tableStyleId>
              </a:tblPr>
              <a:tblGrid>
                <a:gridCol w="2252497">
                  <a:extLst>
                    <a:ext uri="{9D8B030D-6E8A-4147-A177-3AD203B41FA5}">
                      <a16:colId xmlns:a16="http://schemas.microsoft.com/office/drawing/2014/main" val="1792342199"/>
                    </a:ext>
                  </a:extLst>
                </a:gridCol>
                <a:gridCol w="4337381">
                  <a:extLst>
                    <a:ext uri="{9D8B030D-6E8A-4147-A177-3AD203B41FA5}">
                      <a16:colId xmlns:a16="http://schemas.microsoft.com/office/drawing/2014/main" val="51740079"/>
                    </a:ext>
                  </a:extLst>
                </a:gridCol>
                <a:gridCol w="1549318">
                  <a:extLst>
                    <a:ext uri="{9D8B030D-6E8A-4147-A177-3AD203B41FA5}">
                      <a16:colId xmlns:a16="http://schemas.microsoft.com/office/drawing/2014/main" val="2740655769"/>
                    </a:ext>
                  </a:extLst>
                </a:gridCol>
              </a:tblGrid>
              <a:tr h="370840">
                <a:tc>
                  <a:txBody>
                    <a:bodyPr/>
                    <a:lstStyle/>
                    <a:p>
                      <a:pPr algn="ctr"/>
                      <a:r>
                        <a:rPr lang="en-US" altLang="zh-TW" baseline="0" dirty="0">
                          <a:latin typeface="Times New Roman" panose="02020603050405020304" pitchFamily="18" charset="0"/>
                        </a:rPr>
                        <a:t>Security Category</a:t>
                      </a:r>
                      <a:endParaRPr lang="zh-TW" altLang="en-US" baseline="0" dirty="0">
                        <a:latin typeface="Times New Roman" panose="02020603050405020304" pitchFamily="18" charset="0"/>
                      </a:endParaRPr>
                    </a:p>
                  </a:txBody>
                  <a:tcPr anchor="ctr"/>
                </a:tc>
                <a:tc>
                  <a:txBody>
                    <a:bodyPr/>
                    <a:lstStyle/>
                    <a:p>
                      <a:pPr algn="ctr"/>
                      <a:r>
                        <a:rPr lang="en-US" altLang="zh-TW" baseline="0" dirty="0">
                          <a:latin typeface="Times New Roman" panose="02020603050405020304" pitchFamily="18" charset="0"/>
                        </a:rPr>
                        <a:t>Corresponding Attack Type </a:t>
                      </a:r>
                      <a:endParaRPr lang="zh-TW" altLang="en-US" baseline="0" dirty="0">
                        <a:latin typeface="Times New Roman" panose="02020603050405020304" pitchFamily="18" charset="0"/>
                      </a:endParaRPr>
                    </a:p>
                  </a:txBody>
                  <a:tcPr/>
                </a:tc>
                <a:tc>
                  <a:txBody>
                    <a:bodyPr/>
                    <a:lstStyle/>
                    <a:p>
                      <a:pPr algn="ctr"/>
                      <a:r>
                        <a:rPr lang="en-US" altLang="zh-TW" baseline="0" dirty="0">
                          <a:latin typeface="Times New Roman" panose="02020603050405020304" pitchFamily="18" charset="0"/>
                        </a:rPr>
                        <a:t>Example</a:t>
                      </a:r>
                      <a:endParaRPr lang="zh-TW" altLang="en-US" baseline="0" dirty="0">
                        <a:latin typeface="Times New Roman" panose="02020603050405020304" pitchFamily="18" charset="0"/>
                      </a:endParaRPr>
                    </a:p>
                  </a:txBody>
                  <a:tcPr anchor="ctr"/>
                </a:tc>
                <a:extLst>
                  <a:ext uri="{0D108BD9-81ED-4DB2-BD59-A6C34878D82A}">
                    <a16:rowId xmlns:a16="http://schemas.microsoft.com/office/drawing/2014/main" val="3937330844"/>
                  </a:ext>
                </a:extLst>
              </a:tr>
              <a:tr h="370840">
                <a:tc>
                  <a:txBody>
                    <a:bodyPr/>
                    <a:lstStyle/>
                    <a:p>
                      <a:pPr algn="ctr"/>
                      <a:r>
                        <a:rPr lang="en-US" altLang="zh-TW" baseline="0" dirty="0">
                          <a:latin typeface="Times New Roman" panose="02020603050405020304" pitchFamily="18" charset="0"/>
                        </a:rPr>
                        <a:t>1</a:t>
                      </a:r>
                      <a:endParaRPr lang="zh-TW" altLang="en-US" baseline="0" dirty="0">
                        <a:latin typeface="Times New Roman" panose="02020603050405020304" pitchFamily="18" charset="0"/>
                      </a:endParaRPr>
                    </a:p>
                  </a:txBody>
                  <a:tcPr anchor="ctr"/>
                </a:tc>
                <a:tc>
                  <a:txBody>
                    <a:bodyPr/>
                    <a:lstStyle/>
                    <a:p>
                      <a:r>
                        <a:rPr lang="en-US" altLang="zh-TW" baseline="0" dirty="0">
                          <a:latin typeface="Times New Roman" panose="02020603050405020304" pitchFamily="18" charset="0"/>
                        </a:rPr>
                        <a:t>Key search on block cipher with 128-bit key</a:t>
                      </a:r>
                      <a:endParaRPr lang="zh-TW" altLang="en-US" baseline="0" dirty="0">
                        <a:latin typeface="Times New Roman" panose="02020603050405020304" pitchFamily="18" charset="0"/>
                      </a:endParaRPr>
                    </a:p>
                  </a:txBody>
                  <a:tcPr/>
                </a:tc>
                <a:tc>
                  <a:txBody>
                    <a:bodyPr/>
                    <a:lstStyle/>
                    <a:p>
                      <a:pPr algn="ctr"/>
                      <a:r>
                        <a:rPr lang="en-US" altLang="zh-TW" baseline="0" dirty="0">
                          <a:latin typeface="Times New Roman" panose="02020603050405020304" pitchFamily="18" charset="0"/>
                        </a:rPr>
                        <a:t>AES-128 </a:t>
                      </a:r>
                      <a:endParaRPr lang="zh-TW" altLang="en-US" baseline="0" dirty="0">
                        <a:latin typeface="Times New Roman" panose="02020603050405020304" pitchFamily="18" charset="0"/>
                      </a:endParaRPr>
                    </a:p>
                  </a:txBody>
                  <a:tcPr anchor="ctr"/>
                </a:tc>
                <a:extLst>
                  <a:ext uri="{0D108BD9-81ED-4DB2-BD59-A6C34878D82A}">
                    <a16:rowId xmlns:a16="http://schemas.microsoft.com/office/drawing/2014/main" val="3660678530"/>
                  </a:ext>
                </a:extLst>
              </a:tr>
              <a:tr h="370840">
                <a:tc>
                  <a:txBody>
                    <a:bodyPr/>
                    <a:lstStyle/>
                    <a:p>
                      <a:pPr algn="ctr"/>
                      <a:r>
                        <a:rPr lang="en-US" altLang="zh-TW" baseline="0" dirty="0">
                          <a:latin typeface="Times New Roman" panose="02020603050405020304" pitchFamily="18" charset="0"/>
                        </a:rPr>
                        <a:t>2</a:t>
                      </a:r>
                      <a:endParaRPr lang="zh-TW" altLang="en-US" baseline="0" dirty="0">
                        <a:latin typeface="Times New Roman" panose="02020603050405020304" pitchFamily="18" charset="0"/>
                      </a:endParaRPr>
                    </a:p>
                  </a:txBody>
                  <a:tcPr anchor="ctr"/>
                </a:tc>
                <a:tc>
                  <a:txBody>
                    <a:bodyPr/>
                    <a:lstStyle/>
                    <a:p>
                      <a:r>
                        <a:rPr lang="en-US" altLang="zh-TW" baseline="0" dirty="0">
                          <a:latin typeface="Times New Roman" panose="02020603050405020304" pitchFamily="18" charset="0"/>
                        </a:rPr>
                        <a:t>Collision search on 256-bit hash function </a:t>
                      </a:r>
                      <a:endParaRPr lang="zh-TW" altLang="en-US" baseline="0" dirty="0">
                        <a:latin typeface="Times New Roman" panose="02020603050405020304" pitchFamily="18" charset="0"/>
                      </a:endParaRPr>
                    </a:p>
                  </a:txBody>
                  <a:tcPr/>
                </a:tc>
                <a:tc>
                  <a:txBody>
                    <a:bodyPr/>
                    <a:lstStyle/>
                    <a:p>
                      <a:pPr algn="ctr"/>
                      <a:r>
                        <a:rPr lang="en-US" altLang="zh-TW" baseline="0" dirty="0">
                          <a:latin typeface="Times New Roman" panose="02020603050405020304" pitchFamily="18" charset="0"/>
                        </a:rPr>
                        <a:t>SHA3-256</a:t>
                      </a:r>
                      <a:endParaRPr lang="zh-TW" altLang="en-US" baseline="0" dirty="0">
                        <a:latin typeface="Times New Roman" panose="02020603050405020304" pitchFamily="18" charset="0"/>
                      </a:endParaRPr>
                    </a:p>
                  </a:txBody>
                  <a:tcPr anchor="ctr"/>
                </a:tc>
                <a:extLst>
                  <a:ext uri="{0D108BD9-81ED-4DB2-BD59-A6C34878D82A}">
                    <a16:rowId xmlns:a16="http://schemas.microsoft.com/office/drawing/2014/main" val="2485927077"/>
                  </a:ext>
                </a:extLst>
              </a:tr>
              <a:tr h="370840">
                <a:tc>
                  <a:txBody>
                    <a:bodyPr/>
                    <a:lstStyle/>
                    <a:p>
                      <a:pPr algn="ctr"/>
                      <a:r>
                        <a:rPr lang="en-US" altLang="zh-TW" baseline="0" dirty="0">
                          <a:latin typeface="Times New Roman" panose="02020603050405020304" pitchFamily="18" charset="0"/>
                        </a:rPr>
                        <a:t>3</a:t>
                      </a:r>
                      <a:endParaRPr lang="zh-TW" altLang="en-US" baseline="0" dirty="0">
                        <a:latin typeface="Times New Roman" panose="02020603050405020304" pitchFamily="18" charset="0"/>
                      </a:endParaRPr>
                    </a:p>
                  </a:txBody>
                  <a:tcPr anchor="ctr"/>
                </a:tc>
                <a:tc>
                  <a:txBody>
                    <a:bodyPr/>
                    <a:lstStyle/>
                    <a:p>
                      <a:r>
                        <a:rPr lang="en-US" altLang="zh-TW" baseline="0" dirty="0">
                          <a:latin typeface="Times New Roman" panose="02020603050405020304" pitchFamily="18" charset="0"/>
                        </a:rPr>
                        <a:t>Key search on block cipher with 192-bit key</a:t>
                      </a:r>
                      <a:endParaRPr lang="zh-TW" altLang="en-US" baseline="0" dirty="0">
                        <a:latin typeface="Times New Roman" panose="02020603050405020304" pitchFamily="18" charset="0"/>
                      </a:endParaRPr>
                    </a:p>
                  </a:txBody>
                  <a:tcPr/>
                </a:tc>
                <a:tc>
                  <a:txBody>
                    <a:bodyPr/>
                    <a:lstStyle/>
                    <a:p>
                      <a:pPr algn="ctr"/>
                      <a:r>
                        <a:rPr lang="en-US" altLang="zh-TW" baseline="0" dirty="0">
                          <a:latin typeface="Times New Roman" panose="02020603050405020304" pitchFamily="18" charset="0"/>
                        </a:rPr>
                        <a:t>AES-192 </a:t>
                      </a:r>
                      <a:endParaRPr lang="zh-TW" altLang="en-US" baseline="0" dirty="0">
                        <a:latin typeface="Times New Roman" panose="02020603050405020304" pitchFamily="18" charset="0"/>
                      </a:endParaRPr>
                    </a:p>
                  </a:txBody>
                  <a:tcPr anchor="ctr"/>
                </a:tc>
                <a:extLst>
                  <a:ext uri="{0D108BD9-81ED-4DB2-BD59-A6C34878D82A}">
                    <a16:rowId xmlns:a16="http://schemas.microsoft.com/office/drawing/2014/main" val="520885853"/>
                  </a:ext>
                </a:extLst>
              </a:tr>
              <a:tr h="370840">
                <a:tc>
                  <a:txBody>
                    <a:bodyPr/>
                    <a:lstStyle/>
                    <a:p>
                      <a:pPr algn="ctr"/>
                      <a:r>
                        <a:rPr lang="en-US" altLang="zh-TW" baseline="0" dirty="0">
                          <a:latin typeface="Times New Roman" panose="02020603050405020304" pitchFamily="18" charset="0"/>
                        </a:rPr>
                        <a:t>4</a:t>
                      </a:r>
                      <a:endParaRPr lang="zh-TW" altLang="en-US" baseline="0" dirty="0">
                        <a:latin typeface="Times New Roman" panose="02020603050405020304" pitchFamily="18" charset="0"/>
                      </a:endParaRPr>
                    </a:p>
                  </a:txBody>
                  <a:tcPr anchor="ctr"/>
                </a:tc>
                <a:tc>
                  <a:txBody>
                    <a:bodyPr/>
                    <a:lstStyle/>
                    <a:p>
                      <a:r>
                        <a:rPr lang="en-US" altLang="zh-TW" baseline="0" dirty="0">
                          <a:latin typeface="Times New Roman" panose="02020603050405020304" pitchFamily="18" charset="0"/>
                        </a:rPr>
                        <a:t>Collision search on 384-bit hash function</a:t>
                      </a:r>
                      <a:endParaRPr lang="zh-TW" altLang="en-US" baseline="0" dirty="0">
                        <a:latin typeface="Times New Roman" panose="02020603050405020304" pitchFamily="18" charset="0"/>
                      </a:endParaRPr>
                    </a:p>
                  </a:txBody>
                  <a:tcPr/>
                </a:tc>
                <a:tc>
                  <a:txBody>
                    <a:bodyPr/>
                    <a:lstStyle/>
                    <a:p>
                      <a:pPr algn="ctr"/>
                      <a:r>
                        <a:rPr lang="en-US" altLang="zh-TW" baseline="0" dirty="0">
                          <a:latin typeface="Times New Roman" panose="02020603050405020304" pitchFamily="18" charset="0"/>
                        </a:rPr>
                        <a:t>SHA3-384</a:t>
                      </a:r>
                      <a:endParaRPr lang="zh-TW" altLang="en-US" baseline="0" dirty="0">
                        <a:latin typeface="Times New Roman" panose="02020603050405020304" pitchFamily="18" charset="0"/>
                      </a:endParaRPr>
                    </a:p>
                  </a:txBody>
                  <a:tcPr anchor="ctr"/>
                </a:tc>
                <a:extLst>
                  <a:ext uri="{0D108BD9-81ED-4DB2-BD59-A6C34878D82A}">
                    <a16:rowId xmlns:a16="http://schemas.microsoft.com/office/drawing/2014/main" val="2414118736"/>
                  </a:ext>
                </a:extLst>
              </a:tr>
              <a:tr h="370840">
                <a:tc>
                  <a:txBody>
                    <a:bodyPr/>
                    <a:lstStyle/>
                    <a:p>
                      <a:pPr algn="ctr"/>
                      <a:r>
                        <a:rPr lang="en-US" altLang="zh-TW" baseline="0" dirty="0">
                          <a:latin typeface="Times New Roman" panose="02020603050405020304" pitchFamily="18" charset="0"/>
                        </a:rPr>
                        <a:t>5</a:t>
                      </a:r>
                      <a:endParaRPr lang="zh-TW" altLang="en-US" baseline="0" dirty="0">
                        <a:latin typeface="Times New Roman" panose="02020603050405020304" pitchFamily="18" charset="0"/>
                      </a:endParaRPr>
                    </a:p>
                  </a:txBody>
                  <a:tcPr anchor="ctr"/>
                </a:tc>
                <a:tc>
                  <a:txBody>
                    <a:bodyPr/>
                    <a:lstStyle/>
                    <a:p>
                      <a:r>
                        <a:rPr lang="en-US" altLang="zh-TW" baseline="0" dirty="0">
                          <a:latin typeface="Times New Roman" panose="02020603050405020304" pitchFamily="18" charset="0"/>
                        </a:rPr>
                        <a:t>Key search on block cipher with 256-bit key </a:t>
                      </a:r>
                      <a:endParaRPr lang="zh-TW" altLang="en-US" baseline="0" dirty="0">
                        <a:latin typeface="Times New Roman" panose="02020603050405020304" pitchFamily="18" charset="0"/>
                      </a:endParaRPr>
                    </a:p>
                  </a:txBody>
                  <a:tcPr/>
                </a:tc>
                <a:tc>
                  <a:txBody>
                    <a:bodyPr/>
                    <a:lstStyle/>
                    <a:p>
                      <a:pPr algn="ctr"/>
                      <a:r>
                        <a:rPr lang="en-US" altLang="zh-TW" baseline="0" dirty="0">
                          <a:latin typeface="Times New Roman" panose="02020603050405020304" pitchFamily="18" charset="0"/>
                        </a:rPr>
                        <a:t>AES-256</a:t>
                      </a:r>
                      <a:endParaRPr lang="zh-TW" altLang="en-US" baseline="0" dirty="0">
                        <a:latin typeface="Times New Roman" panose="02020603050405020304" pitchFamily="18" charset="0"/>
                      </a:endParaRPr>
                    </a:p>
                  </a:txBody>
                  <a:tcPr anchor="ctr"/>
                </a:tc>
                <a:extLst>
                  <a:ext uri="{0D108BD9-81ED-4DB2-BD59-A6C34878D82A}">
                    <a16:rowId xmlns:a16="http://schemas.microsoft.com/office/drawing/2014/main" val="994540359"/>
                  </a:ext>
                </a:extLst>
              </a:tr>
            </a:tbl>
          </a:graphicData>
        </a:graphic>
      </p:graphicFrame>
      <p:sp>
        <p:nvSpPr>
          <p:cNvPr id="10" name="文字方塊 9">
            <a:extLst>
              <a:ext uri="{FF2B5EF4-FFF2-40B4-BE49-F238E27FC236}">
                <a16:creationId xmlns:a16="http://schemas.microsoft.com/office/drawing/2014/main" id="{1280E03D-B512-4498-B701-3E63DFC097B5}"/>
              </a:ext>
            </a:extLst>
          </p:cNvPr>
          <p:cNvSpPr txBox="1"/>
          <p:nvPr/>
        </p:nvSpPr>
        <p:spPr>
          <a:xfrm>
            <a:off x="831528" y="3478214"/>
            <a:ext cx="8363006" cy="960328"/>
          </a:xfrm>
          <a:prstGeom prst="rect">
            <a:avLst/>
          </a:prstGeom>
          <a:noFill/>
        </p:spPr>
        <p:txBody>
          <a:bodyPr wrap="square" rtlCol="0">
            <a:spAutoFit/>
          </a:bodyPr>
          <a:lstStyle/>
          <a:p>
            <a:pPr marL="685800" lvl="1" indent="-228600">
              <a:lnSpc>
                <a:spcPct val="150000"/>
              </a:lnSpc>
              <a:spcBef>
                <a:spcPts val="500"/>
              </a:spcBef>
              <a:buFont typeface="Arial" panose="020B0604020202020204" pitchFamily="34" charset="0"/>
              <a:buChar char="•"/>
            </a:pPr>
            <a:r>
              <a:rPr lang="en-US" altLang="zh-TW" sz="2000" dirty="0">
                <a:latin typeface="Times New Roman" panose="02020603050405020304" pitchFamily="18" charset="0"/>
                <a:cs typeface="Segoe UI" panose="020B0502040204020203" pitchFamily="34" charset="0"/>
              </a:rPr>
              <a:t>ML-KEM-512 belongs to safety category 1, ML-KEM-768 belongs to safety category 3, and ML-KEM-1024 belongs to safety category 5. [1]</a:t>
            </a:r>
          </a:p>
        </p:txBody>
      </p:sp>
    </p:spTree>
    <p:extLst>
      <p:ext uri="{BB962C8B-B14F-4D97-AF65-F5344CB8AC3E}">
        <p14:creationId xmlns:p14="http://schemas.microsoft.com/office/powerpoint/2010/main" val="131148585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a:extLst>
              <a:ext uri="{FF2B5EF4-FFF2-40B4-BE49-F238E27FC236}">
                <a16:creationId xmlns:a16="http://schemas.microsoft.com/office/drawing/2014/main" id="{444D8C64-AE1C-419D-8EB4-85B9DB1513BD}"/>
              </a:ext>
            </a:extLst>
          </p:cNvPr>
          <p:cNvSpPr/>
          <p:nvPr/>
        </p:nvSpPr>
        <p:spPr>
          <a:xfrm>
            <a:off x="0" y="5593804"/>
            <a:ext cx="10160000" cy="144016"/>
          </a:xfrm>
          <a:prstGeom prst="rect">
            <a:avLst/>
          </a:prstGeom>
          <a:solidFill>
            <a:srgbClr val="1954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4" name="五边形 3"/>
          <p:cNvSpPr/>
          <p:nvPr/>
        </p:nvSpPr>
        <p:spPr>
          <a:xfrm>
            <a:off x="0" y="0"/>
            <a:ext cx="3927872" cy="576064"/>
          </a:xfrm>
          <a:prstGeom prst="homePlate">
            <a:avLst/>
          </a:prstGeom>
          <a:solidFill>
            <a:srgbClr val="1954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Partially-parallel NTT architecture</a:t>
            </a:r>
            <a:endParaRPr lang="zh-CN" altLang="en-US" b="1"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109" name="投影片編號版面配置區 108">
            <a:extLst>
              <a:ext uri="{FF2B5EF4-FFF2-40B4-BE49-F238E27FC236}">
                <a16:creationId xmlns:a16="http://schemas.microsoft.com/office/drawing/2014/main" id="{07869FFF-F26E-49B8-BE54-01298AFC9042}"/>
              </a:ext>
            </a:extLst>
          </p:cNvPr>
          <p:cNvSpPr>
            <a:spLocks noGrp="1"/>
          </p:cNvSpPr>
          <p:nvPr>
            <p:ph type="sldNum" sz="quarter" idx="12"/>
          </p:nvPr>
        </p:nvSpPr>
        <p:spPr/>
        <p:txBody>
          <a:bodyPr/>
          <a:lstStyle/>
          <a:p>
            <a:fld id="{64CE74CF-356A-4169-9D6E-C5675D7456C1}" type="slidenum">
              <a:rPr lang="zh-CN" altLang="en-US" smtClean="0"/>
              <a:t>60</a:t>
            </a:fld>
            <a:endParaRPr lang="zh-CN" altLang="en-US"/>
          </a:p>
        </p:txBody>
      </p:sp>
      <p:pic>
        <p:nvPicPr>
          <p:cNvPr id="3" name="圖片 2">
            <a:extLst>
              <a:ext uri="{FF2B5EF4-FFF2-40B4-BE49-F238E27FC236}">
                <a16:creationId xmlns:a16="http://schemas.microsoft.com/office/drawing/2014/main" id="{22DB6CEB-EC84-4172-A967-05131B8BF40E}"/>
              </a:ext>
            </a:extLst>
          </p:cNvPr>
          <p:cNvPicPr>
            <a:picLocks noChangeAspect="1"/>
          </p:cNvPicPr>
          <p:nvPr/>
        </p:nvPicPr>
        <p:blipFill rotWithShape="1">
          <a:blip r:embed="rId3"/>
          <a:srcRect t="39352" b="6239"/>
          <a:stretch/>
        </p:blipFill>
        <p:spPr>
          <a:xfrm>
            <a:off x="1821426" y="2729459"/>
            <a:ext cx="6517147" cy="2446903"/>
          </a:xfrm>
          <a:prstGeom prst="rect">
            <a:avLst/>
          </a:prstGeom>
        </p:spPr>
      </p:pic>
      <p:pic>
        <p:nvPicPr>
          <p:cNvPr id="9" name="圖片 8">
            <a:extLst>
              <a:ext uri="{FF2B5EF4-FFF2-40B4-BE49-F238E27FC236}">
                <a16:creationId xmlns:a16="http://schemas.microsoft.com/office/drawing/2014/main" id="{6581A640-C259-4A34-8B98-5DB3D8BF94F3}"/>
              </a:ext>
            </a:extLst>
          </p:cNvPr>
          <p:cNvPicPr>
            <a:picLocks noChangeAspect="1"/>
          </p:cNvPicPr>
          <p:nvPr/>
        </p:nvPicPr>
        <p:blipFill rotWithShape="1">
          <a:blip r:embed="rId3"/>
          <a:srcRect b="68840"/>
          <a:stretch/>
        </p:blipFill>
        <p:spPr>
          <a:xfrm>
            <a:off x="1840203" y="1031292"/>
            <a:ext cx="6517147" cy="1401365"/>
          </a:xfrm>
          <a:prstGeom prst="rect">
            <a:avLst/>
          </a:prstGeom>
        </p:spPr>
      </p:pic>
    </p:spTree>
    <p:extLst>
      <p:ext uri="{BB962C8B-B14F-4D97-AF65-F5344CB8AC3E}">
        <p14:creationId xmlns:p14="http://schemas.microsoft.com/office/powerpoint/2010/main" val="424039196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a:extLst>
              <a:ext uri="{FF2B5EF4-FFF2-40B4-BE49-F238E27FC236}">
                <a16:creationId xmlns:a16="http://schemas.microsoft.com/office/drawing/2014/main" id="{444D8C64-AE1C-419D-8EB4-85B9DB1513BD}"/>
              </a:ext>
            </a:extLst>
          </p:cNvPr>
          <p:cNvSpPr/>
          <p:nvPr/>
        </p:nvSpPr>
        <p:spPr>
          <a:xfrm>
            <a:off x="0" y="5593804"/>
            <a:ext cx="10160000" cy="144016"/>
          </a:xfrm>
          <a:prstGeom prst="rect">
            <a:avLst/>
          </a:prstGeom>
          <a:solidFill>
            <a:srgbClr val="1954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4" name="五边形 3"/>
          <p:cNvSpPr/>
          <p:nvPr/>
        </p:nvSpPr>
        <p:spPr>
          <a:xfrm>
            <a:off x="0" y="0"/>
            <a:ext cx="3999880" cy="576064"/>
          </a:xfrm>
          <a:prstGeom prst="homePlate">
            <a:avLst/>
          </a:prstGeom>
          <a:solidFill>
            <a:srgbClr val="1954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Partially-parallel NTT algorithm</a:t>
            </a:r>
            <a:endParaRPr lang="zh-CN" altLang="en-US" b="1"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109" name="投影片編號版面配置區 108">
            <a:extLst>
              <a:ext uri="{FF2B5EF4-FFF2-40B4-BE49-F238E27FC236}">
                <a16:creationId xmlns:a16="http://schemas.microsoft.com/office/drawing/2014/main" id="{07869FFF-F26E-49B8-BE54-01298AFC9042}"/>
              </a:ext>
            </a:extLst>
          </p:cNvPr>
          <p:cNvSpPr>
            <a:spLocks noGrp="1"/>
          </p:cNvSpPr>
          <p:nvPr>
            <p:ph type="sldNum" sz="quarter" idx="12"/>
          </p:nvPr>
        </p:nvSpPr>
        <p:spPr/>
        <p:txBody>
          <a:bodyPr/>
          <a:lstStyle/>
          <a:p>
            <a:fld id="{64CE74CF-356A-4169-9D6E-C5675D7456C1}" type="slidenum">
              <a:rPr lang="zh-CN" altLang="en-US" smtClean="0"/>
              <a:t>61</a:t>
            </a:fld>
            <a:endParaRPr lang="zh-CN" altLang="en-US"/>
          </a:p>
        </p:txBody>
      </p:sp>
      <p:pic>
        <p:nvPicPr>
          <p:cNvPr id="5" name="圖片 4">
            <a:extLst>
              <a:ext uri="{FF2B5EF4-FFF2-40B4-BE49-F238E27FC236}">
                <a16:creationId xmlns:a16="http://schemas.microsoft.com/office/drawing/2014/main" id="{8C9BBA0D-8995-4228-BDF6-59F0544C8226}"/>
              </a:ext>
            </a:extLst>
          </p:cNvPr>
          <p:cNvPicPr>
            <a:picLocks noChangeAspect="1"/>
          </p:cNvPicPr>
          <p:nvPr/>
        </p:nvPicPr>
        <p:blipFill>
          <a:blip r:embed="rId3"/>
          <a:stretch>
            <a:fillRect/>
          </a:stretch>
        </p:blipFill>
        <p:spPr>
          <a:xfrm>
            <a:off x="106161" y="1385360"/>
            <a:ext cx="5736041" cy="2944275"/>
          </a:xfrm>
          <a:prstGeom prst="rect">
            <a:avLst/>
          </a:prstGeom>
        </p:spPr>
      </p:pic>
      <p:pic>
        <p:nvPicPr>
          <p:cNvPr id="7" name="圖片 6">
            <a:extLst>
              <a:ext uri="{FF2B5EF4-FFF2-40B4-BE49-F238E27FC236}">
                <a16:creationId xmlns:a16="http://schemas.microsoft.com/office/drawing/2014/main" id="{52A5E74D-E8FA-4EC5-90F4-62C54F83AA21}"/>
              </a:ext>
            </a:extLst>
          </p:cNvPr>
          <p:cNvPicPr>
            <a:picLocks noChangeAspect="1"/>
          </p:cNvPicPr>
          <p:nvPr/>
        </p:nvPicPr>
        <p:blipFill>
          <a:blip r:embed="rId4"/>
          <a:stretch>
            <a:fillRect/>
          </a:stretch>
        </p:blipFill>
        <p:spPr>
          <a:xfrm>
            <a:off x="6672331" y="772913"/>
            <a:ext cx="3240360" cy="4169170"/>
          </a:xfrm>
          <a:prstGeom prst="rect">
            <a:avLst/>
          </a:prstGeom>
        </p:spPr>
      </p:pic>
      <p:sp>
        <p:nvSpPr>
          <p:cNvPr id="11" name="箭號: 向下 10">
            <a:extLst>
              <a:ext uri="{FF2B5EF4-FFF2-40B4-BE49-F238E27FC236}">
                <a16:creationId xmlns:a16="http://schemas.microsoft.com/office/drawing/2014/main" id="{C1AA1071-FEC3-46F3-8F4D-290E71C14FB9}"/>
              </a:ext>
            </a:extLst>
          </p:cNvPr>
          <p:cNvSpPr/>
          <p:nvPr/>
        </p:nvSpPr>
        <p:spPr>
          <a:xfrm rot="16200000">
            <a:off x="6093961" y="2595273"/>
            <a:ext cx="326611" cy="52444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7022176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a:extLst>
              <a:ext uri="{FF2B5EF4-FFF2-40B4-BE49-F238E27FC236}">
                <a16:creationId xmlns:a16="http://schemas.microsoft.com/office/drawing/2014/main" id="{444D8C64-AE1C-419D-8EB4-85B9DB1513BD}"/>
              </a:ext>
            </a:extLst>
          </p:cNvPr>
          <p:cNvSpPr/>
          <p:nvPr/>
        </p:nvSpPr>
        <p:spPr>
          <a:xfrm>
            <a:off x="0" y="5593804"/>
            <a:ext cx="10160000" cy="144016"/>
          </a:xfrm>
          <a:prstGeom prst="rect">
            <a:avLst/>
          </a:prstGeom>
          <a:solidFill>
            <a:srgbClr val="1954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4" name="五边形 3"/>
          <p:cNvSpPr/>
          <p:nvPr/>
        </p:nvSpPr>
        <p:spPr>
          <a:xfrm>
            <a:off x="0" y="0"/>
            <a:ext cx="3999880" cy="576064"/>
          </a:xfrm>
          <a:prstGeom prst="homePlate">
            <a:avLst/>
          </a:prstGeom>
          <a:solidFill>
            <a:srgbClr val="1954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Partially-parallel NTT design</a:t>
            </a:r>
            <a:endParaRPr lang="zh-CN" altLang="en-US" b="1"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109" name="投影片編號版面配置區 108">
            <a:extLst>
              <a:ext uri="{FF2B5EF4-FFF2-40B4-BE49-F238E27FC236}">
                <a16:creationId xmlns:a16="http://schemas.microsoft.com/office/drawing/2014/main" id="{07869FFF-F26E-49B8-BE54-01298AFC9042}"/>
              </a:ext>
            </a:extLst>
          </p:cNvPr>
          <p:cNvSpPr>
            <a:spLocks noGrp="1"/>
          </p:cNvSpPr>
          <p:nvPr>
            <p:ph type="sldNum" sz="quarter" idx="12"/>
          </p:nvPr>
        </p:nvSpPr>
        <p:spPr/>
        <p:txBody>
          <a:bodyPr/>
          <a:lstStyle/>
          <a:p>
            <a:fld id="{64CE74CF-356A-4169-9D6E-C5675D7456C1}" type="slidenum">
              <a:rPr lang="zh-CN" altLang="en-US" smtClean="0"/>
              <a:t>62</a:t>
            </a:fld>
            <a:endParaRPr lang="zh-CN" altLang="en-US"/>
          </a:p>
        </p:txBody>
      </p:sp>
    </p:spTree>
    <p:extLst>
      <p:ext uri="{BB962C8B-B14F-4D97-AF65-F5344CB8AC3E}">
        <p14:creationId xmlns:p14="http://schemas.microsoft.com/office/powerpoint/2010/main" val="242354447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a:extLst>
              <a:ext uri="{FF2B5EF4-FFF2-40B4-BE49-F238E27FC236}">
                <a16:creationId xmlns:a16="http://schemas.microsoft.com/office/drawing/2014/main" id="{444D8C64-AE1C-419D-8EB4-85B9DB1513BD}"/>
              </a:ext>
            </a:extLst>
          </p:cNvPr>
          <p:cNvSpPr/>
          <p:nvPr/>
        </p:nvSpPr>
        <p:spPr>
          <a:xfrm>
            <a:off x="0" y="5593804"/>
            <a:ext cx="10160000" cy="144016"/>
          </a:xfrm>
          <a:prstGeom prst="rect">
            <a:avLst/>
          </a:prstGeom>
          <a:solidFill>
            <a:srgbClr val="1954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4" name="五边形 3"/>
          <p:cNvSpPr/>
          <p:nvPr/>
        </p:nvSpPr>
        <p:spPr>
          <a:xfrm>
            <a:off x="0" y="0"/>
            <a:ext cx="2084411" cy="576064"/>
          </a:xfrm>
          <a:prstGeom prst="homePlate">
            <a:avLst/>
          </a:prstGeom>
          <a:solidFill>
            <a:srgbClr val="1954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SHA3</a:t>
            </a:r>
            <a:r>
              <a:rPr lang="zh-TW" altLang="en-US" b="1" dirty="0">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FSM</a:t>
            </a:r>
            <a:endParaRPr lang="zh-CN" altLang="en-US" b="1"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109" name="投影片編號版面配置區 108">
            <a:extLst>
              <a:ext uri="{FF2B5EF4-FFF2-40B4-BE49-F238E27FC236}">
                <a16:creationId xmlns:a16="http://schemas.microsoft.com/office/drawing/2014/main" id="{07869FFF-F26E-49B8-BE54-01298AFC9042}"/>
              </a:ext>
            </a:extLst>
          </p:cNvPr>
          <p:cNvSpPr>
            <a:spLocks noGrp="1"/>
          </p:cNvSpPr>
          <p:nvPr>
            <p:ph type="sldNum" sz="quarter" idx="12"/>
          </p:nvPr>
        </p:nvSpPr>
        <p:spPr/>
        <p:txBody>
          <a:bodyPr/>
          <a:lstStyle/>
          <a:p>
            <a:fld id="{64CE74CF-356A-4169-9D6E-C5675D7456C1}" type="slidenum">
              <a:rPr lang="zh-CN" altLang="en-US" smtClean="0"/>
              <a:t>63</a:t>
            </a:fld>
            <a:endParaRPr lang="zh-CN" altLang="en-US"/>
          </a:p>
        </p:txBody>
      </p:sp>
      <p:pic>
        <p:nvPicPr>
          <p:cNvPr id="6" name="圖片 5">
            <a:extLst>
              <a:ext uri="{FF2B5EF4-FFF2-40B4-BE49-F238E27FC236}">
                <a16:creationId xmlns:a16="http://schemas.microsoft.com/office/drawing/2014/main" id="{8D08411B-0B12-4084-B17F-A999DD864E84}"/>
              </a:ext>
            </a:extLst>
          </p:cNvPr>
          <p:cNvPicPr>
            <a:picLocks noChangeAspect="1"/>
          </p:cNvPicPr>
          <p:nvPr/>
        </p:nvPicPr>
        <p:blipFill>
          <a:blip r:embed="rId3"/>
          <a:stretch>
            <a:fillRect/>
          </a:stretch>
        </p:blipFill>
        <p:spPr>
          <a:xfrm>
            <a:off x="4089400" y="1443037"/>
            <a:ext cx="1981200" cy="2828925"/>
          </a:xfrm>
          <a:prstGeom prst="rect">
            <a:avLst/>
          </a:prstGeom>
        </p:spPr>
      </p:pic>
    </p:spTree>
    <p:extLst>
      <p:ext uri="{BB962C8B-B14F-4D97-AF65-F5344CB8AC3E}">
        <p14:creationId xmlns:p14="http://schemas.microsoft.com/office/powerpoint/2010/main" val="212034855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a:extLst>
              <a:ext uri="{FF2B5EF4-FFF2-40B4-BE49-F238E27FC236}">
                <a16:creationId xmlns:a16="http://schemas.microsoft.com/office/drawing/2014/main" id="{444D8C64-AE1C-419D-8EB4-85B9DB1513BD}"/>
              </a:ext>
            </a:extLst>
          </p:cNvPr>
          <p:cNvSpPr/>
          <p:nvPr/>
        </p:nvSpPr>
        <p:spPr>
          <a:xfrm>
            <a:off x="0" y="5593804"/>
            <a:ext cx="10160000" cy="144016"/>
          </a:xfrm>
          <a:prstGeom prst="rect">
            <a:avLst/>
          </a:prstGeom>
          <a:solidFill>
            <a:srgbClr val="1954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4" name="五边形 3"/>
          <p:cNvSpPr/>
          <p:nvPr/>
        </p:nvSpPr>
        <p:spPr>
          <a:xfrm>
            <a:off x="0" y="0"/>
            <a:ext cx="2084411" cy="576064"/>
          </a:xfrm>
          <a:prstGeom prst="homePlate">
            <a:avLst/>
          </a:prstGeom>
          <a:solidFill>
            <a:srgbClr val="1954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SHA3</a:t>
            </a:r>
            <a:r>
              <a:rPr lang="zh-TW" altLang="en-US" b="1" dirty="0">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FSM</a:t>
            </a:r>
            <a:endParaRPr lang="zh-CN" altLang="en-US" b="1"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109" name="投影片編號版面配置區 108">
            <a:extLst>
              <a:ext uri="{FF2B5EF4-FFF2-40B4-BE49-F238E27FC236}">
                <a16:creationId xmlns:a16="http://schemas.microsoft.com/office/drawing/2014/main" id="{07869FFF-F26E-49B8-BE54-01298AFC9042}"/>
              </a:ext>
            </a:extLst>
          </p:cNvPr>
          <p:cNvSpPr>
            <a:spLocks noGrp="1"/>
          </p:cNvSpPr>
          <p:nvPr>
            <p:ph type="sldNum" sz="quarter" idx="12"/>
          </p:nvPr>
        </p:nvSpPr>
        <p:spPr/>
        <p:txBody>
          <a:bodyPr/>
          <a:lstStyle/>
          <a:p>
            <a:fld id="{64CE74CF-356A-4169-9D6E-C5675D7456C1}" type="slidenum">
              <a:rPr lang="zh-CN" altLang="en-US" smtClean="0"/>
              <a:t>64</a:t>
            </a:fld>
            <a:endParaRPr lang="zh-CN" altLang="en-US"/>
          </a:p>
        </p:txBody>
      </p:sp>
    </p:spTree>
    <p:extLst>
      <p:ext uri="{BB962C8B-B14F-4D97-AF65-F5344CB8AC3E}">
        <p14:creationId xmlns:p14="http://schemas.microsoft.com/office/powerpoint/2010/main" val="129042709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p:nvPr/>
        </p:nvSpPr>
        <p:spPr>
          <a:xfrm rot="2700000">
            <a:off x="4180956" y="1715715"/>
            <a:ext cx="2437108" cy="2437108"/>
          </a:xfrm>
          <a:prstGeom prst="roundRect">
            <a:avLst/>
          </a:prstGeom>
          <a:gradFill>
            <a:gsLst>
              <a:gs pos="0">
                <a:srgbClr val="FFFFFF"/>
              </a:gs>
              <a:gs pos="100000">
                <a:schemeClr val="bg1">
                  <a:lumMod val="95000"/>
                </a:schemeClr>
              </a:gs>
            </a:gsLst>
            <a:lin ang="15000000" scaled="0"/>
          </a:gradFill>
          <a:ln w="25400">
            <a:gradFill>
              <a:gsLst>
                <a:gs pos="0">
                  <a:schemeClr val="bg1"/>
                </a:gs>
                <a:gs pos="100000">
                  <a:schemeClr val="bg1">
                    <a:lumMod val="95000"/>
                  </a:schemeClr>
                </a:gs>
              </a:gsLst>
              <a:lin ang="5400000" scaled="1"/>
            </a:gradFill>
          </a:ln>
          <a:effectLst>
            <a:outerShdw blurRad="63500" sx="103000" sy="103000" algn="ctr"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solidFill>
                <a:prstClr val="white"/>
              </a:solidFill>
            </a:endParaRPr>
          </a:p>
        </p:txBody>
      </p:sp>
      <p:sp>
        <p:nvSpPr>
          <p:cNvPr id="5" name="椭圆 4"/>
          <p:cNvSpPr/>
          <p:nvPr/>
        </p:nvSpPr>
        <p:spPr>
          <a:xfrm>
            <a:off x="3750404" y="1285162"/>
            <a:ext cx="3298213" cy="3298213"/>
          </a:xfrm>
          <a:prstGeom prst="ellipse">
            <a:avLst/>
          </a:prstGeom>
          <a:noFill/>
          <a:ln w="28575">
            <a:solidFill>
              <a:srgbClr val="1954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solidFill>
                <a:prstClr val="white"/>
              </a:solidFill>
            </a:endParaRPr>
          </a:p>
        </p:txBody>
      </p:sp>
      <p:grpSp>
        <p:nvGrpSpPr>
          <p:cNvPr id="7" name="组合 6"/>
          <p:cNvGrpSpPr/>
          <p:nvPr/>
        </p:nvGrpSpPr>
        <p:grpSpPr>
          <a:xfrm>
            <a:off x="4125471" y="1784393"/>
            <a:ext cx="2579022" cy="2311635"/>
            <a:chOff x="4950565" y="2141272"/>
            <a:chExt cx="3094826" cy="2773962"/>
          </a:xfrm>
          <a:solidFill>
            <a:srgbClr val="19547C"/>
          </a:solidFill>
        </p:grpSpPr>
        <p:sp>
          <p:nvSpPr>
            <p:cNvPr id="44" name="椭圆 43"/>
            <p:cNvSpPr/>
            <p:nvPr/>
          </p:nvSpPr>
          <p:spPr>
            <a:xfrm>
              <a:off x="4950565" y="2141272"/>
              <a:ext cx="151884" cy="15188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solidFill>
                  <a:prstClr val="white"/>
                </a:solidFill>
              </a:endParaRPr>
            </a:p>
          </p:txBody>
        </p:sp>
        <p:sp>
          <p:nvSpPr>
            <p:cNvPr id="45" name="椭圆 44"/>
            <p:cNvSpPr/>
            <p:nvPr/>
          </p:nvSpPr>
          <p:spPr>
            <a:xfrm>
              <a:off x="7893507" y="4763350"/>
              <a:ext cx="151884" cy="15188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solidFill>
                  <a:prstClr val="white"/>
                </a:solidFill>
              </a:endParaRPr>
            </a:p>
          </p:txBody>
        </p:sp>
      </p:grpSp>
      <p:grpSp>
        <p:nvGrpSpPr>
          <p:cNvPr id="6" name="组合 5"/>
          <p:cNvGrpSpPr/>
          <p:nvPr/>
        </p:nvGrpSpPr>
        <p:grpSpPr>
          <a:xfrm>
            <a:off x="4127691" y="1784394"/>
            <a:ext cx="2570183" cy="2331898"/>
            <a:chOff x="4953229" y="2141272"/>
            <a:chExt cx="3084220" cy="2798278"/>
          </a:xfrm>
        </p:grpSpPr>
        <p:sp>
          <p:nvSpPr>
            <p:cNvPr id="46" name="椭圆 45"/>
            <p:cNvSpPr/>
            <p:nvPr/>
          </p:nvSpPr>
          <p:spPr>
            <a:xfrm>
              <a:off x="4953229" y="4787666"/>
              <a:ext cx="151884" cy="151884"/>
            </a:xfrm>
            <a:prstGeom prst="ellipse">
              <a:avLst/>
            </a:prstGeom>
            <a:solidFill>
              <a:srgbClr val="1847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solidFill>
                  <a:prstClr val="white"/>
                </a:solidFill>
              </a:endParaRPr>
            </a:p>
          </p:txBody>
        </p:sp>
        <p:sp>
          <p:nvSpPr>
            <p:cNvPr id="47" name="椭圆 46"/>
            <p:cNvSpPr/>
            <p:nvPr/>
          </p:nvSpPr>
          <p:spPr>
            <a:xfrm>
              <a:off x="7885565" y="2141272"/>
              <a:ext cx="151884" cy="151884"/>
            </a:xfrm>
            <a:prstGeom prst="ellipse">
              <a:avLst/>
            </a:prstGeom>
            <a:solidFill>
              <a:srgbClr val="1847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solidFill>
                  <a:prstClr val="white"/>
                </a:solidFill>
              </a:endParaRPr>
            </a:p>
          </p:txBody>
        </p:sp>
      </p:grpSp>
      <p:sp>
        <p:nvSpPr>
          <p:cNvPr id="20" name="矩形 19"/>
          <p:cNvSpPr/>
          <p:nvPr/>
        </p:nvSpPr>
        <p:spPr>
          <a:xfrm>
            <a:off x="4061611" y="2712071"/>
            <a:ext cx="2675796" cy="451342"/>
          </a:xfrm>
          <a:prstGeom prst="rect">
            <a:avLst/>
          </a:prstGeom>
          <a:ln>
            <a:noFill/>
          </a:ln>
        </p:spPr>
        <p:txBody>
          <a:bodyPr wrap="square">
            <a:spAutoFit/>
          </a:bodyPr>
          <a:lstStyle/>
          <a:p>
            <a:pPr algn="ctr"/>
            <a:r>
              <a:rPr lang="en-US" altLang="zh-TW" sz="2333" b="1" dirty="0">
                <a:solidFill>
                  <a:srgbClr val="19547C"/>
                </a:solidFill>
                <a:latin typeface="Times New Roman" panose="02020603050405020304" pitchFamily="18" charset="0"/>
                <a:ea typeface="Open Sans" panose="020B0606030504020204" pitchFamily="34" charset="0"/>
                <a:cs typeface="Times New Roman" panose="02020603050405020304" pitchFamily="18" charset="0"/>
              </a:rPr>
              <a:t>Current progress</a:t>
            </a:r>
          </a:p>
        </p:txBody>
      </p:sp>
      <p:sp>
        <p:nvSpPr>
          <p:cNvPr id="22" name="矩形 21"/>
          <p:cNvSpPr/>
          <p:nvPr/>
        </p:nvSpPr>
        <p:spPr>
          <a:xfrm rot="13500000">
            <a:off x="2664928" y="2375060"/>
            <a:ext cx="1118411" cy="1118413"/>
          </a:xfrm>
          <a:prstGeom prst="rect">
            <a:avLst/>
          </a:prstGeom>
          <a:solidFill>
            <a:srgbClr val="1954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solidFill>
                <a:prstClr val="white"/>
              </a:solidFill>
            </a:endParaRPr>
          </a:p>
        </p:txBody>
      </p:sp>
      <p:sp>
        <p:nvSpPr>
          <p:cNvPr id="23" name="矩形 22"/>
          <p:cNvSpPr/>
          <p:nvPr/>
        </p:nvSpPr>
        <p:spPr>
          <a:xfrm>
            <a:off x="2875319" y="2588017"/>
            <a:ext cx="697628" cy="707886"/>
          </a:xfrm>
          <a:prstGeom prst="rect">
            <a:avLst/>
          </a:prstGeom>
        </p:spPr>
        <p:txBody>
          <a:bodyPr wrap="none">
            <a:spAutoFit/>
          </a:bodyPr>
          <a:lstStyle/>
          <a:p>
            <a:pPr algn="ctr"/>
            <a:r>
              <a:rPr lang="en-US" altLang="zh-CN" sz="4000" dirty="0">
                <a:solidFill>
                  <a:prstClr val="white"/>
                </a:solidFill>
                <a:latin typeface="Times New Roman" panose="02020603050405020304" pitchFamily="18" charset="0"/>
                <a:ea typeface="Open Sans" panose="020B0606030504020204" pitchFamily="34" charset="0"/>
                <a:cs typeface="Times New Roman" panose="02020603050405020304" pitchFamily="18" charset="0"/>
              </a:rPr>
              <a:t>05</a:t>
            </a:r>
            <a:endParaRPr lang="zh-CN" altLang="en-US" sz="4000" dirty="0">
              <a:solidFill>
                <a:prstClr val="white"/>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4638536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6" name="矩形 15">
            <a:extLst>
              <a:ext uri="{FF2B5EF4-FFF2-40B4-BE49-F238E27FC236}">
                <a16:creationId xmlns:a16="http://schemas.microsoft.com/office/drawing/2014/main" id="{444D8C64-AE1C-419D-8EB4-85B9DB1513BD}"/>
              </a:ext>
            </a:extLst>
          </p:cNvPr>
          <p:cNvSpPr/>
          <p:nvPr/>
        </p:nvSpPr>
        <p:spPr>
          <a:xfrm>
            <a:off x="0" y="5593804"/>
            <a:ext cx="10160000" cy="144016"/>
          </a:xfrm>
          <a:prstGeom prst="rect">
            <a:avLst/>
          </a:prstGeom>
          <a:solidFill>
            <a:srgbClr val="1954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17" name="文字方塊 16">
            <a:extLst>
              <a:ext uri="{FF2B5EF4-FFF2-40B4-BE49-F238E27FC236}">
                <a16:creationId xmlns:a16="http://schemas.microsoft.com/office/drawing/2014/main" id="{BE3CCF74-590F-497D-805B-FA47E18F79DE}"/>
              </a:ext>
            </a:extLst>
          </p:cNvPr>
          <p:cNvSpPr txBox="1"/>
          <p:nvPr/>
        </p:nvSpPr>
        <p:spPr>
          <a:xfrm>
            <a:off x="9714160" y="5341995"/>
            <a:ext cx="338555" cy="276999"/>
          </a:xfrm>
          <a:prstGeom prst="rect">
            <a:avLst/>
          </a:prstGeom>
          <a:solidFill>
            <a:srgbClr val="F2F2F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rtlCol="0">
            <a:spAutoFit/>
          </a:bodyPr>
          <a:lstStyle>
            <a:defPPr>
              <a:defRPr lang="zh-CN"/>
            </a:defPPr>
            <a:lvl1pPr algn="ctr">
              <a:defRPr sz="1200">
                <a:latin typeface="Times New Roman" panose="02020603050405020304" pitchFamily="18" charset="0"/>
                <a:ea typeface="微軟正黑體" panose="020B0604030504040204" pitchFamily="34" charset="-120"/>
                <a:cs typeface="Times New Roman" panose="02020603050405020304" pitchFamily="18" charset="0"/>
              </a:defRPr>
            </a:lvl1pPr>
          </a:lstStyle>
          <a:p>
            <a:fld id="{19A49D38-1635-49F9-B1EF-5073AC75FB01}" type="slidenum">
              <a:rPr lang="zh-TW" altLang="en-US"/>
              <a:pPr/>
              <a:t>66</a:t>
            </a:fld>
            <a:endParaRPr lang="zh-TW" altLang="en-US" dirty="0"/>
          </a:p>
        </p:txBody>
      </p:sp>
      <p:sp>
        <p:nvSpPr>
          <p:cNvPr id="4" name="五边形 3"/>
          <p:cNvSpPr/>
          <p:nvPr/>
        </p:nvSpPr>
        <p:spPr>
          <a:xfrm>
            <a:off x="0" y="0"/>
            <a:ext cx="2271688" cy="576064"/>
          </a:xfrm>
          <a:prstGeom prst="homePlate">
            <a:avLst/>
          </a:prstGeom>
          <a:solidFill>
            <a:srgbClr val="1954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Current progress</a:t>
            </a:r>
          </a:p>
        </p:txBody>
      </p:sp>
      <p:graphicFrame>
        <p:nvGraphicFramePr>
          <p:cNvPr id="12" name="圖表 11">
            <a:extLst>
              <a:ext uri="{FF2B5EF4-FFF2-40B4-BE49-F238E27FC236}">
                <a16:creationId xmlns:a16="http://schemas.microsoft.com/office/drawing/2014/main" id="{53D2B659-47B8-4BAA-A6F2-71CB54813DBE}"/>
              </a:ext>
            </a:extLst>
          </p:cNvPr>
          <p:cNvGraphicFramePr/>
          <p:nvPr>
            <p:extLst>
              <p:ext uri="{D42A27DB-BD31-4B8C-83A1-F6EECF244321}">
                <p14:modId xmlns:p14="http://schemas.microsoft.com/office/powerpoint/2010/main" val="3709986467"/>
              </p:ext>
            </p:extLst>
          </p:nvPr>
        </p:nvGraphicFramePr>
        <p:xfrm>
          <a:off x="1693333" y="826439"/>
          <a:ext cx="6773333" cy="4515556"/>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86031818"/>
      </p:ext>
    </p:extLst>
  </p:cSld>
  <p:clrMapOvr>
    <a:overrideClrMapping bg1="lt1" tx1="dk1" bg2="lt2" tx2="dk2" accent1="accent1" accent2="accent2" accent3="accent3" accent4="accent4" accent5="accent5" accent6="accent6" hlink="hlink" folHlink="folHlink"/>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p:nvPr/>
        </p:nvSpPr>
        <p:spPr>
          <a:xfrm rot="2700000">
            <a:off x="4180956" y="1715715"/>
            <a:ext cx="2437108" cy="2437108"/>
          </a:xfrm>
          <a:prstGeom prst="roundRect">
            <a:avLst/>
          </a:prstGeom>
          <a:gradFill>
            <a:gsLst>
              <a:gs pos="0">
                <a:srgbClr val="FFFFFF"/>
              </a:gs>
              <a:gs pos="100000">
                <a:schemeClr val="bg1">
                  <a:lumMod val="95000"/>
                </a:schemeClr>
              </a:gs>
            </a:gsLst>
            <a:lin ang="15000000" scaled="0"/>
          </a:gradFill>
          <a:ln w="25400">
            <a:gradFill>
              <a:gsLst>
                <a:gs pos="0">
                  <a:schemeClr val="bg1"/>
                </a:gs>
                <a:gs pos="100000">
                  <a:schemeClr val="bg1">
                    <a:lumMod val="95000"/>
                  </a:schemeClr>
                </a:gs>
              </a:gsLst>
              <a:lin ang="5400000" scaled="1"/>
            </a:gradFill>
          </a:ln>
          <a:effectLst>
            <a:outerShdw blurRad="63500" sx="103000" sy="103000" algn="ctr"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solidFill>
                <a:prstClr val="white"/>
              </a:solidFill>
            </a:endParaRPr>
          </a:p>
        </p:txBody>
      </p:sp>
      <p:sp>
        <p:nvSpPr>
          <p:cNvPr id="5" name="椭圆 4"/>
          <p:cNvSpPr/>
          <p:nvPr/>
        </p:nvSpPr>
        <p:spPr>
          <a:xfrm>
            <a:off x="3750404" y="1285162"/>
            <a:ext cx="3298213" cy="3298213"/>
          </a:xfrm>
          <a:prstGeom prst="ellipse">
            <a:avLst/>
          </a:prstGeom>
          <a:noFill/>
          <a:ln w="28575">
            <a:solidFill>
              <a:srgbClr val="1954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solidFill>
                <a:prstClr val="white"/>
              </a:solidFill>
            </a:endParaRPr>
          </a:p>
        </p:txBody>
      </p:sp>
      <p:grpSp>
        <p:nvGrpSpPr>
          <p:cNvPr id="7" name="组合 6"/>
          <p:cNvGrpSpPr/>
          <p:nvPr/>
        </p:nvGrpSpPr>
        <p:grpSpPr>
          <a:xfrm>
            <a:off x="4125471" y="1784393"/>
            <a:ext cx="2579022" cy="2311635"/>
            <a:chOff x="4950565" y="2141272"/>
            <a:chExt cx="3094826" cy="2773962"/>
          </a:xfrm>
          <a:solidFill>
            <a:srgbClr val="19547C"/>
          </a:solidFill>
        </p:grpSpPr>
        <p:sp>
          <p:nvSpPr>
            <p:cNvPr id="44" name="椭圆 43"/>
            <p:cNvSpPr/>
            <p:nvPr/>
          </p:nvSpPr>
          <p:spPr>
            <a:xfrm>
              <a:off x="4950565" y="2141272"/>
              <a:ext cx="151884" cy="15188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solidFill>
                  <a:prstClr val="white"/>
                </a:solidFill>
              </a:endParaRPr>
            </a:p>
          </p:txBody>
        </p:sp>
        <p:sp>
          <p:nvSpPr>
            <p:cNvPr id="45" name="椭圆 44"/>
            <p:cNvSpPr/>
            <p:nvPr/>
          </p:nvSpPr>
          <p:spPr>
            <a:xfrm>
              <a:off x="7893507" y="4763350"/>
              <a:ext cx="151884" cy="15188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solidFill>
                  <a:prstClr val="white"/>
                </a:solidFill>
              </a:endParaRPr>
            </a:p>
          </p:txBody>
        </p:sp>
      </p:grpSp>
      <p:grpSp>
        <p:nvGrpSpPr>
          <p:cNvPr id="6" name="组合 5"/>
          <p:cNvGrpSpPr/>
          <p:nvPr/>
        </p:nvGrpSpPr>
        <p:grpSpPr>
          <a:xfrm>
            <a:off x="4127691" y="1784394"/>
            <a:ext cx="2570183" cy="2331898"/>
            <a:chOff x="4953229" y="2141272"/>
            <a:chExt cx="3084220" cy="2798278"/>
          </a:xfrm>
        </p:grpSpPr>
        <p:sp>
          <p:nvSpPr>
            <p:cNvPr id="46" name="椭圆 45"/>
            <p:cNvSpPr/>
            <p:nvPr/>
          </p:nvSpPr>
          <p:spPr>
            <a:xfrm>
              <a:off x="4953229" y="4787666"/>
              <a:ext cx="151884" cy="151884"/>
            </a:xfrm>
            <a:prstGeom prst="ellipse">
              <a:avLst/>
            </a:prstGeom>
            <a:solidFill>
              <a:srgbClr val="1847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solidFill>
                  <a:prstClr val="white"/>
                </a:solidFill>
              </a:endParaRPr>
            </a:p>
          </p:txBody>
        </p:sp>
        <p:sp>
          <p:nvSpPr>
            <p:cNvPr id="47" name="椭圆 46"/>
            <p:cNvSpPr/>
            <p:nvPr/>
          </p:nvSpPr>
          <p:spPr>
            <a:xfrm>
              <a:off x="7885565" y="2141272"/>
              <a:ext cx="151884" cy="151884"/>
            </a:xfrm>
            <a:prstGeom prst="ellipse">
              <a:avLst/>
            </a:prstGeom>
            <a:solidFill>
              <a:srgbClr val="1847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solidFill>
                  <a:prstClr val="white"/>
                </a:solidFill>
              </a:endParaRPr>
            </a:p>
          </p:txBody>
        </p:sp>
      </p:grpSp>
      <p:sp>
        <p:nvSpPr>
          <p:cNvPr id="20" name="矩形 19"/>
          <p:cNvSpPr/>
          <p:nvPr/>
        </p:nvSpPr>
        <p:spPr>
          <a:xfrm>
            <a:off x="4061611" y="2712071"/>
            <a:ext cx="2675796" cy="451342"/>
          </a:xfrm>
          <a:prstGeom prst="rect">
            <a:avLst/>
          </a:prstGeom>
          <a:ln>
            <a:noFill/>
          </a:ln>
        </p:spPr>
        <p:txBody>
          <a:bodyPr wrap="square">
            <a:spAutoFit/>
          </a:bodyPr>
          <a:lstStyle/>
          <a:p>
            <a:pPr algn="ctr"/>
            <a:r>
              <a:rPr lang="en-US" altLang="zh-TW" sz="2333" b="1" dirty="0">
                <a:solidFill>
                  <a:srgbClr val="19547C"/>
                </a:solidFill>
                <a:latin typeface="Times New Roman" panose="02020603050405020304" pitchFamily="18" charset="0"/>
                <a:ea typeface="Open Sans" panose="020B0606030504020204" pitchFamily="34" charset="0"/>
                <a:cs typeface="Times New Roman" panose="02020603050405020304" pitchFamily="18" charset="0"/>
              </a:rPr>
              <a:t>References</a:t>
            </a:r>
          </a:p>
        </p:txBody>
      </p:sp>
      <p:sp>
        <p:nvSpPr>
          <p:cNvPr id="22" name="矩形 21"/>
          <p:cNvSpPr/>
          <p:nvPr/>
        </p:nvSpPr>
        <p:spPr>
          <a:xfrm rot="13500000">
            <a:off x="2664928" y="2375060"/>
            <a:ext cx="1118411" cy="1118413"/>
          </a:xfrm>
          <a:prstGeom prst="rect">
            <a:avLst/>
          </a:prstGeom>
          <a:solidFill>
            <a:srgbClr val="1954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solidFill>
                <a:prstClr val="white"/>
              </a:solidFill>
            </a:endParaRPr>
          </a:p>
        </p:txBody>
      </p:sp>
      <p:sp>
        <p:nvSpPr>
          <p:cNvPr id="23" name="矩形 22"/>
          <p:cNvSpPr/>
          <p:nvPr/>
        </p:nvSpPr>
        <p:spPr>
          <a:xfrm>
            <a:off x="2875319" y="2588017"/>
            <a:ext cx="697628" cy="707886"/>
          </a:xfrm>
          <a:prstGeom prst="rect">
            <a:avLst/>
          </a:prstGeom>
        </p:spPr>
        <p:txBody>
          <a:bodyPr wrap="none">
            <a:spAutoFit/>
          </a:bodyPr>
          <a:lstStyle/>
          <a:p>
            <a:pPr algn="ctr"/>
            <a:r>
              <a:rPr lang="en-US" altLang="zh-CN" sz="4000" dirty="0">
                <a:solidFill>
                  <a:prstClr val="white"/>
                </a:solidFill>
                <a:latin typeface="Times New Roman" panose="02020603050405020304" pitchFamily="18" charset="0"/>
                <a:ea typeface="Open Sans" panose="020B0606030504020204" pitchFamily="34" charset="0"/>
                <a:cs typeface="Times New Roman" panose="02020603050405020304" pitchFamily="18" charset="0"/>
              </a:rPr>
              <a:t>06</a:t>
            </a:r>
            <a:endParaRPr lang="zh-CN" altLang="en-US" sz="4000" dirty="0">
              <a:solidFill>
                <a:prstClr val="white"/>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2244803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a:extLst>
              <a:ext uri="{FF2B5EF4-FFF2-40B4-BE49-F238E27FC236}">
                <a16:creationId xmlns:a16="http://schemas.microsoft.com/office/drawing/2014/main" id="{444D8C64-AE1C-419D-8EB4-85B9DB1513BD}"/>
              </a:ext>
            </a:extLst>
          </p:cNvPr>
          <p:cNvSpPr/>
          <p:nvPr/>
        </p:nvSpPr>
        <p:spPr>
          <a:xfrm>
            <a:off x="0" y="5593804"/>
            <a:ext cx="10160000" cy="144016"/>
          </a:xfrm>
          <a:prstGeom prst="rect">
            <a:avLst/>
          </a:prstGeom>
          <a:solidFill>
            <a:srgbClr val="1954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17" name="文字方塊 16">
            <a:extLst>
              <a:ext uri="{FF2B5EF4-FFF2-40B4-BE49-F238E27FC236}">
                <a16:creationId xmlns:a16="http://schemas.microsoft.com/office/drawing/2014/main" id="{BE3CCF74-590F-497D-805B-FA47E18F79DE}"/>
              </a:ext>
            </a:extLst>
          </p:cNvPr>
          <p:cNvSpPr txBox="1"/>
          <p:nvPr/>
        </p:nvSpPr>
        <p:spPr>
          <a:xfrm>
            <a:off x="9752632" y="5341995"/>
            <a:ext cx="261611" cy="276999"/>
          </a:xfrm>
          <a:prstGeom prst="rect">
            <a:avLst/>
          </a:prstGeom>
          <a:solidFill>
            <a:srgbClr val="F2F2F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rtlCol="0">
            <a:spAutoFit/>
          </a:bodyPr>
          <a:lstStyle/>
          <a:p>
            <a:pPr algn="ctr"/>
            <a:fld id="{E545861F-E096-40B0-9341-4258F016607A}" type="slidenum">
              <a:rPr lang="en-US" altLang="zh-TW" sz="1200" smtClean="0">
                <a:latin typeface="Times New Roman" panose="02020603050405020304" pitchFamily="18" charset="0"/>
                <a:ea typeface="微軟正黑體" panose="020B0604030504040204" pitchFamily="34" charset="-120"/>
                <a:cs typeface="Times New Roman" panose="02020603050405020304" pitchFamily="18" charset="0"/>
              </a:rPr>
              <a:t>68</a:t>
            </a:fld>
            <a:endParaRPr lang="zh-TW" altLang="en-US" sz="1200"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4" name="五边形 3"/>
          <p:cNvSpPr/>
          <p:nvPr/>
        </p:nvSpPr>
        <p:spPr>
          <a:xfrm>
            <a:off x="0" y="0"/>
            <a:ext cx="1479600" cy="576064"/>
          </a:xfrm>
          <a:prstGeom prst="homePlate">
            <a:avLst/>
          </a:prstGeom>
          <a:solidFill>
            <a:srgbClr val="1954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b="1" dirty="0">
                <a:latin typeface="Times New Roman" panose="02020603050405020304" pitchFamily="18" charset="0"/>
                <a:ea typeface="微軟正黑體" panose="020B0604030504040204" pitchFamily="34" charset="-120"/>
                <a:cs typeface="Times New Roman" panose="02020603050405020304" pitchFamily="18" charset="0"/>
              </a:rPr>
              <a:t>References</a:t>
            </a:r>
            <a:endParaRPr lang="zh-CN" altLang="en-US" b="1"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6" name="文字方塊 5">
            <a:extLst>
              <a:ext uri="{FF2B5EF4-FFF2-40B4-BE49-F238E27FC236}">
                <a16:creationId xmlns:a16="http://schemas.microsoft.com/office/drawing/2014/main" id="{288A8F03-FC88-46DE-A0B5-9785EAEF26A2}"/>
              </a:ext>
            </a:extLst>
          </p:cNvPr>
          <p:cNvSpPr txBox="1"/>
          <p:nvPr/>
        </p:nvSpPr>
        <p:spPr>
          <a:xfrm>
            <a:off x="543496" y="714959"/>
            <a:ext cx="8363006" cy="498663"/>
          </a:xfrm>
          <a:prstGeom prst="rect">
            <a:avLst/>
          </a:prstGeom>
          <a:noFill/>
        </p:spPr>
        <p:txBody>
          <a:bodyPr wrap="square" rtlCol="0">
            <a:spAutoFit/>
          </a:bodyPr>
          <a:lstStyle/>
          <a:p>
            <a:pPr marL="685800" lvl="1" indent="-228600">
              <a:lnSpc>
                <a:spcPct val="150000"/>
              </a:lnSpc>
              <a:spcBef>
                <a:spcPts val="500"/>
              </a:spcBef>
              <a:buFont typeface="Arial" panose="020B0604020202020204" pitchFamily="34" charset="0"/>
              <a:buChar char="•"/>
            </a:pPr>
            <a:endParaRPr lang="en-US" altLang="zh-TW" sz="2000" dirty="0">
              <a:latin typeface="Times New Roman" panose="02020603050405020304" pitchFamily="18" charset="0"/>
              <a:cs typeface="Segoe UI" panose="020B0502040204020203" pitchFamily="34" charset="0"/>
            </a:endParaRPr>
          </a:p>
        </p:txBody>
      </p:sp>
      <p:sp>
        <p:nvSpPr>
          <p:cNvPr id="10" name="文字方塊 9">
            <a:extLst>
              <a:ext uri="{FF2B5EF4-FFF2-40B4-BE49-F238E27FC236}">
                <a16:creationId xmlns:a16="http://schemas.microsoft.com/office/drawing/2014/main" id="{1280E03D-B512-4498-B701-3E63DFC097B5}"/>
              </a:ext>
            </a:extLst>
          </p:cNvPr>
          <p:cNvSpPr txBox="1"/>
          <p:nvPr/>
        </p:nvSpPr>
        <p:spPr>
          <a:xfrm>
            <a:off x="898497" y="649054"/>
            <a:ext cx="8363006" cy="5016758"/>
          </a:xfrm>
          <a:prstGeom prst="rect">
            <a:avLst/>
          </a:prstGeom>
          <a:noFill/>
        </p:spPr>
        <p:txBody>
          <a:bodyPr wrap="square" rtlCol="0">
            <a:spAutoFit/>
          </a:bodyPr>
          <a:lstStyle/>
          <a:p>
            <a:pPr marL="266700" indent="-266700" algn="l">
              <a:buNone/>
            </a:pPr>
            <a:r>
              <a:rPr lang="en-US" altLang="zh-TW" sz="1600" b="0" i="0" u="none" strike="noStrike" baseline="0" dirty="0">
                <a:latin typeface="TimesNewRomanPSMT"/>
              </a:rPr>
              <a:t>[1]	Robert </a:t>
            </a:r>
            <a:r>
              <a:rPr lang="en-US" altLang="zh-TW" sz="1600" b="0" i="0" u="none" strike="noStrike" baseline="0" dirty="0" err="1">
                <a:latin typeface="TimesNewRomanPSMT"/>
              </a:rPr>
              <a:t>Avanzi</a:t>
            </a:r>
            <a:r>
              <a:rPr lang="en-US" altLang="zh-TW" sz="1600" b="0" i="0" u="none" strike="noStrike" baseline="0" dirty="0">
                <a:latin typeface="TimesNewRomanPSMT"/>
              </a:rPr>
              <a:t>, </a:t>
            </a:r>
            <a:r>
              <a:rPr lang="en-US" altLang="zh-TW" sz="1600" b="0" i="0" u="none" strike="noStrike" baseline="0" dirty="0" err="1">
                <a:latin typeface="TimesNewRomanPSMT"/>
              </a:rPr>
              <a:t>Joppe</a:t>
            </a:r>
            <a:r>
              <a:rPr lang="en-US" altLang="zh-TW" sz="1600" b="0" i="0" u="none" strike="noStrike" baseline="0" dirty="0">
                <a:latin typeface="TimesNewRomanPSMT"/>
              </a:rPr>
              <a:t> Bos, Léo </a:t>
            </a:r>
            <a:r>
              <a:rPr lang="en-US" altLang="zh-TW" sz="1600" b="0" i="0" u="none" strike="noStrike" baseline="0" dirty="0" err="1">
                <a:latin typeface="TimesNewRomanPSMT"/>
              </a:rPr>
              <a:t>Ducas</a:t>
            </a:r>
            <a:r>
              <a:rPr lang="en-US" altLang="zh-TW" sz="1600" b="0" i="0" u="none" strike="noStrike" baseline="0" dirty="0">
                <a:latin typeface="TimesNewRomanPSMT"/>
              </a:rPr>
              <a:t>, Eike </a:t>
            </a:r>
            <a:r>
              <a:rPr lang="en-US" altLang="zh-TW" sz="1600" b="0" i="0" u="none" strike="noStrike" baseline="0" dirty="0" err="1">
                <a:latin typeface="TimesNewRomanPSMT"/>
              </a:rPr>
              <a:t>Kiltz</a:t>
            </a:r>
            <a:r>
              <a:rPr lang="en-US" altLang="zh-TW" sz="1600" b="0" i="0" u="none" strike="noStrike" baseline="0" dirty="0">
                <a:latin typeface="TimesNewRomanPSMT"/>
              </a:rPr>
              <a:t>, </a:t>
            </a:r>
            <a:r>
              <a:rPr lang="en-US" altLang="zh-TW" sz="1600" b="0" i="0" u="none" strike="noStrike" baseline="0" dirty="0" err="1">
                <a:latin typeface="TimesNewRomanPSMT"/>
              </a:rPr>
              <a:t>Tancrède</a:t>
            </a:r>
            <a:r>
              <a:rPr lang="en-US" altLang="zh-TW" sz="1600" b="0" i="0" u="none" strike="noStrike" baseline="0" dirty="0">
                <a:latin typeface="TimesNewRomanPSMT"/>
              </a:rPr>
              <a:t> </a:t>
            </a:r>
            <a:r>
              <a:rPr lang="en-US" altLang="zh-TW" sz="1600" b="0" i="0" u="none" strike="noStrike" baseline="0" dirty="0" err="1">
                <a:latin typeface="TimesNewRomanPSMT"/>
              </a:rPr>
              <a:t>Lepoint</a:t>
            </a:r>
            <a:r>
              <a:rPr lang="en-US" altLang="zh-TW" sz="1600" b="0" i="0" u="none" strike="noStrike" baseline="0" dirty="0">
                <a:latin typeface="TimesNewRomanPSMT"/>
              </a:rPr>
              <a:t>, Vadim </a:t>
            </a:r>
            <a:r>
              <a:rPr lang="en-US" altLang="zh-TW" sz="1600" b="0" i="0" u="none" strike="noStrike" baseline="0" dirty="0" err="1">
                <a:latin typeface="TimesNewRomanPSMT"/>
              </a:rPr>
              <a:t>Lyubashevsky</a:t>
            </a:r>
            <a:r>
              <a:rPr lang="en-US" altLang="zh-TW" sz="1600" b="0" i="0" u="none" strike="noStrike" baseline="0" dirty="0">
                <a:latin typeface="TimesNewRomanPSMT"/>
              </a:rPr>
              <a:t>, John M. Schanck, Peter Schwabe, Gregor Seiler, and Damien </a:t>
            </a:r>
            <a:r>
              <a:rPr lang="en-US" altLang="zh-TW" sz="1600" b="0" i="0" u="none" strike="noStrike" baseline="0" dirty="0" err="1">
                <a:latin typeface="TimesNewRomanPSMT"/>
              </a:rPr>
              <a:t>Stehlé</a:t>
            </a:r>
            <a:r>
              <a:rPr lang="en-US" altLang="zh-TW" sz="1600" b="0" i="0" u="none" strike="noStrike" baseline="0" dirty="0">
                <a:latin typeface="TimesNewRomanPSMT"/>
              </a:rPr>
              <a:t>. CRYSTALS-</a:t>
            </a:r>
            <a:r>
              <a:rPr lang="en-US" altLang="zh-TW" sz="1600" b="0" i="0" u="none" strike="noStrike" baseline="0" dirty="0" err="1">
                <a:latin typeface="TimesNewRomanPSMT"/>
              </a:rPr>
              <a:t>Kyber</a:t>
            </a:r>
            <a:r>
              <a:rPr lang="en-US" altLang="zh-TW" sz="1600" b="0" i="0" u="none" strike="noStrike" baseline="0" dirty="0">
                <a:latin typeface="TimesNewRomanPSMT"/>
              </a:rPr>
              <a:t> algorithm </a:t>
            </a:r>
            <a:r>
              <a:rPr lang="en-US" altLang="zh-TW" sz="1600" b="0" i="0" u="none" strike="noStrike" baseline="0" dirty="0" err="1">
                <a:latin typeface="TimesNewRomanPSMT"/>
              </a:rPr>
              <a:t>specifcations</a:t>
            </a:r>
            <a:r>
              <a:rPr lang="en-US" altLang="zh-TW" sz="1600" b="0" i="0" u="none" strike="noStrike" baseline="0" dirty="0">
                <a:latin typeface="TimesNewRomanPSMT"/>
              </a:rPr>
              <a:t> and supporting documentation. Third-round submission to the NIST’s post-quantum cryptography standardization process, 2020. </a:t>
            </a:r>
            <a:r>
              <a:rPr lang="en-US" altLang="zh-TW" sz="1600" b="0" i="0" u="none" strike="noStrike" baseline="0" dirty="0">
                <a:latin typeface="TimesNewRomanPSMT"/>
                <a:hlinkClick r:id="rId3"/>
              </a:rPr>
              <a:t>https://csrc.nist.gov/projects/post-quantum-cryptography/round-3-submissions</a:t>
            </a:r>
            <a:r>
              <a:rPr lang="en-US" altLang="zh-TW" sz="1600" b="0" i="0" u="none" strike="noStrike" baseline="0" dirty="0">
                <a:latin typeface="TimesNewRomanPSMT"/>
              </a:rPr>
              <a:t>.</a:t>
            </a:r>
          </a:p>
          <a:p>
            <a:pPr marL="266700" indent="-266700" algn="l">
              <a:buNone/>
            </a:pPr>
            <a:endParaRPr lang="en-US" altLang="zh-TW" sz="1600" dirty="0">
              <a:latin typeface="TimesNewRomanPSMT"/>
            </a:endParaRPr>
          </a:p>
          <a:p>
            <a:pPr marL="266700" indent="-266700" algn="l">
              <a:buNone/>
            </a:pPr>
            <a:r>
              <a:rPr lang="en-US" altLang="zh-TW" sz="1600" b="0" i="0" u="none" strike="noStrike" baseline="0" dirty="0">
                <a:latin typeface="TimesNewRomanPSMT"/>
              </a:rPr>
              <a:t>[2]	C. Gentry, (2009). </a:t>
            </a:r>
            <a:r>
              <a:rPr lang="en-US" altLang="zh-TW" sz="1600" b="0" i="1" u="none" strike="noStrike" baseline="0" dirty="0">
                <a:latin typeface="TimesNewRomanPSMT"/>
              </a:rPr>
              <a:t>Fully Homomorphic Encryption Using Ideal Lattices </a:t>
            </a:r>
            <a:r>
              <a:rPr lang="en-US" altLang="zh-TW" sz="1600" b="0" i="0" u="none" strike="noStrike" baseline="0" dirty="0">
                <a:latin typeface="TimesNewRomanPSMT"/>
              </a:rPr>
              <a:t>Proc. of the 41st</a:t>
            </a:r>
          </a:p>
          <a:p>
            <a:pPr marL="266700" indent="-266700" algn="l">
              <a:buNone/>
            </a:pPr>
            <a:r>
              <a:rPr lang="en-US" altLang="zh-TW" sz="1600" b="0" i="0" u="none" strike="noStrike" baseline="0" dirty="0">
                <a:latin typeface="TimesNewRomanPSMT"/>
              </a:rPr>
              <a:t>	Annual ACM </a:t>
            </a:r>
            <a:r>
              <a:rPr lang="en-US" altLang="zh-TW" sz="1600" b="0" i="0" u="none" strike="noStrike" baseline="0" dirty="0" err="1">
                <a:latin typeface="TimesNewRomanPSMT"/>
              </a:rPr>
              <a:t>Symp</a:t>
            </a:r>
            <a:r>
              <a:rPr lang="en-US" altLang="zh-TW" sz="1600" b="0" i="0" u="none" strike="noStrike" baseline="0" dirty="0">
                <a:latin typeface="TimesNewRomanPSMT"/>
              </a:rPr>
              <a:t>. on Theory of Computing (STOC), 169-178.</a:t>
            </a:r>
          </a:p>
          <a:p>
            <a:pPr marL="266700" indent="-266700" algn="l">
              <a:buNone/>
            </a:pPr>
            <a:endParaRPr lang="en-US" altLang="zh-TW" sz="1600" b="0" i="0" u="none" strike="noStrike" baseline="0" dirty="0">
              <a:latin typeface="TimesNewRomanPSMT"/>
            </a:endParaRPr>
          </a:p>
          <a:p>
            <a:pPr marL="266700" indent="-266700" algn="l">
              <a:buNone/>
            </a:pPr>
            <a:r>
              <a:rPr lang="en-US" altLang="zh-TW" sz="1600" dirty="0">
                <a:latin typeface="TimesNewRomanPSMT"/>
              </a:rPr>
              <a:t>[3]	Gottfried Herold, Elena </a:t>
            </a:r>
            <a:r>
              <a:rPr lang="en-US" altLang="zh-TW" sz="1600" dirty="0" err="1">
                <a:latin typeface="TimesNewRomanPSMT"/>
              </a:rPr>
              <a:t>Kirshanova</a:t>
            </a:r>
            <a:r>
              <a:rPr lang="en-US" altLang="zh-TW" sz="1600" dirty="0">
                <a:latin typeface="TimesNewRomanPSMT"/>
              </a:rPr>
              <a:t>, and Alexander May. Lattice-Based Cryptography and the Learning with Errors Problem. </a:t>
            </a:r>
            <a:r>
              <a:rPr lang="en-US" altLang="zh-TW" sz="1600" dirty="0">
                <a:latin typeface="TimesNewRomanPSMT"/>
                <a:hlinkClick r:id="rId4"/>
              </a:rPr>
              <a:t>https://eprint.iacr.org/2015/1222.pdf</a:t>
            </a:r>
            <a:endParaRPr lang="en-US" altLang="zh-TW" sz="1600" dirty="0">
              <a:latin typeface="TimesNewRomanPSMT"/>
            </a:endParaRPr>
          </a:p>
          <a:p>
            <a:pPr marL="266700" indent="-266700" algn="l">
              <a:buNone/>
            </a:pPr>
            <a:endParaRPr lang="en-US" altLang="zh-TW" sz="1600" dirty="0">
              <a:latin typeface="TimesNewRomanPSMT"/>
            </a:endParaRPr>
          </a:p>
          <a:p>
            <a:pPr marL="266700" indent="-266700" algn="l">
              <a:buNone/>
            </a:pPr>
            <a:r>
              <a:rPr lang="en-US" altLang="zh-TW" sz="1600" dirty="0">
                <a:latin typeface="TimesNewRomanPSMT"/>
              </a:rPr>
              <a:t>[4]	</a:t>
            </a:r>
            <a:r>
              <a:rPr lang="en-US" altLang="zh-TW" sz="1600" dirty="0"/>
              <a:t>National Institute of Standards and Technology. (2024). </a:t>
            </a:r>
            <a:r>
              <a:rPr lang="en-US" altLang="zh-TW" sz="1600" i="1" dirty="0"/>
              <a:t>Module-Lattice-Based Key-Encapsulation Mechanism Standard</a:t>
            </a:r>
            <a:r>
              <a:rPr lang="en-US" altLang="zh-TW" sz="1600" dirty="0"/>
              <a:t> (FIPS PUB 203). U.S. Department of Commerce. Available at </a:t>
            </a:r>
            <a:r>
              <a:rPr lang="en-US" altLang="zh-TW" sz="1600" dirty="0">
                <a:hlinkClick r:id="rId5"/>
              </a:rPr>
              <a:t>https://doi.org/10.6028/NIST.FIPS.203</a:t>
            </a:r>
            <a:r>
              <a:rPr lang="en-US" altLang="zh-TW" sz="1600" dirty="0"/>
              <a:t>.</a:t>
            </a:r>
            <a:endParaRPr lang="en-US" altLang="zh-TW" sz="1600" dirty="0">
              <a:latin typeface="TimesNewRomanPSMT"/>
            </a:endParaRPr>
          </a:p>
          <a:p>
            <a:pPr marL="266700" indent="-266700" algn="l">
              <a:buNone/>
            </a:pPr>
            <a:endParaRPr lang="en-US" altLang="zh-TW" sz="1600" dirty="0">
              <a:latin typeface="TimesNewRomanPSMT"/>
            </a:endParaRPr>
          </a:p>
          <a:p>
            <a:pPr marL="266700" indent="-266700" algn="l">
              <a:buNone/>
            </a:pPr>
            <a:r>
              <a:rPr lang="en-US" altLang="zh-TW" sz="1600" dirty="0">
                <a:latin typeface="TimesNewRomanPSMT"/>
              </a:rPr>
              <a:t>[5]	</a:t>
            </a:r>
            <a:r>
              <a:rPr lang="en-US" altLang="zh-TW" sz="1600" dirty="0"/>
              <a:t>National Institute of Standards and Technology. (2015). </a:t>
            </a:r>
            <a:r>
              <a:rPr lang="en-US" altLang="zh-TW" sz="1600" i="1" dirty="0"/>
              <a:t>SHA-3 Standard: Permutation-Based Hash and Extendable-Output Functions</a:t>
            </a:r>
            <a:r>
              <a:rPr lang="en-US" altLang="zh-TW" sz="1600" dirty="0"/>
              <a:t> (FIPS PUB 202). U.S. Department of Commerce. Available at </a:t>
            </a:r>
            <a:r>
              <a:rPr lang="en-US" altLang="zh-TW" sz="1600" dirty="0">
                <a:hlinkClick r:id="rId6"/>
              </a:rPr>
              <a:t>http://dx.doi.org/10.6028/NIST.FIPS.202</a:t>
            </a:r>
            <a:r>
              <a:rPr lang="en-US" altLang="zh-TW" sz="1600" dirty="0"/>
              <a:t>.</a:t>
            </a:r>
            <a:endParaRPr lang="en-US" altLang="zh-TW" sz="1600" dirty="0">
              <a:latin typeface="TimesNewRomanPSMT"/>
            </a:endParaRPr>
          </a:p>
          <a:p>
            <a:pPr marL="266700" indent="-266700" algn="l">
              <a:buNone/>
            </a:pPr>
            <a:endParaRPr lang="en-US" altLang="zh-TW" sz="1600" b="0" i="0" u="none" strike="noStrike" baseline="0" dirty="0">
              <a:latin typeface="TimesNewRomanPSMT"/>
            </a:endParaRPr>
          </a:p>
        </p:txBody>
      </p:sp>
    </p:spTree>
    <p:extLst>
      <p:ext uri="{BB962C8B-B14F-4D97-AF65-F5344CB8AC3E}">
        <p14:creationId xmlns:p14="http://schemas.microsoft.com/office/powerpoint/2010/main" val="181215641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五边形 9"/>
          <p:cNvSpPr/>
          <p:nvPr/>
        </p:nvSpPr>
        <p:spPr>
          <a:xfrm>
            <a:off x="0" y="1466266"/>
            <a:ext cx="9652000" cy="2062971"/>
          </a:xfrm>
          <a:prstGeom prst="homePlate">
            <a:avLst/>
          </a:prstGeom>
          <a:solidFill>
            <a:srgbClr val="1954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TextBox 10"/>
          <p:cNvSpPr txBox="1"/>
          <p:nvPr/>
        </p:nvSpPr>
        <p:spPr>
          <a:xfrm>
            <a:off x="720026" y="1921399"/>
            <a:ext cx="8320419" cy="1107996"/>
          </a:xfrm>
          <a:prstGeom prst="rect">
            <a:avLst/>
          </a:prstGeom>
          <a:noFill/>
        </p:spPr>
        <p:txBody>
          <a:bodyPr wrap="none" rtlCol="0">
            <a:spAutoFit/>
          </a:bodyPr>
          <a:lstStyle/>
          <a:p>
            <a:r>
              <a:rPr lang="en-US" altLang="zh-CN" sz="6600" b="1" dirty="0">
                <a:solidFill>
                  <a:schemeClr val="bg1"/>
                </a:solidFill>
                <a:latin typeface="微软雅黑" panose="020B0503020204020204" pitchFamily="34" charset="-122"/>
                <a:ea typeface="微软雅黑" panose="020B0503020204020204" pitchFamily="34" charset="-122"/>
              </a:rPr>
              <a:t>Thank you for time</a:t>
            </a:r>
            <a:endParaRPr lang="zh-CN" altLang="en-US" sz="6600" b="1" dirty="0">
              <a:solidFill>
                <a:schemeClr val="bg1"/>
              </a:solidFill>
              <a:latin typeface="微软雅黑" panose="020B0503020204020204" pitchFamily="34" charset="-122"/>
              <a:ea typeface="微软雅黑" panose="020B0503020204020204" pitchFamily="34" charset="-122"/>
            </a:endParaRPr>
          </a:p>
        </p:txBody>
      </p:sp>
      <p:sp>
        <p:nvSpPr>
          <p:cNvPr id="12" name="五边形 11"/>
          <p:cNvSpPr/>
          <p:nvPr/>
        </p:nvSpPr>
        <p:spPr>
          <a:xfrm flipH="1">
            <a:off x="5211622" y="3137108"/>
            <a:ext cx="4948378" cy="863517"/>
          </a:xfrm>
          <a:prstGeom prst="homePlate">
            <a:avLst/>
          </a:prstGeom>
          <a:solidFill>
            <a:srgbClr val="E559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TextBox 12"/>
          <p:cNvSpPr txBox="1"/>
          <p:nvPr/>
        </p:nvSpPr>
        <p:spPr>
          <a:xfrm>
            <a:off x="6363756" y="3386452"/>
            <a:ext cx="1800493" cy="369332"/>
          </a:xfrm>
          <a:prstGeom prst="rect">
            <a:avLst/>
          </a:prstGeom>
          <a:noFill/>
        </p:spPr>
        <p:txBody>
          <a:bodyPr wrap="none" rtlCol="0">
            <a:spAutoFit/>
          </a:bodyPr>
          <a:lstStyle/>
          <a:p>
            <a:r>
              <a:rPr lang="zh-TW" altLang="en-US" dirty="0">
                <a:solidFill>
                  <a:schemeClr val="bg1"/>
                </a:solidFill>
                <a:latin typeface="微软雅黑" panose="020B0503020204020204" pitchFamily="34" charset="-122"/>
                <a:ea typeface="微软雅黑" panose="020B0503020204020204" pitchFamily="34" charset="-122"/>
              </a:rPr>
              <a:t>報告者</a:t>
            </a:r>
            <a:r>
              <a:rPr lang="zh-CN" altLang="en-US" dirty="0">
                <a:solidFill>
                  <a:schemeClr val="bg1"/>
                </a:solidFill>
                <a:latin typeface="微软雅黑" panose="020B0503020204020204" pitchFamily="34" charset="-122"/>
                <a:ea typeface="微软雅黑" panose="020B0503020204020204" pitchFamily="34" charset="-122"/>
              </a:rPr>
              <a:t>：</a:t>
            </a:r>
            <a:r>
              <a:rPr lang="zh-TW" altLang="en-US" dirty="0">
                <a:solidFill>
                  <a:schemeClr val="bg1"/>
                </a:solidFill>
                <a:latin typeface="微软雅黑" panose="020B0503020204020204" pitchFamily="34" charset="-122"/>
                <a:ea typeface="微软雅黑" panose="020B0503020204020204" pitchFamily="34" charset="-122"/>
              </a:rPr>
              <a:t>陳泓宇</a:t>
            </a:r>
            <a:endParaRPr lang="zh-CN" altLang="en-US"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037269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grpId="0" nodeType="afterEffect">
                                  <p:stCondLst>
                                    <p:cond delay="0"/>
                                  </p:stCondLst>
                                  <p:childTnLst>
                                    <p:set>
                                      <p:cBhvr>
                                        <p:cTn id="11" dur="1" fill="hold">
                                          <p:stCondLst>
                                            <p:cond delay="0"/>
                                          </p:stCondLst>
                                        </p:cTn>
                                        <p:tgtEl>
                                          <p:spTgt spid="12"/>
                                        </p:tgtEl>
                                        <p:attrNameLst>
                                          <p:attrName>style.visibility</p:attrName>
                                        </p:attrNameLst>
                                      </p:cBhvr>
                                      <p:to>
                                        <p:strVal val="visible"/>
                                      </p:to>
                                    </p:set>
                                    <p:anim calcmode="lin" valueType="num">
                                      <p:cBhvr additive="base">
                                        <p:cTn id="12" dur="500" fill="hold"/>
                                        <p:tgtEl>
                                          <p:spTgt spid="12"/>
                                        </p:tgtEl>
                                        <p:attrNameLst>
                                          <p:attrName>ppt_x</p:attrName>
                                        </p:attrNameLst>
                                      </p:cBhvr>
                                      <p:tavLst>
                                        <p:tav tm="0">
                                          <p:val>
                                            <p:strVal val="1+#ppt_w/2"/>
                                          </p:val>
                                        </p:tav>
                                        <p:tav tm="100000">
                                          <p:val>
                                            <p:strVal val="#ppt_x"/>
                                          </p:val>
                                        </p:tav>
                                      </p:tavLst>
                                    </p:anim>
                                    <p:anim calcmode="lin" valueType="num">
                                      <p:cBhvr additive="base">
                                        <p:cTn id="13" dur="500" fill="hold"/>
                                        <p:tgtEl>
                                          <p:spTgt spid="12"/>
                                        </p:tgtEl>
                                        <p:attrNameLst>
                                          <p:attrName>ppt_y</p:attrName>
                                        </p:attrNameLst>
                                      </p:cBhvr>
                                      <p:tavLst>
                                        <p:tav tm="0">
                                          <p:val>
                                            <p:strVal val="#ppt_y"/>
                                          </p:val>
                                        </p:tav>
                                        <p:tav tm="100000">
                                          <p:val>
                                            <p:strVal val="#ppt_y"/>
                                          </p:val>
                                        </p:tav>
                                      </p:tavLst>
                                    </p:anim>
                                  </p:childTnLst>
                                </p:cTn>
                              </p:par>
                              <p:par>
                                <p:cTn id="14" presetID="42" presetClass="entr" presetSubtype="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1000"/>
                                        <p:tgtEl>
                                          <p:spTgt spid="11"/>
                                        </p:tgtEl>
                                      </p:cBhvr>
                                    </p:animEffect>
                                    <p:anim calcmode="lin" valueType="num">
                                      <p:cBhvr>
                                        <p:cTn id="17" dur="1000" fill="hold"/>
                                        <p:tgtEl>
                                          <p:spTgt spid="11"/>
                                        </p:tgtEl>
                                        <p:attrNameLst>
                                          <p:attrName>ppt_x</p:attrName>
                                        </p:attrNameLst>
                                      </p:cBhvr>
                                      <p:tavLst>
                                        <p:tav tm="0">
                                          <p:val>
                                            <p:strVal val="#ppt_x"/>
                                          </p:val>
                                        </p:tav>
                                        <p:tav tm="100000">
                                          <p:val>
                                            <p:strVal val="#ppt_x"/>
                                          </p:val>
                                        </p:tav>
                                      </p:tavLst>
                                    </p:anim>
                                    <p:anim calcmode="lin" valueType="num">
                                      <p:cBhvr>
                                        <p:cTn id="18" dur="1000" fill="hold"/>
                                        <p:tgtEl>
                                          <p:spTgt spid="11"/>
                                        </p:tgtEl>
                                        <p:attrNameLst>
                                          <p:attrName>ppt_y</p:attrName>
                                        </p:attrNameLst>
                                      </p:cBhvr>
                                      <p:tavLst>
                                        <p:tav tm="0">
                                          <p:val>
                                            <p:strVal val="#ppt_y+.1"/>
                                          </p:val>
                                        </p:tav>
                                        <p:tav tm="100000">
                                          <p:val>
                                            <p:strVal val="#ppt_y"/>
                                          </p:val>
                                        </p:tav>
                                      </p:tavLst>
                                    </p:anim>
                                  </p:childTnLst>
                                </p:cTn>
                              </p:par>
                            </p:childTnLst>
                          </p:cTn>
                        </p:par>
                        <p:par>
                          <p:cTn id="19" fill="hold">
                            <p:stCondLst>
                              <p:cond delay="1500"/>
                            </p:stCondLst>
                            <p:childTnLst>
                              <p:par>
                                <p:cTn id="20" presetID="41" presetClass="entr" presetSubtype="0" fill="hold" grpId="0" nodeType="afterEffect">
                                  <p:stCondLst>
                                    <p:cond delay="0"/>
                                  </p:stCondLst>
                                  <p:iterate type="lt">
                                    <p:tmPct val="10000"/>
                                  </p:iterate>
                                  <p:childTnLst>
                                    <p:set>
                                      <p:cBhvr>
                                        <p:cTn id="21" dur="1" fill="hold">
                                          <p:stCondLst>
                                            <p:cond delay="0"/>
                                          </p:stCondLst>
                                        </p:cTn>
                                        <p:tgtEl>
                                          <p:spTgt spid="13"/>
                                        </p:tgtEl>
                                        <p:attrNameLst>
                                          <p:attrName>style.visibility</p:attrName>
                                        </p:attrNameLst>
                                      </p:cBhvr>
                                      <p:to>
                                        <p:strVal val="visible"/>
                                      </p:to>
                                    </p:set>
                                    <p:anim calcmode="lin" valueType="num">
                                      <p:cBhvr>
                                        <p:cTn id="22" dur="500" fill="hold"/>
                                        <p:tgtEl>
                                          <p:spTgt spid="13"/>
                                        </p:tgtEl>
                                        <p:attrNameLst>
                                          <p:attrName>ppt_x</p:attrName>
                                        </p:attrNameLst>
                                      </p:cBhvr>
                                      <p:tavLst>
                                        <p:tav tm="0">
                                          <p:val>
                                            <p:strVal val="#ppt_x"/>
                                          </p:val>
                                        </p:tav>
                                        <p:tav tm="50000">
                                          <p:val>
                                            <p:strVal val="#ppt_x+.1"/>
                                          </p:val>
                                        </p:tav>
                                        <p:tav tm="100000">
                                          <p:val>
                                            <p:strVal val="#ppt_x"/>
                                          </p:val>
                                        </p:tav>
                                      </p:tavLst>
                                    </p:anim>
                                    <p:anim calcmode="lin" valueType="num">
                                      <p:cBhvr>
                                        <p:cTn id="23" dur="500" fill="hold"/>
                                        <p:tgtEl>
                                          <p:spTgt spid="13"/>
                                        </p:tgtEl>
                                        <p:attrNameLst>
                                          <p:attrName>ppt_y</p:attrName>
                                        </p:attrNameLst>
                                      </p:cBhvr>
                                      <p:tavLst>
                                        <p:tav tm="0">
                                          <p:val>
                                            <p:strVal val="#ppt_y"/>
                                          </p:val>
                                        </p:tav>
                                        <p:tav tm="100000">
                                          <p:val>
                                            <p:strVal val="#ppt_y"/>
                                          </p:val>
                                        </p:tav>
                                      </p:tavLst>
                                    </p:anim>
                                    <p:anim calcmode="lin" valueType="num">
                                      <p:cBhvr>
                                        <p:cTn id="24" dur="500" fill="hold"/>
                                        <p:tgtEl>
                                          <p:spTgt spid="13"/>
                                        </p:tgtEl>
                                        <p:attrNameLst>
                                          <p:attrName>ppt_h</p:attrName>
                                        </p:attrNameLst>
                                      </p:cBhvr>
                                      <p:tavLst>
                                        <p:tav tm="0">
                                          <p:val>
                                            <p:strVal val="#ppt_h/10"/>
                                          </p:val>
                                        </p:tav>
                                        <p:tav tm="50000">
                                          <p:val>
                                            <p:strVal val="#ppt_h+.01"/>
                                          </p:val>
                                        </p:tav>
                                        <p:tav tm="100000">
                                          <p:val>
                                            <p:strVal val="#ppt_h"/>
                                          </p:val>
                                        </p:tav>
                                      </p:tavLst>
                                    </p:anim>
                                    <p:anim calcmode="lin" valueType="num">
                                      <p:cBhvr>
                                        <p:cTn id="25" dur="500" fill="hold"/>
                                        <p:tgtEl>
                                          <p:spTgt spid="13"/>
                                        </p:tgtEl>
                                        <p:attrNameLst>
                                          <p:attrName>ppt_w</p:attrName>
                                        </p:attrNameLst>
                                      </p:cBhvr>
                                      <p:tavLst>
                                        <p:tav tm="0">
                                          <p:val>
                                            <p:strVal val="#ppt_w/10"/>
                                          </p:val>
                                        </p:tav>
                                        <p:tav tm="50000">
                                          <p:val>
                                            <p:strVal val="#ppt_w+.01"/>
                                          </p:val>
                                        </p:tav>
                                        <p:tav tm="100000">
                                          <p:val>
                                            <p:strVal val="#ppt_w"/>
                                          </p:val>
                                        </p:tav>
                                      </p:tavLst>
                                    </p:anim>
                                    <p:animEffect transition="in" filter="fade">
                                      <p:cBhvr>
                                        <p:cTn id="26" dur="500" tmFilter="0,0; .5, 1; 1, 1"/>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P spid="12" grpId="0" animBg="1"/>
      <p:bldP spid="1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五边形 3"/>
          <p:cNvSpPr/>
          <p:nvPr/>
        </p:nvSpPr>
        <p:spPr>
          <a:xfrm>
            <a:off x="0" y="0"/>
            <a:ext cx="4143896" cy="576064"/>
          </a:xfrm>
          <a:prstGeom prst="homePlate">
            <a:avLst/>
          </a:prstGeom>
          <a:solidFill>
            <a:srgbClr val="1954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Compare with CRYSTALS-KYBER </a:t>
            </a:r>
            <a:endParaRPr lang="zh-CN" altLang="en-US" b="1"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16" name="矩形 15">
            <a:extLst>
              <a:ext uri="{FF2B5EF4-FFF2-40B4-BE49-F238E27FC236}">
                <a16:creationId xmlns:a16="http://schemas.microsoft.com/office/drawing/2014/main" id="{444D8C64-AE1C-419D-8EB4-85B9DB1513BD}"/>
              </a:ext>
            </a:extLst>
          </p:cNvPr>
          <p:cNvSpPr/>
          <p:nvPr/>
        </p:nvSpPr>
        <p:spPr>
          <a:xfrm>
            <a:off x="0" y="5593804"/>
            <a:ext cx="10160000" cy="144016"/>
          </a:xfrm>
          <a:prstGeom prst="rect">
            <a:avLst/>
          </a:prstGeom>
          <a:solidFill>
            <a:srgbClr val="1954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17" name="文字方塊 16">
            <a:extLst>
              <a:ext uri="{FF2B5EF4-FFF2-40B4-BE49-F238E27FC236}">
                <a16:creationId xmlns:a16="http://schemas.microsoft.com/office/drawing/2014/main" id="{BE3CCF74-590F-497D-805B-FA47E18F79DE}"/>
              </a:ext>
            </a:extLst>
          </p:cNvPr>
          <p:cNvSpPr txBox="1"/>
          <p:nvPr/>
        </p:nvSpPr>
        <p:spPr>
          <a:xfrm>
            <a:off x="9752632" y="5341995"/>
            <a:ext cx="261611" cy="276999"/>
          </a:xfrm>
          <a:prstGeom prst="rect">
            <a:avLst/>
          </a:prstGeom>
          <a:solidFill>
            <a:srgbClr val="F2F2F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rtlCol="0">
            <a:spAutoFit/>
          </a:bodyPr>
          <a:lstStyle/>
          <a:p>
            <a:pPr algn="ctr"/>
            <a:fld id="{4EAA9848-704A-40E0-80C2-80EBA769B4F2}" type="slidenum">
              <a:rPr lang="en-US" altLang="zh-TW" sz="1200" smtClean="0">
                <a:latin typeface="Times New Roman" panose="02020603050405020304" pitchFamily="18" charset="0"/>
                <a:ea typeface="微軟正黑體" panose="020B0604030504040204" pitchFamily="34" charset="-120"/>
                <a:cs typeface="Times New Roman" panose="02020603050405020304" pitchFamily="18" charset="0"/>
              </a:rPr>
              <a:t>7</a:t>
            </a:fld>
            <a:endParaRPr lang="zh-TW" altLang="en-US" sz="1200" dirty="0">
              <a:latin typeface="Times New Roman" panose="02020603050405020304" pitchFamily="18" charset="0"/>
              <a:ea typeface="微軟正黑體" panose="020B0604030504040204" pitchFamily="34" charset="-120"/>
              <a:cs typeface="Times New Roman" panose="02020603050405020304" pitchFamily="18" charset="0"/>
            </a:endParaRPr>
          </a:p>
        </p:txBody>
      </p:sp>
      <p:graphicFrame>
        <p:nvGraphicFramePr>
          <p:cNvPr id="11" name="表格 7">
            <a:extLst>
              <a:ext uri="{FF2B5EF4-FFF2-40B4-BE49-F238E27FC236}">
                <a16:creationId xmlns:a16="http://schemas.microsoft.com/office/drawing/2014/main" id="{ECF5A79B-83E2-4279-9E72-BE4C8562E534}"/>
              </a:ext>
            </a:extLst>
          </p:cNvPr>
          <p:cNvGraphicFramePr>
            <a:graphicFrameLocks noGrp="1"/>
          </p:cNvGraphicFramePr>
          <p:nvPr>
            <p:extLst>
              <p:ext uri="{D42A27DB-BD31-4B8C-83A1-F6EECF244321}">
                <p14:modId xmlns:p14="http://schemas.microsoft.com/office/powerpoint/2010/main" val="1804972524"/>
              </p:ext>
            </p:extLst>
          </p:nvPr>
        </p:nvGraphicFramePr>
        <p:xfrm>
          <a:off x="740944" y="751156"/>
          <a:ext cx="9091585" cy="4423877"/>
        </p:xfrm>
        <a:graphic>
          <a:graphicData uri="http://schemas.openxmlformats.org/drawingml/2006/table">
            <a:tbl>
              <a:tblPr firstRow="1" bandRow="1">
                <a:tableStyleId>{5C22544A-7EE6-4342-B048-85BDC9FD1C3A}</a:tableStyleId>
              </a:tblPr>
              <a:tblGrid>
                <a:gridCol w="2358066">
                  <a:extLst>
                    <a:ext uri="{9D8B030D-6E8A-4147-A177-3AD203B41FA5}">
                      <a16:colId xmlns:a16="http://schemas.microsoft.com/office/drawing/2014/main" val="1792342199"/>
                    </a:ext>
                  </a:extLst>
                </a:gridCol>
                <a:gridCol w="3470188">
                  <a:extLst>
                    <a:ext uri="{9D8B030D-6E8A-4147-A177-3AD203B41FA5}">
                      <a16:colId xmlns:a16="http://schemas.microsoft.com/office/drawing/2014/main" val="51740079"/>
                    </a:ext>
                  </a:extLst>
                </a:gridCol>
                <a:gridCol w="3263331">
                  <a:extLst>
                    <a:ext uri="{9D8B030D-6E8A-4147-A177-3AD203B41FA5}">
                      <a16:colId xmlns:a16="http://schemas.microsoft.com/office/drawing/2014/main" val="2740655769"/>
                    </a:ext>
                  </a:extLst>
                </a:gridCol>
              </a:tblGrid>
              <a:tr h="558588">
                <a:tc>
                  <a:txBody>
                    <a:bodyPr/>
                    <a:lstStyle/>
                    <a:p>
                      <a:pPr algn="ctr"/>
                      <a:r>
                        <a:rPr lang="en-US" altLang="zh-TW" baseline="0" dirty="0">
                          <a:latin typeface="Times New Roman" panose="02020603050405020304" pitchFamily="18" charset="0"/>
                        </a:rPr>
                        <a:t>Difference</a:t>
                      </a:r>
                      <a:endParaRPr lang="zh-TW" altLang="en-US" baseline="0" dirty="0">
                        <a:latin typeface="Times New Roman" panose="02020603050405020304" pitchFamily="18" charset="0"/>
                      </a:endParaRPr>
                    </a:p>
                  </a:txBody>
                  <a:tcPr anchor="ctr"/>
                </a:tc>
                <a:tc>
                  <a:txBody>
                    <a:bodyPr/>
                    <a:lstStyle/>
                    <a:p>
                      <a:pPr algn="ctr"/>
                      <a:r>
                        <a:rPr lang="en-US" altLang="zh-TW" baseline="0" dirty="0">
                          <a:latin typeface="Times New Roman" panose="02020603050405020304" pitchFamily="18" charset="0"/>
                        </a:rPr>
                        <a:t>ML-KEM</a:t>
                      </a:r>
                      <a:endParaRPr lang="zh-TW" altLang="en-US" baseline="0" dirty="0">
                        <a:latin typeface="Times New Roman" panose="02020603050405020304" pitchFamily="18" charset="0"/>
                      </a:endParaRPr>
                    </a:p>
                  </a:txBody>
                  <a:tcPr anchor="ctr"/>
                </a:tc>
                <a:tc>
                  <a:txBody>
                    <a:bodyPr/>
                    <a:lstStyle/>
                    <a:p>
                      <a:pPr algn="ctr"/>
                      <a:r>
                        <a:rPr lang="en-US" altLang="zh-TW" baseline="0" dirty="0">
                          <a:latin typeface="Times New Roman" panose="02020603050405020304" pitchFamily="18" charset="0"/>
                        </a:rPr>
                        <a:t>CRYSTALS-KYBER</a:t>
                      </a:r>
                      <a:endParaRPr lang="zh-TW" altLang="en-US" baseline="0" dirty="0">
                        <a:latin typeface="Times New Roman" panose="02020603050405020304" pitchFamily="18" charset="0"/>
                      </a:endParaRPr>
                    </a:p>
                  </a:txBody>
                  <a:tcPr anchor="ctr"/>
                </a:tc>
                <a:extLst>
                  <a:ext uri="{0D108BD9-81ED-4DB2-BD59-A6C34878D82A}">
                    <a16:rowId xmlns:a16="http://schemas.microsoft.com/office/drawing/2014/main" val="3937330844"/>
                  </a:ext>
                </a:extLst>
              </a:tr>
              <a:tr h="566346">
                <a:tc>
                  <a:txBody>
                    <a:bodyPr/>
                    <a:lstStyle/>
                    <a:p>
                      <a:pPr algn="ctr"/>
                      <a:r>
                        <a:rPr lang="en-US" altLang="zh-TW" baseline="0" dirty="0">
                          <a:latin typeface="Times New Roman" panose="02020603050405020304" pitchFamily="18" charset="0"/>
                        </a:rPr>
                        <a:t>Key Length</a:t>
                      </a:r>
                      <a:endParaRPr lang="zh-TW" altLang="en-US" baseline="0" dirty="0">
                        <a:latin typeface="Times New Roman" panose="02020603050405020304" pitchFamily="18" charset="0"/>
                      </a:endParaRPr>
                    </a:p>
                  </a:txBody>
                  <a:tcPr anchor="ctr"/>
                </a:tc>
                <a:tc>
                  <a:txBody>
                    <a:bodyPr/>
                    <a:lstStyle/>
                    <a:p>
                      <a:pPr algn="ctr"/>
                      <a:r>
                        <a:rPr lang="en-US" altLang="zh-TW" baseline="0" dirty="0">
                          <a:latin typeface="Times New Roman" panose="02020603050405020304" pitchFamily="18" charset="0"/>
                        </a:rPr>
                        <a:t>256 bits</a:t>
                      </a:r>
                      <a:endParaRPr lang="zh-TW" altLang="en-US" baseline="0" dirty="0">
                        <a:latin typeface="Times New Roman" panose="02020603050405020304" pitchFamily="18" charset="0"/>
                      </a:endParaRPr>
                    </a:p>
                  </a:txBody>
                  <a:tcPr anchor="ctr"/>
                </a:tc>
                <a:tc>
                  <a:txBody>
                    <a:bodyPr/>
                    <a:lstStyle/>
                    <a:p>
                      <a:pPr algn="ctr"/>
                      <a:r>
                        <a:rPr lang="en-US" altLang="zh-TW" baseline="0" dirty="0">
                          <a:latin typeface="Times New Roman" panose="02020603050405020304" pitchFamily="18" charset="0"/>
                        </a:rPr>
                        <a:t>Variable length allowed</a:t>
                      </a:r>
                      <a:endParaRPr lang="zh-TW" altLang="en-US" baseline="0" dirty="0">
                        <a:latin typeface="Times New Roman" panose="02020603050405020304" pitchFamily="18" charset="0"/>
                      </a:endParaRPr>
                    </a:p>
                  </a:txBody>
                  <a:tcPr anchor="ctr"/>
                </a:tc>
                <a:extLst>
                  <a:ext uri="{0D108BD9-81ED-4DB2-BD59-A6C34878D82A}">
                    <a16:rowId xmlns:a16="http://schemas.microsoft.com/office/drawing/2014/main" val="3660678530"/>
                  </a:ext>
                </a:extLst>
              </a:tr>
              <a:tr h="977530">
                <a:tc>
                  <a:txBody>
                    <a:bodyPr/>
                    <a:lstStyle/>
                    <a:p>
                      <a:pPr algn="ctr"/>
                      <a:r>
                        <a:rPr lang="en-US" altLang="zh-TW" baseline="0" dirty="0">
                          <a:latin typeface="Times New Roman" panose="02020603050405020304" pitchFamily="18" charset="0"/>
                        </a:rPr>
                        <a:t>Encryption and decryption algorithms</a:t>
                      </a:r>
                      <a:endParaRPr lang="zh-TW" altLang="en-US" baseline="0" dirty="0">
                        <a:latin typeface="Times New Roman" panose="02020603050405020304" pitchFamily="18" charset="0"/>
                      </a:endParaRPr>
                    </a:p>
                  </a:txBody>
                  <a:tcPr anchor="ctr"/>
                </a:tc>
                <a:tc>
                  <a:txBody>
                    <a:bodyPr/>
                    <a:lstStyle/>
                    <a:p>
                      <a:pPr algn="l"/>
                      <a:r>
                        <a:rPr lang="en-US" altLang="zh-TW" baseline="0" dirty="0">
                          <a:latin typeface="Times New Roman" panose="02020603050405020304" pitchFamily="18" charset="0"/>
                        </a:rPr>
                        <a:t>Does not hash ciphertext to generate the shared key</a:t>
                      </a:r>
                      <a:endParaRPr lang="zh-TW" altLang="en-US" baseline="0" dirty="0">
                        <a:latin typeface="Times New Roman" panose="02020603050405020304" pitchFamily="18" charset="0"/>
                      </a:endParaRPr>
                    </a:p>
                  </a:txBody>
                  <a:tcPr anchor="ctr"/>
                </a:tc>
                <a:tc>
                  <a:txBody>
                    <a:bodyPr/>
                    <a:lstStyle/>
                    <a:p>
                      <a:pPr algn="l"/>
                      <a:r>
                        <a:rPr lang="en-US" altLang="zh-TW" baseline="0" dirty="0">
                          <a:latin typeface="Times New Roman" panose="02020603050405020304" pitchFamily="18" charset="0"/>
                        </a:rPr>
                        <a:t>Hashes ciphertext to generate the shared key</a:t>
                      </a:r>
                      <a:endParaRPr lang="zh-TW" altLang="en-US" baseline="0" dirty="0">
                        <a:latin typeface="Times New Roman" panose="02020603050405020304" pitchFamily="18" charset="0"/>
                      </a:endParaRPr>
                    </a:p>
                  </a:txBody>
                  <a:tcPr anchor="ctr"/>
                </a:tc>
                <a:extLst>
                  <a:ext uri="{0D108BD9-81ED-4DB2-BD59-A6C34878D82A}">
                    <a16:rowId xmlns:a16="http://schemas.microsoft.com/office/drawing/2014/main" val="2485927077"/>
                  </a:ext>
                </a:extLst>
              </a:tr>
              <a:tr h="977530">
                <a:tc>
                  <a:txBody>
                    <a:bodyPr/>
                    <a:lstStyle/>
                    <a:p>
                      <a:pPr algn="ctr"/>
                      <a:r>
                        <a:rPr lang="en-US" altLang="zh-TW" baseline="0" dirty="0">
                          <a:latin typeface="Times New Roman" panose="02020603050405020304" pitchFamily="18" charset="0"/>
                        </a:rPr>
                        <a:t>Randomness</a:t>
                      </a:r>
                      <a:endParaRPr lang="zh-TW" altLang="en-US" baseline="0" dirty="0">
                        <a:latin typeface="Times New Roman" panose="02020603050405020304" pitchFamily="18" charset="0"/>
                      </a:endParaRPr>
                    </a:p>
                  </a:txBody>
                  <a:tcPr anchor="ctr"/>
                </a:tc>
                <a:tc>
                  <a:txBody>
                    <a:bodyPr/>
                    <a:lstStyle/>
                    <a:p>
                      <a:pPr algn="l"/>
                      <a:r>
                        <a:rPr lang="en-US" altLang="zh-TW" baseline="0" dirty="0">
                          <a:latin typeface="Times New Roman" panose="02020603050405020304" pitchFamily="18" charset="0"/>
                        </a:rPr>
                        <a:t>Does not hash the initial randomness m; uses NIST-approved random number generation</a:t>
                      </a:r>
                      <a:endParaRPr lang="zh-TW" altLang="en-US" baseline="0" dirty="0">
                        <a:latin typeface="Times New Roman" panose="02020603050405020304" pitchFamily="18" charset="0"/>
                      </a:endParaRPr>
                    </a:p>
                  </a:txBody>
                  <a:tcPr anchor="ctr"/>
                </a:tc>
                <a:tc>
                  <a:txBody>
                    <a:bodyPr/>
                    <a:lstStyle/>
                    <a:p>
                      <a:pPr algn="l"/>
                      <a:r>
                        <a:rPr lang="en-US" altLang="zh-TW" baseline="0" dirty="0">
                          <a:latin typeface="Times New Roman" panose="02020603050405020304" pitchFamily="18" charset="0"/>
                        </a:rPr>
                        <a:t>Hashes the initial randomness m</a:t>
                      </a:r>
                      <a:endParaRPr lang="zh-TW" altLang="en-US" baseline="0" dirty="0">
                        <a:latin typeface="Times New Roman" panose="02020603050405020304" pitchFamily="18" charset="0"/>
                      </a:endParaRPr>
                    </a:p>
                  </a:txBody>
                  <a:tcPr anchor="ctr"/>
                </a:tc>
                <a:extLst>
                  <a:ext uri="{0D108BD9-81ED-4DB2-BD59-A6C34878D82A}">
                    <a16:rowId xmlns:a16="http://schemas.microsoft.com/office/drawing/2014/main" val="520885853"/>
                  </a:ext>
                </a:extLst>
              </a:tr>
              <a:tr h="1132693">
                <a:tc>
                  <a:txBody>
                    <a:bodyPr/>
                    <a:lstStyle/>
                    <a:p>
                      <a:pPr algn="ctr"/>
                      <a:r>
                        <a:rPr lang="en-US" altLang="zh-TW" baseline="0" dirty="0">
                          <a:latin typeface="Times New Roman" panose="02020603050405020304" pitchFamily="18" charset="0"/>
                        </a:rPr>
                        <a:t>Input Validation</a:t>
                      </a:r>
                      <a:endParaRPr lang="zh-TW" altLang="en-US" baseline="0" dirty="0">
                        <a:latin typeface="Times New Roman" panose="02020603050405020304" pitchFamily="18" charset="0"/>
                      </a:endParaRPr>
                    </a:p>
                  </a:txBody>
                  <a:tcPr anchor="ctr"/>
                </a:tc>
                <a:tc>
                  <a:txBody>
                    <a:bodyPr/>
                    <a:lstStyle/>
                    <a:p>
                      <a:pPr algn="l"/>
                      <a:r>
                        <a:rPr lang="en-US" altLang="zh-TW" baseline="0" dirty="0">
                          <a:latin typeface="Times New Roman" panose="02020603050405020304" pitchFamily="18" charset="0"/>
                        </a:rPr>
                        <a:t>Includes explicit input validation steps</a:t>
                      </a:r>
                      <a:endParaRPr lang="zh-TW" altLang="en-US" baseline="0" dirty="0">
                        <a:latin typeface="Times New Roman" panose="02020603050405020304" pitchFamily="18" charset="0"/>
                      </a:endParaRPr>
                    </a:p>
                  </a:txBody>
                  <a:tcPr anchor="ctr"/>
                </a:tc>
                <a:tc>
                  <a:txBody>
                    <a:bodyPr/>
                    <a:lstStyle/>
                    <a:p>
                      <a:pPr algn="l"/>
                      <a:r>
                        <a:rPr lang="en-US" altLang="zh-TW" baseline="0" dirty="0">
                          <a:latin typeface="Times New Roman" panose="02020603050405020304" pitchFamily="18" charset="0"/>
                        </a:rPr>
                        <a:t>No explicit input validation steps</a:t>
                      </a:r>
                      <a:endParaRPr lang="zh-TW" altLang="en-US" baseline="0" dirty="0">
                        <a:latin typeface="Times New Roman" panose="02020603050405020304" pitchFamily="18" charset="0"/>
                      </a:endParaRPr>
                    </a:p>
                  </a:txBody>
                  <a:tcPr anchor="ctr"/>
                </a:tc>
                <a:extLst>
                  <a:ext uri="{0D108BD9-81ED-4DB2-BD59-A6C34878D82A}">
                    <a16:rowId xmlns:a16="http://schemas.microsoft.com/office/drawing/2014/main" val="2414118736"/>
                  </a:ext>
                </a:extLst>
              </a:tr>
            </a:tbl>
          </a:graphicData>
        </a:graphic>
      </p:graphicFrame>
    </p:spTree>
    <p:extLst>
      <p:ext uri="{BB962C8B-B14F-4D97-AF65-F5344CB8AC3E}">
        <p14:creationId xmlns:p14="http://schemas.microsoft.com/office/powerpoint/2010/main" val="28777620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p:nvPr/>
        </p:nvSpPr>
        <p:spPr>
          <a:xfrm rot="2700000">
            <a:off x="4180956" y="1715715"/>
            <a:ext cx="2437108" cy="2437108"/>
          </a:xfrm>
          <a:prstGeom prst="roundRect">
            <a:avLst/>
          </a:prstGeom>
          <a:gradFill>
            <a:gsLst>
              <a:gs pos="0">
                <a:srgbClr val="FFFFFF"/>
              </a:gs>
              <a:gs pos="100000">
                <a:schemeClr val="bg1">
                  <a:lumMod val="95000"/>
                </a:schemeClr>
              </a:gs>
            </a:gsLst>
            <a:lin ang="15000000" scaled="0"/>
          </a:gradFill>
          <a:ln w="25400">
            <a:gradFill>
              <a:gsLst>
                <a:gs pos="0">
                  <a:schemeClr val="bg1"/>
                </a:gs>
                <a:gs pos="100000">
                  <a:schemeClr val="bg1">
                    <a:lumMod val="95000"/>
                  </a:schemeClr>
                </a:gs>
              </a:gsLst>
              <a:lin ang="5400000" scaled="1"/>
            </a:gradFill>
          </a:ln>
          <a:effectLst>
            <a:outerShdw blurRad="63500" sx="103000" sy="103000" algn="ctr"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solidFill>
                <a:prstClr val="white"/>
              </a:solidFill>
            </a:endParaRPr>
          </a:p>
        </p:txBody>
      </p:sp>
      <p:sp>
        <p:nvSpPr>
          <p:cNvPr id="5" name="椭圆 4"/>
          <p:cNvSpPr/>
          <p:nvPr/>
        </p:nvSpPr>
        <p:spPr>
          <a:xfrm>
            <a:off x="3750404" y="1285162"/>
            <a:ext cx="3298213" cy="3298213"/>
          </a:xfrm>
          <a:prstGeom prst="ellipse">
            <a:avLst/>
          </a:prstGeom>
          <a:noFill/>
          <a:ln w="28575">
            <a:solidFill>
              <a:srgbClr val="1954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solidFill>
                <a:prstClr val="white"/>
              </a:solidFill>
            </a:endParaRPr>
          </a:p>
        </p:txBody>
      </p:sp>
      <p:grpSp>
        <p:nvGrpSpPr>
          <p:cNvPr id="7" name="组合 6"/>
          <p:cNvGrpSpPr/>
          <p:nvPr/>
        </p:nvGrpSpPr>
        <p:grpSpPr>
          <a:xfrm>
            <a:off x="4125471" y="1784393"/>
            <a:ext cx="2579022" cy="2311635"/>
            <a:chOff x="4950565" y="2141272"/>
            <a:chExt cx="3094826" cy="2773962"/>
          </a:xfrm>
          <a:solidFill>
            <a:srgbClr val="19547C"/>
          </a:solidFill>
        </p:grpSpPr>
        <p:sp>
          <p:nvSpPr>
            <p:cNvPr id="44" name="椭圆 43"/>
            <p:cNvSpPr/>
            <p:nvPr/>
          </p:nvSpPr>
          <p:spPr>
            <a:xfrm>
              <a:off x="4950565" y="2141272"/>
              <a:ext cx="151884" cy="15188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solidFill>
                  <a:prstClr val="white"/>
                </a:solidFill>
              </a:endParaRPr>
            </a:p>
          </p:txBody>
        </p:sp>
        <p:sp>
          <p:nvSpPr>
            <p:cNvPr id="45" name="椭圆 44"/>
            <p:cNvSpPr/>
            <p:nvPr/>
          </p:nvSpPr>
          <p:spPr>
            <a:xfrm>
              <a:off x="7893507" y="4763350"/>
              <a:ext cx="151884" cy="15188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solidFill>
                  <a:prstClr val="white"/>
                </a:solidFill>
              </a:endParaRPr>
            </a:p>
          </p:txBody>
        </p:sp>
      </p:grpSp>
      <p:grpSp>
        <p:nvGrpSpPr>
          <p:cNvPr id="6" name="组合 5"/>
          <p:cNvGrpSpPr/>
          <p:nvPr/>
        </p:nvGrpSpPr>
        <p:grpSpPr>
          <a:xfrm>
            <a:off x="4127691" y="1784394"/>
            <a:ext cx="2570183" cy="2331898"/>
            <a:chOff x="4953229" y="2141272"/>
            <a:chExt cx="3084220" cy="2798278"/>
          </a:xfrm>
        </p:grpSpPr>
        <p:sp>
          <p:nvSpPr>
            <p:cNvPr id="46" name="椭圆 45"/>
            <p:cNvSpPr/>
            <p:nvPr/>
          </p:nvSpPr>
          <p:spPr>
            <a:xfrm>
              <a:off x="4953229" y="4787666"/>
              <a:ext cx="151884" cy="151884"/>
            </a:xfrm>
            <a:prstGeom prst="ellipse">
              <a:avLst/>
            </a:prstGeom>
            <a:solidFill>
              <a:srgbClr val="1847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solidFill>
                  <a:prstClr val="white"/>
                </a:solidFill>
              </a:endParaRPr>
            </a:p>
          </p:txBody>
        </p:sp>
        <p:sp>
          <p:nvSpPr>
            <p:cNvPr id="47" name="椭圆 46"/>
            <p:cNvSpPr/>
            <p:nvPr/>
          </p:nvSpPr>
          <p:spPr>
            <a:xfrm>
              <a:off x="7885565" y="2141272"/>
              <a:ext cx="151884" cy="151884"/>
            </a:xfrm>
            <a:prstGeom prst="ellipse">
              <a:avLst/>
            </a:prstGeom>
            <a:solidFill>
              <a:srgbClr val="1847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solidFill>
                  <a:prstClr val="white"/>
                </a:solidFill>
              </a:endParaRPr>
            </a:p>
          </p:txBody>
        </p:sp>
      </p:grpSp>
      <p:sp>
        <p:nvSpPr>
          <p:cNvPr id="20" name="矩形 19"/>
          <p:cNvSpPr/>
          <p:nvPr/>
        </p:nvSpPr>
        <p:spPr>
          <a:xfrm>
            <a:off x="4061612" y="2474887"/>
            <a:ext cx="2675796" cy="810350"/>
          </a:xfrm>
          <a:prstGeom prst="rect">
            <a:avLst/>
          </a:prstGeom>
          <a:ln>
            <a:noFill/>
          </a:ln>
        </p:spPr>
        <p:txBody>
          <a:bodyPr wrap="square">
            <a:spAutoFit/>
          </a:bodyPr>
          <a:lstStyle/>
          <a:p>
            <a:pPr algn="ctr"/>
            <a:r>
              <a:rPr lang="en-US" altLang="zh-TW" sz="2333" b="1" dirty="0">
                <a:solidFill>
                  <a:srgbClr val="19547C"/>
                </a:solidFill>
                <a:latin typeface="Times New Roman" panose="02020603050405020304" pitchFamily="18" charset="0"/>
                <a:ea typeface="Open Sans" panose="020B0606030504020204" pitchFamily="34" charset="0"/>
                <a:cs typeface="Times New Roman" panose="02020603050405020304" pitchFamily="18" charset="0"/>
              </a:rPr>
              <a:t>Mathematical Foundations</a:t>
            </a:r>
          </a:p>
        </p:txBody>
      </p:sp>
      <p:sp>
        <p:nvSpPr>
          <p:cNvPr id="22" name="矩形 21"/>
          <p:cNvSpPr/>
          <p:nvPr/>
        </p:nvSpPr>
        <p:spPr>
          <a:xfrm rot="13500000">
            <a:off x="2664928" y="2375060"/>
            <a:ext cx="1118411" cy="1118413"/>
          </a:xfrm>
          <a:prstGeom prst="rect">
            <a:avLst/>
          </a:prstGeom>
          <a:solidFill>
            <a:srgbClr val="1954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solidFill>
                <a:prstClr val="white"/>
              </a:solidFill>
            </a:endParaRPr>
          </a:p>
        </p:txBody>
      </p:sp>
      <p:sp>
        <p:nvSpPr>
          <p:cNvPr id="23" name="矩形 22"/>
          <p:cNvSpPr/>
          <p:nvPr/>
        </p:nvSpPr>
        <p:spPr>
          <a:xfrm>
            <a:off x="2875319" y="2588017"/>
            <a:ext cx="697628" cy="707886"/>
          </a:xfrm>
          <a:prstGeom prst="rect">
            <a:avLst/>
          </a:prstGeom>
        </p:spPr>
        <p:txBody>
          <a:bodyPr wrap="none">
            <a:spAutoFit/>
          </a:bodyPr>
          <a:lstStyle/>
          <a:p>
            <a:pPr algn="ctr"/>
            <a:r>
              <a:rPr lang="en-US" altLang="zh-CN" sz="4000" dirty="0">
                <a:solidFill>
                  <a:prstClr val="white"/>
                </a:solidFill>
                <a:latin typeface="Times New Roman" panose="02020603050405020304" pitchFamily="18" charset="0"/>
                <a:ea typeface="Open Sans" panose="020B0606030504020204" pitchFamily="34" charset="0"/>
                <a:cs typeface="Times New Roman" panose="02020603050405020304" pitchFamily="18" charset="0"/>
              </a:rPr>
              <a:t>0</a:t>
            </a:r>
            <a:r>
              <a:rPr lang="en-US" altLang="zh-TW" sz="4000" dirty="0">
                <a:solidFill>
                  <a:prstClr val="white"/>
                </a:solidFill>
                <a:latin typeface="Times New Roman" panose="02020603050405020304" pitchFamily="18" charset="0"/>
                <a:ea typeface="Open Sans" panose="020B0606030504020204" pitchFamily="34" charset="0"/>
                <a:cs typeface="Times New Roman" panose="02020603050405020304" pitchFamily="18" charset="0"/>
              </a:rPr>
              <a:t>2</a:t>
            </a:r>
            <a:endParaRPr lang="zh-CN" altLang="en-US" sz="4000" dirty="0">
              <a:solidFill>
                <a:prstClr val="white"/>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577374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a:extLst>
              <a:ext uri="{FF2B5EF4-FFF2-40B4-BE49-F238E27FC236}">
                <a16:creationId xmlns:a16="http://schemas.microsoft.com/office/drawing/2014/main" id="{444D8C64-AE1C-419D-8EB4-85B9DB1513BD}"/>
              </a:ext>
            </a:extLst>
          </p:cNvPr>
          <p:cNvSpPr/>
          <p:nvPr/>
        </p:nvSpPr>
        <p:spPr>
          <a:xfrm>
            <a:off x="0" y="5593804"/>
            <a:ext cx="10160000" cy="144016"/>
          </a:xfrm>
          <a:prstGeom prst="rect">
            <a:avLst/>
          </a:prstGeom>
          <a:solidFill>
            <a:srgbClr val="1954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17" name="文字方塊 16">
            <a:extLst>
              <a:ext uri="{FF2B5EF4-FFF2-40B4-BE49-F238E27FC236}">
                <a16:creationId xmlns:a16="http://schemas.microsoft.com/office/drawing/2014/main" id="{BE3CCF74-590F-497D-805B-FA47E18F79DE}"/>
              </a:ext>
            </a:extLst>
          </p:cNvPr>
          <p:cNvSpPr txBox="1"/>
          <p:nvPr/>
        </p:nvSpPr>
        <p:spPr>
          <a:xfrm>
            <a:off x="9714160" y="5341995"/>
            <a:ext cx="338555" cy="276999"/>
          </a:xfrm>
          <a:prstGeom prst="rect">
            <a:avLst/>
          </a:prstGeom>
          <a:solidFill>
            <a:srgbClr val="F2F2F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rtlCol="0">
            <a:spAutoFit/>
          </a:bodyPr>
          <a:lstStyle>
            <a:defPPr>
              <a:defRPr lang="zh-CN"/>
            </a:defPPr>
            <a:lvl1pPr algn="ctr">
              <a:defRPr sz="1200">
                <a:latin typeface="Times New Roman" panose="02020603050405020304" pitchFamily="18" charset="0"/>
                <a:ea typeface="微軟正黑體" panose="020B0604030504040204" pitchFamily="34" charset="-120"/>
                <a:cs typeface="Times New Roman" panose="02020603050405020304" pitchFamily="18" charset="0"/>
              </a:defRPr>
            </a:lvl1pPr>
          </a:lstStyle>
          <a:p>
            <a:fld id="{19A49D38-1635-49F9-B1EF-5073AC75FB01}" type="slidenum">
              <a:rPr lang="zh-TW" altLang="en-US"/>
              <a:pPr/>
              <a:t>9</a:t>
            </a:fld>
            <a:endParaRPr lang="zh-TW" altLang="en-US" dirty="0"/>
          </a:p>
        </p:txBody>
      </p:sp>
      <p:sp>
        <p:nvSpPr>
          <p:cNvPr id="4" name="五边形 3"/>
          <p:cNvSpPr/>
          <p:nvPr/>
        </p:nvSpPr>
        <p:spPr>
          <a:xfrm>
            <a:off x="0" y="0"/>
            <a:ext cx="1335584" cy="576064"/>
          </a:xfrm>
          <a:prstGeom prst="homePlate">
            <a:avLst/>
          </a:prstGeom>
          <a:solidFill>
            <a:srgbClr val="1954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Lattices</a:t>
            </a:r>
            <a:endParaRPr lang="zh-CN" altLang="en-US" b="1"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6" name="文字方塊 5">
            <a:extLst>
              <a:ext uri="{FF2B5EF4-FFF2-40B4-BE49-F238E27FC236}">
                <a16:creationId xmlns:a16="http://schemas.microsoft.com/office/drawing/2014/main" id="{288A8F03-FC88-46DE-A0B5-9785EAEF26A2}"/>
              </a:ext>
            </a:extLst>
          </p:cNvPr>
          <p:cNvSpPr txBox="1"/>
          <p:nvPr/>
        </p:nvSpPr>
        <p:spPr>
          <a:xfrm>
            <a:off x="543496" y="714959"/>
            <a:ext cx="8363006" cy="498663"/>
          </a:xfrm>
          <a:prstGeom prst="rect">
            <a:avLst/>
          </a:prstGeom>
          <a:noFill/>
        </p:spPr>
        <p:txBody>
          <a:bodyPr wrap="square" rtlCol="0">
            <a:spAutoFit/>
          </a:bodyPr>
          <a:lstStyle/>
          <a:p>
            <a:pPr lvl="1">
              <a:lnSpc>
                <a:spcPct val="150000"/>
              </a:lnSpc>
              <a:spcBef>
                <a:spcPts val="500"/>
              </a:spcBef>
            </a:pPr>
            <a:endParaRPr lang="en-US" altLang="zh-TW" sz="2000" dirty="0">
              <a:latin typeface="Times New Roman" panose="02020603050405020304" pitchFamily="18" charset="0"/>
              <a:cs typeface="Segoe UI" panose="020B0502040204020203" pitchFamily="34" charset="0"/>
            </a:endParaRPr>
          </a:p>
        </p:txBody>
      </p:sp>
      <p:pic>
        <p:nvPicPr>
          <p:cNvPr id="5" name="圖片 4">
            <a:extLst>
              <a:ext uri="{FF2B5EF4-FFF2-40B4-BE49-F238E27FC236}">
                <a16:creationId xmlns:a16="http://schemas.microsoft.com/office/drawing/2014/main" id="{E9C42904-E11A-4A18-BFB9-5EA638C75661}"/>
              </a:ext>
            </a:extLst>
          </p:cNvPr>
          <p:cNvPicPr>
            <a:picLocks noChangeAspect="1"/>
          </p:cNvPicPr>
          <p:nvPr/>
        </p:nvPicPr>
        <p:blipFill>
          <a:blip r:embed="rId3"/>
          <a:stretch>
            <a:fillRect/>
          </a:stretch>
        </p:blipFill>
        <p:spPr>
          <a:xfrm>
            <a:off x="1011548" y="827296"/>
            <a:ext cx="8136904" cy="1505092"/>
          </a:xfrm>
          <a:prstGeom prst="rect">
            <a:avLst/>
          </a:prstGeom>
        </p:spPr>
      </p:pic>
      <p:pic>
        <p:nvPicPr>
          <p:cNvPr id="12" name="圖片 11">
            <a:extLst>
              <a:ext uri="{FF2B5EF4-FFF2-40B4-BE49-F238E27FC236}">
                <a16:creationId xmlns:a16="http://schemas.microsoft.com/office/drawing/2014/main" id="{C9483B7E-5AE3-45BE-BE2A-FC3AA3C37751}"/>
              </a:ext>
            </a:extLst>
          </p:cNvPr>
          <p:cNvPicPr>
            <a:picLocks noChangeAspect="1"/>
          </p:cNvPicPr>
          <p:nvPr/>
        </p:nvPicPr>
        <p:blipFill>
          <a:blip r:embed="rId4"/>
          <a:stretch>
            <a:fillRect/>
          </a:stretch>
        </p:blipFill>
        <p:spPr>
          <a:xfrm>
            <a:off x="3737774" y="2447379"/>
            <a:ext cx="5410678" cy="2933330"/>
          </a:xfrm>
          <a:prstGeom prst="rect">
            <a:avLst/>
          </a:prstGeom>
        </p:spPr>
      </p:pic>
      <mc:AlternateContent xmlns:mc="http://schemas.openxmlformats.org/markup-compatibility/2006" xmlns:a14="http://schemas.microsoft.com/office/drawing/2010/main">
        <mc:Choice Requires="a14">
          <p:sp>
            <p:nvSpPr>
              <p:cNvPr id="15" name="文字方塊 14">
                <a:extLst>
                  <a:ext uri="{FF2B5EF4-FFF2-40B4-BE49-F238E27FC236}">
                    <a16:creationId xmlns:a16="http://schemas.microsoft.com/office/drawing/2014/main" id="{CD1E8FA0-2B05-4C1D-8D45-BF6DB4525EDA}"/>
                  </a:ext>
                </a:extLst>
              </p:cNvPr>
              <p:cNvSpPr txBox="1"/>
              <p:nvPr/>
            </p:nvSpPr>
            <p:spPr>
              <a:xfrm>
                <a:off x="611560" y="2444725"/>
                <a:ext cx="2808312" cy="1122167"/>
              </a:xfrm>
              <a:prstGeom prst="rect">
                <a:avLst/>
              </a:prstGeom>
              <a:noFill/>
            </p:spPr>
            <p:txBody>
              <a:bodyPr wrap="square" rtlCol="0">
                <a:spAutoFit/>
              </a:bodyPr>
              <a:lstStyle/>
              <a:p>
                <a:pPr lvl="1">
                  <a:lnSpc>
                    <a:spcPct val="150000"/>
                  </a:lnSpc>
                  <a:spcBef>
                    <a:spcPts val="500"/>
                  </a:spcBef>
                </a:pPr>
                <a14:m>
                  <m:oMathPara xmlns:m="http://schemas.openxmlformats.org/officeDocument/2006/math">
                    <m:oMathParaPr>
                      <m:jc m:val="centerGroup"/>
                    </m:oMathParaPr>
                    <m:oMath xmlns:m="http://schemas.openxmlformats.org/officeDocument/2006/math">
                      <m:d>
                        <m:dPr>
                          <m:begChr m:val="{"/>
                          <m:endChr m:val=""/>
                          <m:ctrlPr>
                            <a:rPr lang="en-US" altLang="zh-TW" sz="2000" i="1" dirty="0" smtClean="0">
                              <a:latin typeface="Cambria Math" panose="02040503050406030204" pitchFamily="18" charset="0"/>
                              <a:cs typeface="Segoe UI" panose="020B0502040204020203" pitchFamily="34" charset="0"/>
                            </a:rPr>
                          </m:ctrlPr>
                        </m:dPr>
                        <m:e>
                          <m:eqArr>
                            <m:eqArrPr>
                              <m:ctrlPr>
                                <a:rPr lang="en-US" altLang="zh-TW" sz="2000" i="1" dirty="0" smtClean="0">
                                  <a:latin typeface="Cambria Math" panose="02040503050406030204" pitchFamily="18" charset="0"/>
                                  <a:cs typeface="Segoe UI" panose="020B0502040204020203" pitchFamily="34" charset="0"/>
                                </a:rPr>
                              </m:ctrlPr>
                            </m:eqArrPr>
                            <m:e>
                              <m:sSub>
                                <m:sSubPr>
                                  <m:ctrlPr>
                                    <a:rPr lang="en-US" altLang="zh-TW" sz="2000" i="1" dirty="0">
                                      <a:latin typeface="Cambria Math" panose="02040503050406030204" pitchFamily="18" charset="0"/>
                                      <a:cs typeface="Segoe UI" panose="020B0502040204020203" pitchFamily="34" charset="0"/>
                                    </a:rPr>
                                  </m:ctrlPr>
                                </m:sSubPr>
                                <m:e>
                                  <m:r>
                                    <a:rPr lang="en-US" altLang="zh-TW" sz="2000" i="1" dirty="0">
                                      <a:latin typeface="Cambria Math" panose="02040503050406030204" pitchFamily="18" charset="0"/>
                                      <a:cs typeface="Segoe UI" panose="020B0502040204020203" pitchFamily="34" charset="0"/>
                                    </a:rPr>
                                    <m:t>𝑏</m:t>
                                  </m:r>
                                </m:e>
                                <m:sub>
                                  <m:r>
                                    <a:rPr lang="en-US" altLang="zh-TW" sz="2000" i="1" dirty="0">
                                      <a:latin typeface="Cambria Math" panose="02040503050406030204" pitchFamily="18" charset="0"/>
                                      <a:cs typeface="Segoe UI" panose="020B0502040204020203" pitchFamily="34" charset="0"/>
                                    </a:rPr>
                                    <m:t>1</m:t>
                                  </m:r>
                                </m:sub>
                              </m:sSub>
                              <m:r>
                                <a:rPr lang="en-US" altLang="zh-TW" sz="2000" b="0" i="1" dirty="0" smtClean="0">
                                  <a:latin typeface="Cambria Math" panose="02040503050406030204" pitchFamily="18" charset="0"/>
                                  <a:cs typeface="Segoe UI" panose="020B0502040204020203" pitchFamily="34" charset="0"/>
                                </a:rPr>
                                <m:t>=(1,2)</m:t>
                              </m:r>
                              <m:r>
                                <m:rPr>
                                  <m:nor/>
                                </m:rPr>
                                <a:rPr lang="en-US" altLang="zh-TW" sz="2000" dirty="0">
                                  <a:latin typeface="Times New Roman" panose="02020603050405020304" pitchFamily="18" charset="0"/>
                                  <a:cs typeface="Segoe UI" panose="020B0502040204020203" pitchFamily="34" charset="0"/>
                                </a:rPr>
                                <m:t> </m:t>
                              </m:r>
                            </m:e>
                            <m:e>
                              <m:sSub>
                                <m:sSubPr>
                                  <m:ctrlPr>
                                    <a:rPr lang="en-US" altLang="zh-TW" sz="2000" i="1" dirty="0">
                                      <a:latin typeface="Cambria Math" panose="02040503050406030204" pitchFamily="18" charset="0"/>
                                      <a:cs typeface="Segoe UI" panose="020B0502040204020203" pitchFamily="34" charset="0"/>
                                    </a:rPr>
                                  </m:ctrlPr>
                                </m:sSubPr>
                                <m:e>
                                  <m:r>
                                    <a:rPr lang="en-US" altLang="zh-TW" sz="2000" i="1" dirty="0">
                                      <a:latin typeface="Cambria Math" panose="02040503050406030204" pitchFamily="18" charset="0"/>
                                      <a:cs typeface="Segoe UI" panose="020B0502040204020203" pitchFamily="34" charset="0"/>
                                    </a:rPr>
                                    <m:t>𝑏</m:t>
                                  </m:r>
                                </m:e>
                                <m:sub>
                                  <m:r>
                                    <a:rPr lang="en-US" altLang="zh-TW" sz="2000" b="0" i="1" dirty="0" smtClean="0">
                                      <a:latin typeface="Cambria Math" panose="02040503050406030204" pitchFamily="18" charset="0"/>
                                      <a:cs typeface="Segoe UI" panose="020B0502040204020203" pitchFamily="34" charset="0"/>
                                    </a:rPr>
                                    <m:t>2</m:t>
                                  </m:r>
                                </m:sub>
                              </m:sSub>
                              <m:r>
                                <a:rPr lang="en-US" altLang="zh-TW" sz="2000" b="0" i="1" dirty="0" smtClean="0">
                                  <a:latin typeface="Cambria Math" panose="02040503050406030204" pitchFamily="18" charset="0"/>
                                  <a:cs typeface="Segoe UI" panose="020B0502040204020203" pitchFamily="34" charset="0"/>
                                </a:rPr>
                                <m:t>=(2,3)</m:t>
                              </m:r>
                            </m:e>
                          </m:eqArr>
                        </m:e>
                      </m:d>
                    </m:oMath>
                  </m:oMathPara>
                </a14:m>
                <a:endParaRPr lang="en-US" altLang="zh-TW" sz="2000" dirty="0">
                  <a:latin typeface="Times New Roman" panose="02020603050405020304" pitchFamily="18" charset="0"/>
                  <a:cs typeface="Segoe UI" panose="020B0502040204020203" pitchFamily="34" charset="0"/>
                </a:endParaRPr>
              </a:p>
            </p:txBody>
          </p:sp>
        </mc:Choice>
        <mc:Fallback xmlns="">
          <p:sp>
            <p:nvSpPr>
              <p:cNvPr id="15" name="文字方塊 14">
                <a:extLst>
                  <a:ext uri="{FF2B5EF4-FFF2-40B4-BE49-F238E27FC236}">
                    <a16:creationId xmlns:a16="http://schemas.microsoft.com/office/drawing/2014/main" id="{CD1E8FA0-2B05-4C1D-8D45-BF6DB4525EDA}"/>
                  </a:ext>
                </a:extLst>
              </p:cNvPr>
              <p:cNvSpPr txBox="1">
                <a:spLocks noRot="1" noChangeAspect="1" noMove="1" noResize="1" noEditPoints="1" noAdjustHandles="1" noChangeArrowheads="1" noChangeShapeType="1" noTextEdit="1"/>
              </p:cNvSpPr>
              <p:nvPr/>
            </p:nvSpPr>
            <p:spPr>
              <a:xfrm>
                <a:off x="611560" y="2444725"/>
                <a:ext cx="2808312" cy="1122167"/>
              </a:xfrm>
              <a:prstGeom prst="rect">
                <a:avLst/>
              </a:prstGeom>
              <a:blipFill>
                <a:blip r:embed="rId5"/>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4" name="文字方塊 13">
                <a:extLst>
                  <a:ext uri="{FF2B5EF4-FFF2-40B4-BE49-F238E27FC236}">
                    <a16:creationId xmlns:a16="http://schemas.microsoft.com/office/drawing/2014/main" id="{FB70C9B4-C309-4E4B-A17C-6426A05C3A50}"/>
                  </a:ext>
                </a:extLst>
              </p:cNvPr>
              <p:cNvSpPr txBox="1"/>
              <p:nvPr/>
            </p:nvSpPr>
            <p:spPr>
              <a:xfrm>
                <a:off x="432769" y="3914044"/>
                <a:ext cx="314605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𝑝</m:t>
                          </m:r>
                        </m:e>
                        <m:sub>
                          <m:r>
                            <a:rPr lang="en-US" altLang="zh-TW" b="0" i="1" smtClean="0">
                              <a:latin typeface="Cambria Math" panose="02040503050406030204" pitchFamily="18" charset="0"/>
                            </a:rPr>
                            <m:t>1</m:t>
                          </m:r>
                        </m:sub>
                      </m:sSub>
                      <m:r>
                        <a:rPr lang="en-US" altLang="zh-TW" b="0" i="1" smtClean="0">
                          <a:latin typeface="Cambria Math" panose="02040503050406030204" pitchFamily="18" charset="0"/>
                        </a:rPr>
                        <m:t>=</m:t>
                      </m:r>
                      <m:d>
                        <m:dPr>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1,3</m:t>
                          </m:r>
                        </m:e>
                      </m:d>
                      <m:r>
                        <a:rPr lang="en-US" altLang="zh-TW" b="0" i="1" smtClean="0">
                          <a:latin typeface="Cambria Math" panose="02040503050406030204" pitchFamily="18" charset="0"/>
                        </a:rPr>
                        <m:t>=</m:t>
                      </m:r>
                      <m:sSub>
                        <m:sSubPr>
                          <m:ctrlPr>
                            <a:rPr lang="en-US" altLang="zh-TW" i="1" dirty="0">
                              <a:latin typeface="Cambria Math" panose="02040503050406030204" pitchFamily="18" charset="0"/>
                              <a:cs typeface="Segoe UI" panose="020B0502040204020203" pitchFamily="34" charset="0"/>
                            </a:rPr>
                          </m:ctrlPr>
                        </m:sSubPr>
                        <m:e>
                          <m:r>
                            <a:rPr lang="en-US" altLang="zh-TW" b="0" i="1" dirty="0" smtClean="0">
                              <a:latin typeface="Cambria Math" panose="02040503050406030204" pitchFamily="18" charset="0"/>
                              <a:cs typeface="Segoe UI" panose="020B0502040204020203" pitchFamily="34" charset="0"/>
                            </a:rPr>
                            <m:t>3∗</m:t>
                          </m:r>
                          <m:r>
                            <a:rPr lang="en-US" altLang="zh-TW" i="1" dirty="0">
                              <a:latin typeface="Cambria Math" panose="02040503050406030204" pitchFamily="18" charset="0"/>
                              <a:cs typeface="Segoe UI" panose="020B0502040204020203" pitchFamily="34" charset="0"/>
                            </a:rPr>
                            <m:t>𝑏</m:t>
                          </m:r>
                        </m:e>
                        <m:sub>
                          <m:r>
                            <a:rPr lang="en-US" altLang="zh-TW" i="1" dirty="0">
                              <a:latin typeface="Cambria Math" panose="02040503050406030204" pitchFamily="18" charset="0"/>
                              <a:cs typeface="Segoe UI" panose="020B0502040204020203" pitchFamily="34" charset="0"/>
                            </a:rPr>
                            <m:t>1</m:t>
                          </m:r>
                        </m:sub>
                      </m:sSub>
                      <m:r>
                        <a:rPr lang="en-US" altLang="zh-TW" b="0" i="0" dirty="0" smtClean="0">
                          <a:latin typeface="Cambria Math" panose="02040503050406030204" pitchFamily="18" charset="0"/>
                          <a:cs typeface="Segoe UI" panose="020B0502040204020203" pitchFamily="34" charset="0"/>
                        </a:rPr>
                        <m:t>+</m:t>
                      </m:r>
                      <m:d>
                        <m:dPr>
                          <m:ctrlPr>
                            <a:rPr lang="en-US" altLang="zh-TW" b="0" i="1" dirty="0" smtClean="0">
                              <a:latin typeface="Cambria Math" panose="02040503050406030204" pitchFamily="18" charset="0"/>
                              <a:cs typeface="Segoe UI" panose="020B0502040204020203" pitchFamily="34" charset="0"/>
                            </a:rPr>
                          </m:ctrlPr>
                        </m:dPr>
                        <m:e>
                          <m:r>
                            <a:rPr lang="en-US" altLang="zh-TW" b="0" i="0" dirty="0" smtClean="0">
                              <a:latin typeface="Cambria Math" panose="02040503050406030204" pitchFamily="18" charset="0"/>
                              <a:cs typeface="Segoe UI" panose="020B0502040204020203" pitchFamily="34" charset="0"/>
                            </a:rPr>
                            <m:t>−1</m:t>
                          </m:r>
                        </m:e>
                      </m:d>
                      <m:r>
                        <a:rPr lang="en-US" altLang="zh-TW" b="0" i="0" dirty="0" smtClean="0">
                          <a:latin typeface="Cambria Math" panose="02040503050406030204" pitchFamily="18" charset="0"/>
                          <a:cs typeface="Segoe UI" panose="020B0502040204020203" pitchFamily="34" charset="0"/>
                        </a:rPr>
                        <m:t>∗</m:t>
                      </m:r>
                      <m:sSub>
                        <m:sSubPr>
                          <m:ctrlPr>
                            <a:rPr lang="en-US" altLang="zh-TW" i="1" dirty="0">
                              <a:latin typeface="Cambria Math" panose="02040503050406030204" pitchFamily="18" charset="0"/>
                              <a:cs typeface="Segoe UI" panose="020B0502040204020203" pitchFamily="34" charset="0"/>
                            </a:rPr>
                          </m:ctrlPr>
                        </m:sSubPr>
                        <m:e>
                          <m:r>
                            <a:rPr lang="en-US" altLang="zh-TW" i="1" dirty="0">
                              <a:latin typeface="Cambria Math" panose="02040503050406030204" pitchFamily="18" charset="0"/>
                              <a:cs typeface="Segoe UI" panose="020B0502040204020203" pitchFamily="34" charset="0"/>
                            </a:rPr>
                            <m:t>𝑏</m:t>
                          </m:r>
                        </m:e>
                        <m:sub>
                          <m:r>
                            <a:rPr lang="en-US" altLang="zh-TW" b="0" i="1" dirty="0" smtClean="0">
                              <a:latin typeface="Cambria Math" panose="02040503050406030204" pitchFamily="18" charset="0"/>
                              <a:cs typeface="Segoe UI" panose="020B0502040204020203" pitchFamily="34" charset="0"/>
                            </a:rPr>
                            <m:t>2</m:t>
                          </m:r>
                        </m:sub>
                      </m:sSub>
                    </m:oMath>
                  </m:oMathPara>
                </a14:m>
                <a:endParaRPr lang="en-US" altLang="zh-TW" b="0" dirty="0"/>
              </a:p>
            </p:txBody>
          </p:sp>
        </mc:Choice>
        <mc:Fallback xmlns="">
          <p:sp>
            <p:nvSpPr>
              <p:cNvPr id="14" name="文字方塊 13">
                <a:extLst>
                  <a:ext uri="{FF2B5EF4-FFF2-40B4-BE49-F238E27FC236}">
                    <a16:creationId xmlns:a16="http://schemas.microsoft.com/office/drawing/2014/main" id="{FB70C9B4-C309-4E4B-A17C-6426A05C3A50}"/>
                  </a:ext>
                </a:extLst>
              </p:cNvPr>
              <p:cNvSpPr txBox="1">
                <a:spLocks noRot="1" noChangeAspect="1" noMove="1" noResize="1" noEditPoints="1" noAdjustHandles="1" noChangeArrowheads="1" noChangeShapeType="1" noTextEdit="1"/>
              </p:cNvSpPr>
              <p:nvPr/>
            </p:nvSpPr>
            <p:spPr>
              <a:xfrm>
                <a:off x="432769" y="3914044"/>
                <a:ext cx="3146054" cy="276999"/>
              </a:xfrm>
              <a:prstGeom prst="rect">
                <a:avLst/>
              </a:prstGeom>
              <a:blipFill>
                <a:blip r:embed="rId6"/>
                <a:stretch>
                  <a:fillRect l="-1357" r="-194" b="-23913"/>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1274033566"/>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56803</TotalTime>
  <Words>6221</Words>
  <Application>Microsoft Office PowerPoint</Application>
  <PresentationFormat>自訂</PresentationFormat>
  <Paragraphs>737</Paragraphs>
  <Slides>69</Slides>
  <Notes>69</Notes>
  <HiddenSlides>0</HiddenSlides>
  <MMClips>0</MMClips>
  <ScaleCrop>false</ScaleCrop>
  <HeadingPairs>
    <vt:vector size="6" baseType="variant">
      <vt:variant>
        <vt:lpstr>使用字型</vt:lpstr>
      </vt:variant>
      <vt:variant>
        <vt:i4>10</vt:i4>
      </vt:variant>
      <vt:variant>
        <vt:lpstr>佈景主題</vt:lpstr>
      </vt:variant>
      <vt:variant>
        <vt:i4>1</vt:i4>
      </vt:variant>
      <vt:variant>
        <vt:lpstr>投影片標題</vt:lpstr>
      </vt:variant>
      <vt:variant>
        <vt:i4>69</vt:i4>
      </vt:variant>
    </vt:vector>
  </HeadingPairs>
  <TitlesOfParts>
    <vt:vector size="80" baseType="lpstr">
      <vt:lpstr>__fkGroteskNeue_598ab8</vt:lpstr>
      <vt:lpstr>微软雅黑</vt:lpstr>
      <vt:lpstr>TimesNewRomanPSMT</vt:lpstr>
      <vt:lpstr>微軟正黑體</vt:lpstr>
      <vt:lpstr>Arial</vt:lpstr>
      <vt:lpstr>Calibri</vt:lpstr>
      <vt:lpstr>Cambria Math</vt:lpstr>
      <vt:lpstr>Consolas</vt:lpstr>
      <vt:lpstr>Times New Roman</vt:lpstr>
      <vt:lpstr>Wingdings</vt:lpstr>
      <vt:lpstr>Office 主题​​</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优品PPT</dc:creator>
  <cp:keywords>http:/www.ypppt.com</cp:keywords>
  <cp:lastModifiedBy>ASUS</cp:lastModifiedBy>
  <cp:revision>405</cp:revision>
  <dcterms:created xsi:type="dcterms:W3CDTF">2014-09-02T00:06:22Z</dcterms:created>
  <dcterms:modified xsi:type="dcterms:W3CDTF">2024-11-25T08:32:20Z</dcterms:modified>
</cp:coreProperties>
</file>